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9" r:id="rId9"/>
    <p:sldId id="270" r:id="rId10"/>
    <p:sldId id="272" r:id="rId11"/>
    <p:sldId id="271" r:id="rId12"/>
    <p:sldId id="263" r:id="rId13"/>
    <p:sldId id="264" r:id="rId14"/>
    <p:sldId id="268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15.07.2018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6" y="178942"/>
            <a:ext cx="5151664" cy="1424651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B5AB2C6E-A2CF-42F8-AE56-8EBE80A8F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74" y="899022"/>
            <a:ext cx="8294914" cy="2297702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30DAD5CF-832F-4ED9-A6F2-382931137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28" y="4766866"/>
            <a:ext cx="5763986" cy="13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7" y="246978"/>
            <a:ext cx="5151664" cy="1424651"/>
          </a:xfrm>
          <a:prstGeom prst="rect">
            <a:avLst/>
          </a:prstGeom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83343759-C44D-47AD-97A4-208FACC5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93" y="701190"/>
            <a:ext cx="7668985" cy="54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7" y="246978"/>
            <a:ext cx="5151664" cy="1424651"/>
          </a:xfrm>
          <a:prstGeom prst="rect">
            <a:avLst/>
          </a:prstGeom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542146DA-3444-4D78-8C7B-D3EBBA44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829" y="666255"/>
            <a:ext cx="7015842" cy="54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7" y="246978"/>
            <a:ext cx="5151664" cy="1424651"/>
          </a:xfrm>
          <a:prstGeom prst="rect">
            <a:avLst/>
          </a:prstGeom>
        </p:spPr>
      </p:pic>
      <p:pic>
        <p:nvPicPr>
          <p:cNvPr id="7" name="Imagem 7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36CF05B6-8A67-4EE5-AD98-04A7994C6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49" y="637359"/>
            <a:ext cx="2743200" cy="548640"/>
          </a:xfrm>
          <a:prstGeom prst="rect">
            <a:avLst/>
          </a:prstGeom>
        </p:spPr>
      </p:pic>
      <p:pic>
        <p:nvPicPr>
          <p:cNvPr id="9" name="Imagem 9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1BBC963-D3CE-4ADE-9812-C1688C890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7" y="1459841"/>
            <a:ext cx="8104413" cy="48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7" y="246978"/>
            <a:ext cx="5151664" cy="1424651"/>
          </a:xfrm>
          <a:prstGeom prst="rect">
            <a:avLst/>
          </a:prstGeom>
        </p:spPr>
      </p:pic>
      <p:pic>
        <p:nvPicPr>
          <p:cNvPr id="2" name="Imagem 2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FFBBFDBA-8C42-4039-B1C6-056D909C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936" y="739856"/>
            <a:ext cx="7369628" cy="56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7" y="246978"/>
            <a:ext cx="5151664" cy="1424651"/>
          </a:xfrm>
          <a:prstGeom prst="rect">
            <a:avLst/>
          </a:prstGeom>
        </p:spPr>
      </p:pic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68E803B-D87E-4E4F-BA35-72C80E3B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8" y="1931796"/>
            <a:ext cx="6621235" cy="4069373"/>
          </a:xfrm>
          <a:prstGeom prst="rect">
            <a:avLst/>
          </a:prstGeom>
        </p:spPr>
      </p:pic>
      <p:pic>
        <p:nvPicPr>
          <p:cNvPr id="4" name="Imagem 4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6364567D-9C33-430F-B4BF-6F40B12C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791" y="732065"/>
            <a:ext cx="3314700" cy="8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7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7" y="246978"/>
            <a:ext cx="5151664" cy="14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7" y="246978"/>
            <a:ext cx="5151664" cy="14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7" y="246978"/>
            <a:ext cx="5151664" cy="14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6" y="178942"/>
            <a:ext cx="5151664" cy="142465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959B740B-8963-4EFB-B8D0-48EAC612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85" y="888620"/>
            <a:ext cx="9642021" cy="47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5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6" y="178942"/>
            <a:ext cx="5151664" cy="1424651"/>
          </a:xfrm>
          <a:prstGeom prst="rect">
            <a:avLst/>
          </a:prstGeom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51F5A77A-A9F2-4978-962F-0ECA6CFE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65" y="828508"/>
            <a:ext cx="4367841" cy="338224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C07414-6E76-4739-8091-8E46918602FB}"/>
              </a:ext>
            </a:extLst>
          </p:cNvPr>
          <p:cNvSpPr txBox="1"/>
          <p:nvPr/>
        </p:nvSpPr>
        <p:spPr>
          <a:xfrm>
            <a:off x="3717983" y="303362"/>
            <a:ext cx="4928558" cy="6771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238125" algn="ctr"/>
            <a:r>
              <a:rPr lang="pt-BR" dirty="0"/>
              <a:t> API de </a:t>
            </a:r>
            <a:r>
              <a:rPr lang="pt-BR" b="1" dirty="0"/>
              <a:t>Sockets</a:t>
            </a:r>
            <a:r>
              <a:rPr lang="pt-BR" dirty="0"/>
              <a:t> do </a:t>
            </a:r>
            <a:r>
              <a:rPr lang="pt-BR" dirty="0" err="1"/>
              <a:t>java</a:t>
            </a:r>
            <a:r>
              <a:rPr lang="pt-BR" dirty="0"/>
              <a:t> pelo pacote </a:t>
            </a:r>
            <a:r>
              <a:rPr lang="pt-BR" dirty="0">
                <a:latin typeface="Consolas"/>
              </a:rPr>
              <a:t>java.net</a:t>
            </a:r>
            <a:r>
              <a:rPr lang="pt-BR" dirty="0"/>
              <a:t>.</a:t>
            </a:r>
            <a:endParaRPr lang="pt-BR" dirty="0">
              <a:cs typeface="Calibri"/>
            </a:endParaRPr>
          </a:p>
          <a:p>
            <a:pPr indent="238125" algn="ctr"/>
            <a:r>
              <a:rPr lang="pt-BR" sz="2000" b="1" dirty="0">
                <a:cs typeface="Calibri"/>
              </a:rPr>
              <a:t>protocolo</a:t>
            </a:r>
            <a:endParaRPr lang="pt-BR" dirty="0">
              <a:cs typeface="Calibri"/>
            </a:endParaRPr>
          </a:p>
        </p:txBody>
      </p:sp>
      <p:pic>
        <p:nvPicPr>
          <p:cNvPr id="7" name="Imagem 7" descr="Uma imagem contendo clip-art&#10;&#10;Descrição gerada com muito alta confiança">
            <a:extLst>
              <a:ext uri="{FF2B5EF4-FFF2-40B4-BE49-F238E27FC236}">
                <a16:creationId xmlns:a16="http://schemas.microsoft.com/office/drawing/2014/main" id="{C04BF8D7-DACA-43B4-B535-986119098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876" y="5776464"/>
            <a:ext cx="2930105" cy="728932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2A60FE0D-EC75-476D-91A4-729440ACA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187" y="5914580"/>
            <a:ext cx="1895115" cy="409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BFF0C1A-B511-4587-982E-6AC7FE7D6466}"/>
              </a:ext>
            </a:extLst>
          </p:cNvPr>
          <p:cNvSpPr txBox="1"/>
          <p:nvPr/>
        </p:nvSpPr>
        <p:spPr>
          <a:xfrm>
            <a:off x="9365464" y="5955463"/>
            <a:ext cx="96040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UDP</a:t>
            </a:r>
            <a:endParaRPr lang="pt-BR" b="1" dirty="0">
              <a:cs typeface="Calibri"/>
            </a:endParaRPr>
          </a:p>
        </p:txBody>
      </p:sp>
      <p:pic>
        <p:nvPicPr>
          <p:cNvPr id="12" name="Imagem 12" descr="Uma imagem contendo texto, pessoa&#10;&#10;Descrição gerada com alta confiança">
            <a:extLst>
              <a:ext uri="{FF2B5EF4-FFF2-40B4-BE49-F238E27FC236}">
                <a16:creationId xmlns:a16="http://schemas.microsoft.com/office/drawing/2014/main" id="{7B8B95AC-D502-4A77-BFB0-A8A2DCF87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54" y="2075277"/>
            <a:ext cx="6179387" cy="3915145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DEF44C0-2A90-4BD7-9E17-23378F560EF3}"/>
              </a:ext>
            </a:extLst>
          </p:cNvPr>
          <p:cNvCxnSpPr/>
          <p:nvPr/>
        </p:nvCxnSpPr>
        <p:spPr>
          <a:xfrm flipV="1">
            <a:off x="9690459" y="4207802"/>
            <a:ext cx="819149" cy="149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E456476-A6BA-4A2D-9D17-8F2945EA2F03}"/>
              </a:ext>
            </a:extLst>
          </p:cNvPr>
          <p:cNvCxnSpPr/>
          <p:nvPr/>
        </p:nvCxnSpPr>
        <p:spPr>
          <a:xfrm flipV="1">
            <a:off x="10709595" y="4208326"/>
            <a:ext cx="329293" cy="149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111B1AB-BE39-495A-A9E8-411BFF29BC33}"/>
              </a:ext>
            </a:extLst>
          </p:cNvPr>
          <p:cNvCxnSpPr/>
          <p:nvPr/>
        </p:nvCxnSpPr>
        <p:spPr>
          <a:xfrm flipV="1">
            <a:off x="8618764" y="4158345"/>
            <a:ext cx="1309007" cy="14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6" y="178942"/>
            <a:ext cx="5151664" cy="142465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07DE12-501F-44B7-BDC9-23EBC9BC10E0}"/>
              </a:ext>
            </a:extLst>
          </p:cNvPr>
          <p:cNvSpPr txBox="1"/>
          <p:nvPr/>
        </p:nvSpPr>
        <p:spPr>
          <a:xfrm>
            <a:off x="3254827" y="683079"/>
            <a:ext cx="5981699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238125" algn="ctr"/>
            <a:r>
              <a:rPr lang="pt-BR" sz="2000" b="1" dirty="0"/>
              <a:t>Então, como é possível se conectar a dois pontos? Como é possível ser conectado por diversos pontos?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66A33C1A-124D-43F7-AC6D-73CCB6E4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13" y="2209967"/>
            <a:ext cx="4825092" cy="257413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B72C0D-AE77-48B0-B155-BECD107406F2}"/>
              </a:ext>
            </a:extLst>
          </p:cNvPr>
          <p:cNvSpPr txBox="1"/>
          <p:nvPr/>
        </p:nvSpPr>
        <p:spPr>
          <a:xfrm>
            <a:off x="7609111" y="2329541"/>
            <a:ext cx="3341914" cy="23391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238125" algn="just"/>
            <a:r>
              <a:rPr lang="pt-BR" sz="1600" dirty="0">
                <a:solidFill>
                  <a:srgbClr val="7F7F7F"/>
                </a:solidFill>
              </a:rPr>
              <a:t>Assim como existe o </a:t>
            </a:r>
            <a:r>
              <a:rPr lang="pt-BR" sz="1600" b="1" dirty="0">
                <a:solidFill>
                  <a:srgbClr val="7F7F7F"/>
                </a:solidFill>
              </a:rPr>
              <a:t>IP</a:t>
            </a:r>
            <a:r>
              <a:rPr lang="pt-BR" sz="1600" dirty="0">
                <a:solidFill>
                  <a:srgbClr val="7F7F7F"/>
                </a:solidFill>
              </a:rPr>
              <a:t> para identificar uma máquina, a </a:t>
            </a:r>
            <a:r>
              <a:rPr lang="pt-BR" sz="1600" b="1" dirty="0">
                <a:solidFill>
                  <a:srgbClr val="7F7F7F"/>
                </a:solidFill>
              </a:rPr>
              <a:t>porta</a:t>
            </a:r>
            <a:r>
              <a:rPr lang="pt-BR" sz="1600" dirty="0">
                <a:solidFill>
                  <a:srgbClr val="7F7F7F"/>
                </a:solidFill>
              </a:rPr>
              <a:t> é a solução para identificar diversas aplicações em uma máquina. Esta porta é um número de 2 bytes, </a:t>
            </a:r>
            <a:r>
              <a:rPr lang="pt-BR" sz="1600" b="1" dirty="0">
                <a:solidFill>
                  <a:srgbClr val="7F7F7F"/>
                </a:solidFill>
              </a:rPr>
              <a:t>varia de 0 a 65535</a:t>
            </a:r>
            <a:r>
              <a:rPr lang="pt-BR" sz="1600" dirty="0">
                <a:solidFill>
                  <a:srgbClr val="7F7F7F"/>
                </a:solidFill>
              </a:rPr>
              <a:t>. Se todas as portas de uma máquina estiverem ocupadas, não é possível se conectar a ela enquanto nenhuma for liberada</a:t>
            </a:r>
            <a:r>
              <a:rPr lang="pt-BR" dirty="0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45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6" y="178942"/>
            <a:ext cx="5151664" cy="142465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FAAD7AD8-1C14-4CBB-875E-E0F92C73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418" y="443031"/>
            <a:ext cx="1641022" cy="125026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697A4A58-F7A6-4A9D-9BA5-B8F84ED9F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254" y="1637067"/>
            <a:ext cx="1749878" cy="1270644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7A215A62-F34A-4085-8DE7-1B49EAA88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221" y="1637071"/>
            <a:ext cx="1790700" cy="1270644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9E97C41C-9CF0-4DC3-99E4-D9EA6328F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2" y="732173"/>
            <a:ext cx="1300843" cy="862476"/>
          </a:xfrm>
          <a:prstGeom prst="rect">
            <a:avLst/>
          </a:prstGeom>
        </p:spPr>
      </p:pic>
      <p:sp>
        <p:nvSpPr>
          <p:cNvPr id="15" name="Seta: Dobrada para Cima 14">
            <a:extLst>
              <a:ext uri="{FF2B5EF4-FFF2-40B4-BE49-F238E27FC236}">
                <a16:creationId xmlns:a16="http://schemas.microsoft.com/office/drawing/2014/main" id="{E6CFF08E-D066-4AE3-BC6D-16761687F5BB}"/>
              </a:ext>
            </a:extLst>
          </p:cNvPr>
          <p:cNvSpPr/>
          <p:nvPr/>
        </p:nvSpPr>
        <p:spPr>
          <a:xfrm>
            <a:off x="8269761" y="2042704"/>
            <a:ext cx="1435499" cy="731520"/>
          </a:xfrm>
          <a:prstGeom prst="ben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078987B9-2CE6-4B7E-BDE7-2643E07FE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2400" y="776967"/>
            <a:ext cx="1313091" cy="854530"/>
          </a:xfrm>
          <a:prstGeom prst="rect">
            <a:avLst/>
          </a:prstGeom>
        </p:spPr>
      </p:pic>
      <p:pic>
        <p:nvPicPr>
          <p:cNvPr id="5" name="Imagem 7">
            <a:extLst>
              <a:ext uri="{FF2B5EF4-FFF2-40B4-BE49-F238E27FC236}">
                <a16:creationId xmlns:a16="http://schemas.microsoft.com/office/drawing/2014/main" id="{CDDD7BBC-2A14-4F1C-879D-C5CF688FF5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3862" y="2637722"/>
            <a:ext cx="2743200" cy="2762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139D401-85F3-42DC-87FE-8E58F1B337D6}"/>
              </a:ext>
            </a:extLst>
          </p:cNvPr>
          <p:cNvSpPr txBox="1"/>
          <p:nvPr/>
        </p:nvSpPr>
        <p:spPr>
          <a:xfrm>
            <a:off x="1200151" y="3758293"/>
            <a:ext cx="5559878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i="1" dirty="0">
                <a:solidFill>
                  <a:srgbClr val="7F7F7F"/>
                </a:solidFill>
                <a:cs typeface="Calibri"/>
              </a:rPr>
              <a:t>*Uma convenção , é que serviços e aplicações em geral estariam "escutando" nas portas abaixo de 1024, e as de retorno receberiam pedidos de conexão acima de 1024.</a:t>
            </a:r>
          </a:p>
          <a:p>
            <a:pPr algn="just"/>
            <a:r>
              <a:rPr lang="pt-BR" i="1" dirty="0">
                <a:solidFill>
                  <a:srgbClr val="7F7F7F"/>
                </a:solidFill>
                <a:cs typeface="Calibri"/>
              </a:rPr>
              <a:t>*Também, é convencional certos serviços escutando em portas padrões (</a:t>
            </a:r>
            <a:r>
              <a:rPr lang="pt-BR" i="1" dirty="0" err="1">
                <a:solidFill>
                  <a:srgbClr val="7F7F7F"/>
                </a:solidFill>
                <a:cs typeface="Calibri"/>
              </a:rPr>
              <a:t>ex.web</a:t>
            </a:r>
            <a:r>
              <a:rPr lang="pt-BR" i="1" dirty="0">
                <a:solidFill>
                  <a:srgbClr val="7F7F7F"/>
                </a:solidFill>
                <a:cs typeface="Calibri"/>
              </a:rPr>
              <a:t>, você vai se conectar na porta 80 do servidor).</a:t>
            </a:r>
          </a:p>
          <a:p>
            <a:pPr algn="just"/>
            <a:endParaRPr lang="pt-BR" dirty="0">
              <a:cs typeface="Calibri"/>
            </a:endParaRPr>
          </a:p>
        </p:txBody>
      </p:sp>
      <p:pic>
        <p:nvPicPr>
          <p:cNvPr id="10" name="Imagem 11">
            <a:extLst>
              <a:ext uri="{FF2B5EF4-FFF2-40B4-BE49-F238E27FC236}">
                <a16:creationId xmlns:a16="http://schemas.microsoft.com/office/drawing/2014/main" id="{6F7AD269-1E45-4252-BAF5-16DAB2ED19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0173" y="3668486"/>
            <a:ext cx="1528082" cy="22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6" y="178942"/>
            <a:ext cx="5151664" cy="1424651"/>
          </a:xfrm>
          <a:prstGeom prst="rect">
            <a:avLst/>
          </a:prstGeom>
        </p:spPr>
      </p:pic>
      <p:pic>
        <p:nvPicPr>
          <p:cNvPr id="3" name="Imagem 7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E78B4F0F-AD47-46A8-A8BF-30F5F058A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789134"/>
            <a:ext cx="6389914" cy="4626588"/>
          </a:xfrm>
          <a:prstGeom prst="rect">
            <a:avLst/>
          </a:prstGeom>
        </p:spPr>
      </p:pic>
      <p:pic>
        <p:nvPicPr>
          <p:cNvPr id="9" name="Imagem 9" descr="Uma imagem contendo texto&#10;&#10;Descrição gerada com alta confiança">
            <a:extLst>
              <a:ext uri="{FF2B5EF4-FFF2-40B4-BE49-F238E27FC236}">
                <a16:creationId xmlns:a16="http://schemas.microsoft.com/office/drawing/2014/main" id="{6FBC1024-AC1F-4002-AB47-A86D94AE5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289" y="1249100"/>
            <a:ext cx="3940628" cy="21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4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7" y="246978"/>
            <a:ext cx="5151664" cy="1424651"/>
          </a:xfrm>
          <a:prstGeom prst="rect">
            <a:avLst/>
          </a:prstGeom>
        </p:spPr>
      </p:pic>
      <p:pic>
        <p:nvPicPr>
          <p:cNvPr id="2" name="Imagem 2" descr="Uma imagem contendo texto&#10;&#10;Descrição gerada com alta confiança">
            <a:extLst>
              <a:ext uri="{FF2B5EF4-FFF2-40B4-BE49-F238E27FC236}">
                <a16:creationId xmlns:a16="http://schemas.microsoft.com/office/drawing/2014/main" id="{C1AE97B3-7161-41CD-B856-0D63A271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57" y="902282"/>
            <a:ext cx="8134709" cy="54703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2E96E1B-A3B9-4CA7-A554-8D2B12CC98AA}"/>
              </a:ext>
            </a:extLst>
          </p:cNvPr>
          <p:cNvSpPr txBox="1"/>
          <p:nvPr/>
        </p:nvSpPr>
        <p:spPr>
          <a:xfrm>
            <a:off x="4149304" y="303363"/>
            <a:ext cx="442535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 dirty="0"/>
              <a:t>Socket conexão TCP</a:t>
            </a:r>
            <a:endParaRPr lang="pt-BR" sz="2800" b="1" dirty="0">
              <a:cs typeface="Calibri"/>
            </a:endParaRPr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C85710CF-D75B-453E-A99A-076955BADA77}"/>
              </a:ext>
            </a:extLst>
          </p:cNvPr>
          <p:cNvSpPr/>
          <p:nvPr/>
        </p:nvSpPr>
        <p:spPr>
          <a:xfrm>
            <a:off x="8237765" y="251569"/>
            <a:ext cx="1717221" cy="57182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cs typeface="Calibri"/>
              </a:rPr>
              <a:t>ServerSocket</a:t>
            </a:r>
            <a:endParaRPr lang="pt-BR" dirty="0" err="1"/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5923968F-0E33-4F5E-9094-85F884187581}"/>
              </a:ext>
            </a:extLst>
          </p:cNvPr>
          <p:cNvSpPr/>
          <p:nvPr/>
        </p:nvSpPr>
        <p:spPr>
          <a:xfrm>
            <a:off x="2114120" y="738654"/>
            <a:ext cx="1540328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Socket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37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7" y="246978"/>
            <a:ext cx="5151664" cy="1424651"/>
          </a:xfrm>
          <a:prstGeom prst="rect">
            <a:avLst/>
          </a:prstGeom>
        </p:spPr>
      </p:pic>
      <p:pic>
        <p:nvPicPr>
          <p:cNvPr id="2" name="Imagem 2" descr="Uma imagem contendo texto&#10;&#10;Descrição gerada com alta confiança">
            <a:extLst>
              <a:ext uri="{FF2B5EF4-FFF2-40B4-BE49-F238E27FC236}">
                <a16:creationId xmlns:a16="http://schemas.microsoft.com/office/drawing/2014/main" id="{BDD66AC8-AE7D-4130-94F8-C49FBED4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22" y="567903"/>
            <a:ext cx="7805057" cy="565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22CAE7B4-B909-489A-8DAA-EF877674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7" y="246978"/>
            <a:ext cx="5151664" cy="1424651"/>
          </a:xfrm>
          <a:prstGeom prst="rect">
            <a:avLst/>
          </a:prstGeom>
        </p:spPr>
      </p:pic>
      <p:pic>
        <p:nvPicPr>
          <p:cNvPr id="2" name="Imagem 2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EE8C7E7F-5EDD-4966-963F-BD731F78F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505" y="607634"/>
            <a:ext cx="7927521" cy="5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27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173</cp:revision>
  <dcterms:created xsi:type="dcterms:W3CDTF">2012-07-30T23:50:35Z</dcterms:created>
  <dcterms:modified xsi:type="dcterms:W3CDTF">2018-07-15T21:20:23Z</dcterms:modified>
</cp:coreProperties>
</file>