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3" r:id="rId3"/>
    <p:sldId id="296" r:id="rId4"/>
    <p:sldId id="331" r:id="rId5"/>
    <p:sldId id="329" r:id="rId6"/>
    <p:sldId id="330" r:id="rId7"/>
    <p:sldId id="285" r:id="rId8"/>
    <p:sldId id="315" r:id="rId9"/>
    <p:sldId id="309" r:id="rId10"/>
    <p:sldId id="336" r:id="rId11"/>
    <p:sldId id="337" r:id="rId12"/>
    <p:sldId id="317" r:id="rId13"/>
    <p:sldId id="312" r:id="rId14"/>
    <p:sldId id="338" r:id="rId15"/>
    <p:sldId id="318" r:id="rId16"/>
    <p:sldId id="333" r:id="rId17"/>
    <p:sldId id="339" r:id="rId18"/>
    <p:sldId id="320" r:id="rId19"/>
    <p:sldId id="334" r:id="rId20"/>
    <p:sldId id="328" r:id="rId2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seff Jose Yalloos" initials="YJ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77798" autoAdjust="0"/>
  </p:normalViewPr>
  <p:slideViewPr>
    <p:cSldViewPr>
      <p:cViewPr>
        <p:scale>
          <a:sx n="75" d="100"/>
          <a:sy n="75" d="100"/>
        </p:scale>
        <p:origin x="-108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753294770023673E-2"/>
          <c:y val="4.8819149687131101E-2"/>
          <c:w val="0.88138107737535332"/>
          <c:h val="0.79301379446753584"/>
        </c:manualLayout>
      </c:layout>
      <c:barChart>
        <c:barDir val="col"/>
        <c:grouping val="clustered"/>
        <c:varyColors val="0"/>
        <c:ser>
          <c:idx val="0"/>
          <c:order val="0"/>
          <c:tx>
            <c:v>p=3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new'!$F$2:$F$8</c:f>
              <c:numCache>
                <c:formatCode>General</c:formatCode>
                <c:ptCount val="7"/>
                <c:pt idx="0">
                  <c:v>3.4530386740331491</c:v>
                </c:pt>
                <c:pt idx="1">
                  <c:v>5.72737686139748</c:v>
                </c:pt>
                <c:pt idx="2">
                  <c:v>7.8288100208768263</c:v>
                </c:pt>
                <c:pt idx="3">
                  <c:v>9.8039215686274517</c:v>
                </c:pt>
                <c:pt idx="4">
                  <c:v>13.824884792626728</c:v>
                </c:pt>
                <c:pt idx="5">
                  <c:v>17.857142857142858</c:v>
                </c:pt>
                <c:pt idx="6">
                  <c:v>32.076984763432236</c:v>
                </c:pt>
              </c:numCache>
            </c:numRef>
          </c:val>
        </c:ser>
        <c:ser>
          <c:idx val="1"/>
          <c:order val="1"/>
          <c:tx>
            <c:v>p=5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new'!$F$10:$F$16</c:f>
              <c:numCache>
                <c:formatCode>General</c:formatCode>
                <c:ptCount val="7"/>
                <c:pt idx="0">
                  <c:v>5.8275058275058278</c:v>
                </c:pt>
                <c:pt idx="1">
                  <c:v>9.9601593625498008</c:v>
                </c:pt>
                <c:pt idx="2">
                  <c:v>14.071294559099437</c:v>
                </c:pt>
                <c:pt idx="3">
                  <c:v>16.722408026755851</c:v>
                </c:pt>
                <c:pt idx="4">
                  <c:v>25</c:v>
                </c:pt>
                <c:pt idx="5">
                  <c:v>33.11258278145695</c:v>
                </c:pt>
                <c:pt idx="6">
                  <c:v>57.142857142857146</c:v>
                </c:pt>
              </c:numCache>
            </c:numRef>
          </c:val>
        </c:ser>
        <c:ser>
          <c:idx val="2"/>
          <c:order val="2"/>
          <c:tx>
            <c:v>p=10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new'!$F$19:$F$25</c:f>
              <c:numCache>
                <c:formatCode>General</c:formatCode>
                <c:ptCount val="7"/>
                <c:pt idx="0">
                  <c:v>8.3333333333333339</c:v>
                </c:pt>
                <c:pt idx="1">
                  <c:v>14.40922190201729</c:v>
                </c:pt>
                <c:pt idx="2">
                  <c:v>18.75</c:v>
                </c:pt>
                <c:pt idx="3">
                  <c:v>25</c:v>
                </c:pt>
                <c:pt idx="4">
                  <c:v>37.5</c:v>
                </c:pt>
                <c:pt idx="5">
                  <c:v>50</c:v>
                </c:pt>
                <c:pt idx="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92416"/>
        <c:axId val="43077568"/>
      </c:barChart>
      <c:catAx>
        <c:axId val="4409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</a:t>
                </a:r>
                <a:r>
                  <a:rPr lang="en-US" sz="1200" baseline="0"/>
                  <a:t> of Nodes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3077568"/>
        <c:crosses val="autoZero"/>
        <c:auto val="1"/>
        <c:lblAlgn val="ctr"/>
        <c:lblOffset val="100"/>
        <c:noMultiLvlLbl val="0"/>
      </c:catAx>
      <c:valAx>
        <c:axId val="43077568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 algn="ctr" rtl="0">
                  <a:defRPr lang="he-IL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Diameter Improvement</a:t>
                </a:r>
                <a:endParaRPr lang="he-IL"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09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70250279600635"/>
          <c:y val="0.16175248516380097"/>
          <c:w val="0.24868555375165702"/>
          <c:h val="7.4893537910149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753294770023673E-2"/>
          <c:y val="4.8819149687131101E-2"/>
          <c:w val="0.88138107737535332"/>
          <c:h val="0.79301379446753584"/>
        </c:manualLayout>
      </c:layout>
      <c:barChart>
        <c:barDir val="col"/>
        <c:grouping val="clustered"/>
        <c:varyColors val="0"/>
        <c:ser>
          <c:idx val="0"/>
          <c:order val="0"/>
          <c:tx>
            <c:v>p=3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new'!$G$2:$G$8</c:f>
              <c:numCache>
                <c:formatCode>General</c:formatCode>
                <c:ptCount val="7"/>
                <c:pt idx="0">
                  <c:v>1.7592127516475191</c:v>
                </c:pt>
                <c:pt idx="1">
                  <c:v>1.7159830493925412</c:v>
                </c:pt>
                <c:pt idx="2">
                  <c:v>1.6916933052698633</c:v>
                </c:pt>
                <c:pt idx="3">
                  <c:v>1.6794964326638802</c:v>
                </c:pt>
                <c:pt idx="4">
                  <c:v>1.6307348303179425</c:v>
                </c:pt>
                <c:pt idx="5">
                  <c:v>1.5850351868081096</c:v>
                </c:pt>
                <c:pt idx="6">
                  <c:v>1.5466674482523985</c:v>
                </c:pt>
              </c:numCache>
            </c:numRef>
          </c:val>
        </c:ser>
        <c:ser>
          <c:idx val="1"/>
          <c:order val="1"/>
          <c:tx>
            <c:v>p=5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new'!$G$10:$G$16</c:f>
              <c:numCache>
                <c:formatCode>General</c:formatCode>
                <c:ptCount val="7"/>
                <c:pt idx="0">
                  <c:v>1.7417785247150392</c:v>
                </c:pt>
                <c:pt idx="1">
                  <c:v>1.6969559086215524</c:v>
                </c:pt>
                <c:pt idx="2">
                  <c:v>1.640441438367469</c:v>
                </c:pt>
                <c:pt idx="3">
                  <c:v>1.7304012857529882</c:v>
                </c:pt>
                <c:pt idx="4">
                  <c:v>1.6010555164776601</c:v>
                </c:pt>
                <c:pt idx="5">
                  <c:v>1.5273172796759193</c:v>
                </c:pt>
                <c:pt idx="6">
                  <c:v>1.5716047234770807</c:v>
                </c:pt>
              </c:numCache>
            </c:numRef>
          </c:val>
        </c:ser>
        <c:ser>
          <c:idx val="2"/>
          <c:order val="2"/>
          <c:tx>
            <c:v>p=10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'results+graphs new'!$B$2:$B$8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800</c:v>
                </c:pt>
              </c:numCache>
            </c:numRef>
          </c:cat>
          <c:val>
            <c:numRef>
              <c:f>'results+graphs new'!$G$19:$G$25</c:f>
              <c:numCache>
                <c:formatCode>General</c:formatCode>
                <c:ptCount val="7"/>
                <c:pt idx="0">
                  <c:v>1.7844913581934194</c:v>
                </c:pt>
                <c:pt idx="1">
                  <c:v>1.7389276753778455</c:v>
                </c:pt>
                <c:pt idx="2">
                  <c:v>1.8351660362743751</c:v>
                </c:pt>
                <c:pt idx="3">
                  <c:v>1.7313171596184935</c:v>
                </c:pt>
                <c:pt idx="4">
                  <c:v>1.60338289682354</c:v>
                </c:pt>
                <c:pt idx="5">
                  <c:v>1.5234842921366576</c:v>
                </c:pt>
                <c:pt idx="6">
                  <c:v>1.700169584814692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951424"/>
        <c:axId val="43080448"/>
      </c:barChart>
      <c:catAx>
        <c:axId val="22295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</a:t>
                </a:r>
                <a:r>
                  <a:rPr lang="en-US" sz="1200" baseline="0"/>
                  <a:t> of Nodes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3080448"/>
        <c:crosses val="autoZero"/>
        <c:auto val="1"/>
        <c:lblAlgn val="ctr"/>
        <c:lblOffset val="100"/>
        <c:noMultiLvlLbl val="0"/>
      </c:catAx>
      <c:valAx>
        <c:axId val="430804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 algn="ctr" rtl="0">
                  <a:defRPr lang="he-IL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Approximation Ratio</a:t>
                </a:r>
                <a:endParaRPr lang="he-IL"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22951424"/>
        <c:crosses val="autoZero"/>
        <c:crossBetween val="between"/>
      </c:valAx>
      <c:spPr>
        <a:noFill/>
        <a:ln w="3175"/>
        <a:effectLst/>
      </c:spPr>
    </c:plotArea>
    <c:legend>
      <c:legendPos val="b"/>
      <c:layout>
        <c:manualLayout>
          <c:xMode val="edge"/>
          <c:yMode val="edge"/>
          <c:x val="0.72995674927320964"/>
          <c:y val="4.6361767721491129E-2"/>
          <c:w val="0.24463777413815468"/>
          <c:h val="7.4893537910149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0.36526</cdr:x>
      <cdr:y>0.1631</cdr:y>
    </cdr:from>
    <cdr:to>
      <cdr:x>0.51492</cdr:x>
      <cdr:y>0.48264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31571" y="4667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0.1314</cdr:x>
      <cdr:y>0.05908</cdr:y>
    </cdr:from>
    <cdr:to>
      <cdr:x>0.28107</cdr:x>
      <cdr:y>0.15478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02821" y="169068"/>
          <a:ext cx="914400" cy="273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pPr algn="ctr"/>
          <a:r>
            <a:rPr lang="en-US"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            port quatity</a:t>
          </a:r>
          <a:endParaRPr lang="he-IL" sz="1200" b="1" i="0" u="none" strike="noStrike" kern="1200" baseline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0.36526</cdr:x>
      <cdr:y>0.1631</cdr:y>
    </cdr:from>
    <cdr:to>
      <cdr:x>0.51492</cdr:x>
      <cdr:y>0.48264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231571" y="4667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0.18597</cdr:x>
      <cdr:y>0.05076</cdr:y>
    </cdr:from>
    <cdr:to>
      <cdr:x>0.33564</cdr:x>
      <cdr:y>0.14646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1136177" y="145249"/>
          <a:ext cx="914425" cy="2738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pPr algn="ctr"/>
          <a:endParaRPr lang="he-IL" sz="1000" b="1" i="0" u="none" strike="noStrike" kern="1200" baseline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0.36526</cdr:x>
      <cdr:y>0.1631</cdr:y>
    </cdr:from>
    <cdr:to>
      <cdr:x>0.51492</cdr:x>
      <cdr:y>0.48264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31571" y="4667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0.59511</cdr:x>
      <cdr:y>0.02996</cdr:y>
    </cdr:from>
    <cdr:to>
      <cdr:x>0.74478</cdr:x>
      <cdr:y>0.12566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8806" y="85728"/>
          <a:ext cx="912643" cy="2738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1"/>
        <a:lstStyle xmlns:a="http://schemas.openxmlformats.org/drawingml/2006/main"/>
        <a:p xmlns:a="http://schemas.openxmlformats.org/drawingml/2006/main">
          <a:pPr algn="ctr"/>
          <a:r>
            <a:rPr lang="en-US"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port</a:t>
          </a:r>
          <a:r>
            <a:rPr lang="en-US"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 </a:t>
          </a:r>
          <a:r>
            <a:rPr lang="en-US"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quantity</a:t>
          </a:r>
          <a:endParaRPr lang="he-IL" sz="1200" b="1" i="0" u="none" strike="noStrike" kern="1200" baseline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625789" y="0"/>
            <a:ext cx="4300849" cy="339667"/>
          </a:xfrm>
          <a:prstGeom prst="rect">
            <a:avLst/>
          </a:prstGeom>
        </p:spPr>
        <p:txBody>
          <a:bodyPr vert="horz" lIns="91248" tIns="45624" rIns="91248" bIns="45624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314" y="0"/>
            <a:ext cx="4300849" cy="339667"/>
          </a:xfrm>
          <a:prstGeom prst="rect">
            <a:avLst/>
          </a:prstGeom>
        </p:spPr>
        <p:txBody>
          <a:bodyPr vert="horz" lIns="91248" tIns="45624" rIns="91248" bIns="45624" rtlCol="1"/>
          <a:lstStyle>
            <a:lvl1pPr algn="l">
              <a:defRPr sz="1200"/>
            </a:lvl1pPr>
          </a:lstStyle>
          <a:p>
            <a:fld id="{521389FD-EDFB-4A15-AC54-27AC97A48D9D}" type="datetimeFigureOut">
              <a:rPr lang="he-IL" smtClean="0"/>
              <a:t>ה'/תמוז/תשע"ה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625789" y="6456924"/>
            <a:ext cx="4300849" cy="339667"/>
          </a:xfrm>
          <a:prstGeom prst="rect">
            <a:avLst/>
          </a:prstGeom>
        </p:spPr>
        <p:txBody>
          <a:bodyPr vert="horz" lIns="91248" tIns="45624" rIns="91248" bIns="45624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14" y="6456924"/>
            <a:ext cx="4300849" cy="339667"/>
          </a:xfrm>
          <a:prstGeom prst="rect">
            <a:avLst/>
          </a:prstGeom>
        </p:spPr>
        <p:txBody>
          <a:bodyPr vert="horz" lIns="91248" tIns="45624" rIns="91248" bIns="45624" rtlCol="1" anchor="b"/>
          <a:lstStyle>
            <a:lvl1pPr algn="l">
              <a:defRPr sz="1200"/>
            </a:lvl1pPr>
          </a:lstStyle>
          <a:p>
            <a:fld id="{60644B30-2EE6-44D7-8280-32DB9BA28D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91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2" cy="339884"/>
          </a:xfrm>
          <a:prstGeom prst="rect">
            <a:avLst/>
          </a:prstGeom>
        </p:spPr>
        <p:txBody>
          <a:bodyPr vert="horz" lIns="92861" tIns="46430" rIns="92861" bIns="4643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2" cy="339884"/>
          </a:xfrm>
          <a:prstGeom prst="rect">
            <a:avLst/>
          </a:prstGeom>
        </p:spPr>
        <p:txBody>
          <a:bodyPr vert="horz" lIns="92861" tIns="46430" rIns="92861" bIns="46430" rtlCol="0"/>
          <a:lstStyle>
            <a:lvl1pPr algn="r">
              <a:defRPr sz="1300"/>
            </a:lvl1pPr>
          </a:lstStyle>
          <a:p>
            <a:fld id="{8ED078F3-7267-4476-9E5A-3D50BB367EE1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1" tIns="46430" rIns="92861" bIns="464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7"/>
            <a:ext cx="7941309" cy="3058954"/>
          </a:xfrm>
          <a:prstGeom prst="rect">
            <a:avLst/>
          </a:prstGeom>
        </p:spPr>
        <p:txBody>
          <a:bodyPr vert="horz" lIns="92861" tIns="46430" rIns="92861" bIns="464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2" cy="339884"/>
          </a:xfrm>
          <a:prstGeom prst="rect">
            <a:avLst/>
          </a:prstGeom>
        </p:spPr>
        <p:txBody>
          <a:bodyPr vert="horz" lIns="92861" tIns="46430" rIns="92861" bIns="4643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2" cy="339884"/>
          </a:xfrm>
          <a:prstGeom prst="rect">
            <a:avLst/>
          </a:prstGeom>
        </p:spPr>
        <p:txBody>
          <a:bodyPr vert="horz" lIns="92861" tIns="46430" rIns="92861" bIns="46430" rtlCol="0" anchor="b"/>
          <a:lstStyle>
            <a:lvl1pPr algn="r">
              <a:defRPr sz="1300"/>
            </a:lvl1pPr>
          </a:lstStyle>
          <a:p>
            <a:fld id="{313FC369-1254-402A-B60E-8B509FBAC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האם ניתן לחבר את הפיצה</a:t>
            </a:r>
            <a:r>
              <a:rPr lang="he-IL" baseline="0" dirty="0" smtClean="0"/>
              <a:t> בוקס בצורה יותר יעילה מרינג?</a:t>
            </a:r>
          </a:p>
          <a:p>
            <a:r>
              <a:rPr lang="he-IL" baseline="0" dirty="0" smtClean="0"/>
              <a:t>מדד היעילות הדיאמטר.</a:t>
            </a:r>
          </a:p>
          <a:p>
            <a:r>
              <a:rPr lang="he-IL" baseline="0" dirty="0" smtClean="0"/>
              <a:t>לדוגמא:  8 פיצה בעלי 3 פורטים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האם ניתן לחבר את הפיצה</a:t>
            </a:r>
            <a:r>
              <a:rPr lang="he-IL" baseline="0" dirty="0" smtClean="0"/>
              <a:t> בוקס בצורה יותר יעילה מרינג?</a:t>
            </a:r>
          </a:p>
          <a:p>
            <a:r>
              <a:rPr lang="he-IL" baseline="0" dirty="0" smtClean="0"/>
              <a:t>מדד היעילות הדיאמטר.</a:t>
            </a:r>
          </a:p>
          <a:p>
            <a:r>
              <a:rPr lang="he-IL" baseline="0" dirty="0" smtClean="0"/>
              <a:t>לדוגמא:  8 פיצה בעלי 3 פורטים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האם ניתן לחבר את הפיצה</a:t>
            </a:r>
            <a:r>
              <a:rPr lang="he-IL" baseline="0" dirty="0" smtClean="0"/>
              <a:t> בוקס בצורה יותר יעילה מרינג?</a:t>
            </a:r>
          </a:p>
          <a:p>
            <a:r>
              <a:rPr lang="he-IL" baseline="0" dirty="0" smtClean="0"/>
              <a:t>מדד היעילות הדיאמטר.</a:t>
            </a:r>
          </a:p>
          <a:p>
            <a:r>
              <a:rPr lang="he-IL" baseline="0" dirty="0" smtClean="0"/>
              <a:t>לדוגמא:  8 פיצה בעלי 3 פורטים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האם ניתן לחבר את הפיצה</a:t>
            </a:r>
            <a:r>
              <a:rPr lang="he-IL" baseline="0" dirty="0" smtClean="0"/>
              <a:t> בוקס בצורה יותר יעילה מרינג?</a:t>
            </a:r>
          </a:p>
          <a:p>
            <a:r>
              <a:rPr lang="he-IL" baseline="0" dirty="0" smtClean="0"/>
              <a:t>מדד היעילות הדיאמטר.</a:t>
            </a:r>
          </a:p>
          <a:p>
            <a:r>
              <a:rPr lang="he-IL" baseline="0" dirty="0" smtClean="0"/>
              <a:t>לדוגמא:  8 פיצה בעלי 3 פורטים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ביטוי</a:t>
            </a:r>
            <a:r>
              <a:rPr lang="he-IL" baseline="0" dirty="0" smtClean="0"/>
              <a:t> השני בקושי משפיע על יחס.</a:t>
            </a:r>
          </a:p>
          <a:p>
            <a:r>
              <a:rPr lang="he-IL" baseline="0" dirty="0" smtClean="0"/>
              <a:t>עבור </a:t>
            </a:r>
            <a:r>
              <a:rPr lang="en-US" baseline="0" dirty="0" smtClean="0"/>
              <a:t>p </a:t>
            </a:r>
            <a:r>
              <a:rPr lang="he-IL" baseline="0" dirty="0" smtClean="0"/>
              <a:t>קטן מקבלים יחס קרוב ל-1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try to define</a:t>
                </a:r>
                <a:r>
                  <a:rPr lang="en-US" baseline="0" dirty="0" smtClean="0"/>
                  <a:t> the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  <a:ea typeface="Cambria Math"/>
                  </a:rPr>
                  <a:t>𝑓(𝐶)</a:t>
                </a:r>
                <a:r>
                  <a:rPr lang="en-US" dirty="0" smtClean="0"/>
                  <a:t> try to define</a:t>
                </a:r>
                <a:r>
                  <a:rPr lang="en-US" baseline="0" dirty="0" smtClean="0"/>
                  <a:t> the function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try to define</a:t>
                </a:r>
                <a:r>
                  <a:rPr lang="en-US" baseline="0" dirty="0" smtClean="0"/>
                  <a:t> the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  <a:ea typeface="Cambria Math"/>
                  </a:rPr>
                  <a:t>𝑓(𝐶)</a:t>
                </a:r>
                <a:r>
                  <a:rPr lang="en-US" dirty="0" smtClean="0"/>
                  <a:t> try to define</a:t>
                </a:r>
                <a:r>
                  <a:rPr lang="en-US" baseline="0" dirty="0" smtClean="0"/>
                  <a:t> the function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369-1254-402A-B60E-8B509FBAC4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9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5775" y="296863"/>
            <a:ext cx="20812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138" y="296863"/>
            <a:ext cx="6091237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pic>
        <p:nvPicPr>
          <p:cNvPr id="4103" name="Picture 7" descr="glob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CC99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2424113"/>
            <a:ext cx="91440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833688"/>
            <a:ext cx="7772400" cy="1411287"/>
          </a:xfrm>
        </p:spPr>
        <p:txBody>
          <a:bodyPr anchor="t"/>
          <a:lstStyle>
            <a:lvl1pPr>
              <a:lnSpc>
                <a:spcPct val="95000"/>
              </a:lnSpc>
              <a:defRPr sz="4000" b="1">
                <a:solidFill>
                  <a:srgbClr val="6633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743450"/>
            <a:ext cx="6400800" cy="1752600"/>
          </a:xfrm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0" y="4583113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0" y="242252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0" y="2425700"/>
            <a:ext cx="3149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0" y="2413000"/>
            <a:ext cx="3187700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95959"/>
              </a:solidFill>
              <a:cs typeface="Arial" charset="0"/>
            </a:endParaRPr>
          </a:p>
        </p:txBody>
      </p:sp>
      <p:pic>
        <p:nvPicPr>
          <p:cNvPr id="4133" name="Picture 37" descr="Corp_photo_stri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37325"/>
            <a:ext cx="2095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ea typeface="ＭＳ Ｐゴシック" pitchFamily="34" charset="-128"/>
              </a:defRPr>
            </a:lvl1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IEEE HPSR 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065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388" y="19065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5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5532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3">
                    <a:lumMod val="50000"/>
                  </a:schemeClr>
                </a:solidFill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2138" y="79375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676400"/>
            <a:ext cx="8229600" cy="426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1109004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ＭＳ Ｐゴシック" pitchFamily="-112" charset="-128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663300"/>
        </a:buClr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25000"/>
        </a:spcBef>
        <a:spcAft>
          <a:spcPct val="0"/>
        </a:spcAft>
        <a:buClr>
          <a:srgbClr val="663300"/>
        </a:buClr>
        <a:buChar char="–"/>
        <a:defRPr sz="2000">
          <a:solidFill>
            <a:schemeClr val="tx2"/>
          </a:solidFill>
          <a:latin typeface="+mn-lt"/>
          <a:ea typeface="+mn-ea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rgbClr val="663300"/>
        </a:buClr>
        <a:buChar char="•"/>
        <a:defRPr>
          <a:solidFill>
            <a:schemeClr val="tx2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5000"/>
        </a:spcBef>
        <a:spcAft>
          <a:spcPct val="0"/>
        </a:spcAft>
        <a:buClr>
          <a:srgbClr val="663300"/>
        </a:buClr>
        <a:buChar char="–"/>
        <a:defRPr>
          <a:solidFill>
            <a:schemeClr val="tx2"/>
          </a:solidFill>
          <a:latin typeface="+mn-lt"/>
          <a:ea typeface="+mn-ea"/>
        </a:defRPr>
      </a:lvl4pPr>
      <a:lvl5pPr marL="1485900" indent="-171450" algn="l" rtl="0" eaLnBrk="0" fontAlgn="base" hangingPunct="0">
        <a:spcBef>
          <a:spcPct val="25000"/>
        </a:spcBef>
        <a:spcAft>
          <a:spcPct val="0"/>
        </a:spcAft>
        <a:buClr>
          <a:srgbClr val="663300"/>
        </a:buClr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1943100" indent="-171450" algn="l" rtl="0" fontAlgn="base">
        <a:spcBef>
          <a:spcPct val="25000"/>
        </a:spcBef>
        <a:spcAft>
          <a:spcPct val="0"/>
        </a:spcAft>
        <a:buClr>
          <a:srgbClr val="EA411A"/>
        </a:buClr>
        <a:buChar char="»"/>
        <a:defRPr sz="1600">
          <a:solidFill>
            <a:srgbClr val="5E5E5E"/>
          </a:solidFill>
          <a:latin typeface="+mn-lt"/>
          <a:ea typeface="+mn-ea"/>
        </a:defRPr>
      </a:lvl6pPr>
      <a:lvl7pPr marL="2400300" indent="-171450" algn="l" rtl="0" fontAlgn="base">
        <a:spcBef>
          <a:spcPct val="25000"/>
        </a:spcBef>
        <a:spcAft>
          <a:spcPct val="0"/>
        </a:spcAft>
        <a:buClr>
          <a:srgbClr val="EA411A"/>
        </a:buClr>
        <a:buChar char="»"/>
        <a:defRPr sz="1600">
          <a:solidFill>
            <a:srgbClr val="5E5E5E"/>
          </a:solidFill>
          <a:latin typeface="+mn-lt"/>
          <a:ea typeface="+mn-ea"/>
        </a:defRPr>
      </a:lvl7pPr>
      <a:lvl8pPr marL="2857500" indent="-171450" algn="l" rtl="0" fontAlgn="base">
        <a:spcBef>
          <a:spcPct val="25000"/>
        </a:spcBef>
        <a:spcAft>
          <a:spcPct val="0"/>
        </a:spcAft>
        <a:buClr>
          <a:srgbClr val="EA411A"/>
        </a:buClr>
        <a:buChar char="»"/>
        <a:defRPr sz="1600">
          <a:solidFill>
            <a:srgbClr val="5E5E5E"/>
          </a:solidFill>
          <a:latin typeface="+mn-lt"/>
          <a:ea typeface="+mn-ea"/>
        </a:defRPr>
      </a:lvl8pPr>
      <a:lvl9pPr marL="3314700" indent="-171450" algn="l" rtl="0" fontAlgn="base">
        <a:spcBef>
          <a:spcPct val="25000"/>
        </a:spcBef>
        <a:spcAft>
          <a:spcPct val="0"/>
        </a:spcAft>
        <a:buClr>
          <a:srgbClr val="EA411A"/>
        </a:buClr>
        <a:buChar char="»"/>
        <a:defRPr sz="1600">
          <a:solidFill>
            <a:srgbClr val="5E5E5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3513"/>
            <a:ext cx="9372600" cy="141128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“Don’t let the stack get stuck”:</a:t>
            </a:r>
            <a:br>
              <a:rPr lang="en-US" sz="3600" dirty="0" smtClean="0"/>
            </a:br>
            <a:r>
              <a:rPr lang="en-US" sz="3600" dirty="0" smtClean="0"/>
              <a:t>A novel approach for</a:t>
            </a:r>
            <a:br>
              <a:rPr lang="en-US" sz="3600" dirty="0" smtClean="0"/>
            </a:br>
            <a:r>
              <a:rPr lang="en-US" sz="3600" dirty="0" smtClean="0"/>
              <a:t>designing efficient stackable routers</a:t>
            </a:r>
            <a:endParaRPr lang="en-US" sz="3600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1845" y="5311594"/>
            <a:ext cx="7620000" cy="17526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65000"/>
              </a:spcBef>
              <a:buClr>
                <a:srgbClr val="F15D2A"/>
              </a:buClr>
            </a:pP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Yoram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Revah</a:t>
            </a:r>
            <a:r>
              <a:rPr lang="en-US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 Yallouz, 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rgbClr val="F15D2A"/>
              </a:buClr>
            </a:pPr>
            <a:r>
              <a:rPr lang="en-US" b="1" dirty="0" err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Aviran</a:t>
            </a:r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Kadosh</a:t>
            </a:r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Gideon </a:t>
            </a:r>
            <a:r>
              <a:rPr lang="en-US" b="1" dirty="0" err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Blocq</a:t>
            </a:r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Ariel </a:t>
            </a:r>
            <a:r>
              <a:rPr lang="en-US" b="1" dirty="0" err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Orda</a:t>
            </a:r>
            <a:endParaRPr lang="en-US" b="1" dirty="0" smtClean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2586" y="865097"/>
            <a:ext cx="259718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5000"/>
              </a:spcBef>
              <a:buClr>
                <a:srgbClr val="F15D2A"/>
              </a:buClr>
            </a:pPr>
            <a:r>
              <a:rPr lang="en-US" sz="2400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HPSR 2015</a:t>
            </a:r>
            <a:endParaRPr lang="en-US" sz="24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1713" y="228600"/>
            <a:ext cx="56226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5000"/>
              </a:spcBef>
              <a:buClr>
                <a:srgbClr val="F15D2A"/>
              </a:buClr>
            </a:pP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Marvell</a:t>
            </a:r>
            <a:r>
              <a:rPr lang="en-US" sz="28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Israel </a:t>
            </a:r>
            <a:r>
              <a:rPr lang="en-US" sz="2800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 </a:t>
            </a:r>
            <a:r>
              <a:rPr lang="en-US" sz="2800" b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Technion</a:t>
            </a:r>
            <a:endParaRPr lang="en-US" sz="28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De-</a:t>
            </a:r>
            <a:r>
              <a:rPr lang="en-US" sz="2800" dirty="0" err="1">
                <a:solidFill>
                  <a:srgbClr val="000000"/>
                </a:solidFill>
              </a:rPr>
              <a:t>Bruijn</a:t>
            </a:r>
            <a:r>
              <a:rPr lang="en-US" sz="2800" dirty="0">
                <a:solidFill>
                  <a:srgbClr val="000000"/>
                </a:solidFill>
              </a:rPr>
              <a:t> Approach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138321" y="18659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000</a:t>
            </a:r>
            <a:endParaRPr lang="he-IL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85300" y="3886200"/>
            <a:ext cx="0" cy="403006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41" name="Oval 212"/>
          <p:cNvSpPr>
            <a:spLocks noChangeArrowheads="1"/>
          </p:cNvSpPr>
          <p:nvPr/>
        </p:nvSpPr>
        <p:spPr bwMode="auto">
          <a:xfrm flipV="1">
            <a:off x="7235853" y="3643052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>
          <a:xfrm flipH="1" flipV="1">
            <a:off x="6347533" y="3195698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cxnSp>
        <p:nvCxnSpPr>
          <p:cNvPr id="43" name="Straight Connector 42"/>
          <p:cNvCxnSpPr>
            <a:endCxn id="41" idx="6"/>
          </p:cNvCxnSpPr>
          <p:nvPr/>
        </p:nvCxnSpPr>
        <p:spPr>
          <a:xfrm flipH="1">
            <a:off x="7536912" y="3195694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sp>
        <p:nvSpPr>
          <p:cNvPr id="34" name="Oval 212"/>
          <p:cNvSpPr>
            <a:spLocks noChangeArrowheads="1"/>
          </p:cNvSpPr>
          <p:nvPr/>
        </p:nvSpPr>
        <p:spPr bwMode="auto">
          <a:xfrm>
            <a:off x="8274703" y="291914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35" name="Oval 212"/>
          <p:cNvSpPr>
            <a:spLocks noChangeArrowheads="1"/>
          </p:cNvSpPr>
          <p:nvPr/>
        </p:nvSpPr>
        <p:spPr bwMode="auto">
          <a:xfrm>
            <a:off x="6197003" y="291914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498062" y="3069662"/>
            <a:ext cx="1776641" cy="0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8" name="Oval 212"/>
          <p:cNvSpPr>
            <a:spLocks noChangeArrowheads="1"/>
          </p:cNvSpPr>
          <p:nvPr/>
        </p:nvSpPr>
        <p:spPr bwMode="auto">
          <a:xfrm>
            <a:off x="7235853" y="2170766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39" name="Straight Connector 38"/>
          <p:cNvCxnSpPr>
            <a:stCxn id="38" idx="2"/>
            <a:endCxn id="35" idx="0"/>
          </p:cNvCxnSpPr>
          <p:nvPr/>
        </p:nvCxnSpPr>
        <p:spPr>
          <a:xfrm flipH="1">
            <a:off x="6347533" y="2321280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40" name="Straight Connector 39"/>
          <p:cNvCxnSpPr>
            <a:endCxn id="38" idx="6"/>
          </p:cNvCxnSpPr>
          <p:nvPr/>
        </p:nvCxnSpPr>
        <p:spPr>
          <a:xfrm flipH="1" flipV="1">
            <a:off x="7536912" y="2321280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0" name="Oval 212"/>
          <p:cNvSpPr>
            <a:spLocks noChangeArrowheads="1"/>
          </p:cNvSpPr>
          <p:nvPr/>
        </p:nvSpPr>
        <p:spPr bwMode="auto">
          <a:xfrm flipV="1">
            <a:off x="7212195" y="575593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31" name="Straight Connector 30"/>
          <p:cNvCxnSpPr>
            <a:stCxn id="30" idx="2"/>
          </p:cNvCxnSpPr>
          <p:nvPr/>
        </p:nvCxnSpPr>
        <p:spPr>
          <a:xfrm flipH="1" flipV="1">
            <a:off x="6323875" y="5308584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cxnSp>
        <p:nvCxnSpPr>
          <p:cNvPr id="32" name="Straight Connector 31"/>
          <p:cNvCxnSpPr>
            <a:endCxn id="30" idx="6"/>
          </p:cNvCxnSpPr>
          <p:nvPr/>
        </p:nvCxnSpPr>
        <p:spPr>
          <a:xfrm flipH="1">
            <a:off x="7513254" y="5308580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sp>
        <p:nvSpPr>
          <p:cNvPr id="23" name="Oval 212"/>
          <p:cNvSpPr>
            <a:spLocks noChangeArrowheads="1"/>
          </p:cNvSpPr>
          <p:nvPr/>
        </p:nvSpPr>
        <p:spPr bwMode="auto">
          <a:xfrm>
            <a:off x="8251045" y="5032034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24" name="Oval 212"/>
          <p:cNvSpPr>
            <a:spLocks noChangeArrowheads="1"/>
          </p:cNvSpPr>
          <p:nvPr/>
        </p:nvSpPr>
        <p:spPr bwMode="auto">
          <a:xfrm>
            <a:off x="6173345" y="5032034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cxnSp>
        <p:nvCxnSpPr>
          <p:cNvPr id="25" name="Straight Connector 24"/>
          <p:cNvCxnSpPr>
            <a:stCxn id="24" idx="6"/>
            <a:endCxn id="23" idx="2"/>
          </p:cNvCxnSpPr>
          <p:nvPr/>
        </p:nvCxnSpPr>
        <p:spPr>
          <a:xfrm>
            <a:off x="6474404" y="5182548"/>
            <a:ext cx="1776641" cy="0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27" name="Oval 212"/>
          <p:cNvSpPr>
            <a:spLocks noChangeArrowheads="1"/>
          </p:cNvSpPr>
          <p:nvPr/>
        </p:nvSpPr>
        <p:spPr bwMode="auto">
          <a:xfrm>
            <a:off x="7212195" y="4283652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28" name="Straight Connector 27"/>
          <p:cNvCxnSpPr>
            <a:stCxn id="27" idx="2"/>
            <a:endCxn id="24" idx="0"/>
          </p:cNvCxnSpPr>
          <p:nvPr/>
        </p:nvCxnSpPr>
        <p:spPr>
          <a:xfrm flipH="1">
            <a:off x="6323875" y="4434166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29" name="Straight Connector 28"/>
          <p:cNvCxnSpPr>
            <a:endCxn id="27" idx="6"/>
          </p:cNvCxnSpPr>
          <p:nvPr/>
        </p:nvCxnSpPr>
        <p:spPr>
          <a:xfrm flipH="1" flipV="1">
            <a:off x="7513254" y="4434166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" name="Straight Connector 12"/>
          <p:cNvCxnSpPr>
            <a:stCxn id="23" idx="0"/>
            <a:endCxn id="34" idx="4"/>
          </p:cNvCxnSpPr>
          <p:nvPr/>
        </p:nvCxnSpPr>
        <p:spPr>
          <a:xfrm flipV="1">
            <a:off x="8401575" y="3220176"/>
            <a:ext cx="23658" cy="181185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4" name="Straight Connector 13"/>
          <p:cNvCxnSpPr/>
          <p:nvPr/>
        </p:nvCxnSpPr>
        <p:spPr>
          <a:xfrm>
            <a:off x="6302087" y="3237566"/>
            <a:ext cx="23658" cy="181185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5" name="TextBox 14"/>
          <p:cNvSpPr txBox="1"/>
          <p:nvPr/>
        </p:nvSpPr>
        <p:spPr>
          <a:xfrm>
            <a:off x="6452521" y="27803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001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9745" y="27803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100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8321" y="3386989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010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7745" y="4529989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101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1945" y="4913966"/>
            <a:ext cx="4694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011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7921" y="4913966"/>
            <a:ext cx="4694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110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8321" y="6053989"/>
            <a:ext cx="4561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111</a:t>
            </a:r>
            <a:endParaRPr lang="he-IL" sz="1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-539667"/>
            <a:ext cx="6194280" cy="3159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0" y="1447800"/>
                <a:ext cx="6118933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400" dirty="0" smtClean="0"/>
                  <a:t>Each node is labeled by a string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under an alphabet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characters.</a:t>
                </a:r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400" dirty="0" smtClean="0"/>
                  <a:t>For example:</a:t>
                </a:r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000" dirty="0" smtClean="0"/>
                  <a:t>Alphabet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{</m:t>
                    </m:r>
                    <m:r>
                      <a:rPr lang="en-US" sz="2000" i="1" dirty="0" smtClean="0"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000" dirty="0" smtClean="0"/>
                  <a:t>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sz="2000" dirty="0"/>
              </a:p>
              <a:p>
                <a:pPr marL="228600" lvl="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it-IT" sz="2400" dirty="0" smtClean="0"/>
                  <a:t>Connect each string (</a:t>
                </a:r>
                <a:r>
                  <a:rPr lang="it-IT" sz="2400" dirty="0"/>
                  <a:t>c_1,...,c_m</a:t>
                </a:r>
                <a:r>
                  <a:rPr lang="it-IT" sz="2400" dirty="0" smtClean="0"/>
                  <a:t>) with (c_2</a:t>
                </a:r>
                <a:r>
                  <a:rPr lang="it-IT" sz="2400" dirty="0"/>
                  <a:t>,...,x</a:t>
                </a:r>
                <a:r>
                  <a:rPr lang="it-IT" sz="2400" dirty="0" smtClean="0"/>
                  <a:t>)) where x in the given alphabet</a:t>
                </a:r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6118933" cy="3231654"/>
              </a:xfrm>
              <a:prstGeom prst="rect">
                <a:avLst/>
              </a:prstGeom>
              <a:blipFill rotWithShape="1">
                <a:blip r:embed="rId4"/>
                <a:stretch>
                  <a:fillRect l="-1295" t="-1321" r="-797" b="-33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7467600" y="3940394"/>
            <a:ext cx="0" cy="403006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1" name="Freeform 60"/>
          <p:cNvSpPr/>
          <p:nvPr/>
        </p:nvSpPr>
        <p:spPr bwMode="auto">
          <a:xfrm>
            <a:off x="7098175" y="1865966"/>
            <a:ext cx="533400" cy="338048"/>
          </a:xfrm>
          <a:custGeom>
            <a:avLst/>
            <a:gdLst>
              <a:gd name="connsiteX0" fmla="*/ 266218 w 832704"/>
              <a:gd name="connsiteY0" fmla="*/ 580900 h 580900"/>
              <a:gd name="connsiteX1" fmla="*/ 0 w 832704"/>
              <a:gd name="connsiteY1" fmla="*/ 326257 h 580900"/>
              <a:gd name="connsiteX2" fmla="*/ 266218 w 832704"/>
              <a:gd name="connsiteY2" fmla="*/ 25315 h 580900"/>
              <a:gd name="connsiteX3" fmla="*/ 763930 w 832704"/>
              <a:gd name="connsiteY3" fmla="*/ 60039 h 580900"/>
              <a:gd name="connsiteX4" fmla="*/ 810228 w 832704"/>
              <a:gd name="connsiteY4" fmla="*/ 407279 h 580900"/>
              <a:gd name="connsiteX5" fmla="*/ 590309 w 832704"/>
              <a:gd name="connsiteY5" fmla="*/ 580900 h 58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704" h="580900">
                <a:moveTo>
                  <a:pt x="266218" y="580900"/>
                </a:moveTo>
                <a:cubicBezTo>
                  <a:pt x="133109" y="499877"/>
                  <a:pt x="0" y="418854"/>
                  <a:pt x="0" y="326257"/>
                </a:cubicBezTo>
                <a:cubicBezTo>
                  <a:pt x="0" y="233660"/>
                  <a:pt x="138896" y="69685"/>
                  <a:pt x="266218" y="25315"/>
                </a:cubicBezTo>
                <a:cubicBezTo>
                  <a:pt x="393540" y="-19055"/>
                  <a:pt x="673262" y="-3622"/>
                  <a:pt x="763930" y="60039"/>
                </a:cubicBezTo>
                <a:cubicBezTo>
                  <a:pt x="854598" y="123700"/>
                  <a:pt x="839165" y="320469"/>
                  <a:pt x="810228" y="407279"/>
                </a:cubicBezTo>
                <a:cubicBezTo>
                  <a:pt x="781291" y="494089"/>
                  <a:pt x="685800" y="537494"/>
                  <a:pt x="590309" y="58090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5" name="Freeform 64"/>
          <p:cNvSpPr/>
          <p:nvPr/>
        </p:nvSpPr>
        <p:spPr bwMode="auto">
          <a:xfrm flipV="1">
            <a:off x="7086600" y="6019800"/>
            <a:ext cx="533400" cy="338048"/>
          </a:xfrm>
          <a:custGeom>
            <a:avLst/>
            <a:gdLst>
              <a:gd name="connsiteX0" fmla="*/ 266218 w 832704"/>
              <a:gd name="connsiteY0" fmla="*/ 580900 h 580900"/>
              <a:gd name="connsiteX1" fmla="*/ 0 w 832704"/>
              <a:gd name="connsiteY1" fmla="*/ 326257 h 580900"/>
              <a:gd name="connsiteX2" fmla="*/ 266218 w 832704"/>
              <a:gd name="connsiteY2" fmla="*/ 25315 h 580900"/>
              <a:gd name="connsiteX3" fmla="*/ 763930 w 832704"/>
              <a:gd name="connsiteY3" fmla="*/ 60039 h 580900"/>
              <a:gd name="connsiteX4" fmla="*/ 810228 w 832704"/>
              <a:gd name="connsiteY4" fmla="*/ 407279 h 580900"/>
              <a:gd name="connsiteX5" fmla="*/ 590309 w 832704"/>
              <a:gd name="connsiteY5" fmla="*/ 580900 h 58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704" h="580900">
                <a:moveTo>
                  <a:pt x="266218" y="580900"/>
                </a:moveTo>
                <a:cubicBezTo>
                  <a:pt x="133109" y="499877"/>
                  <a:pt x="0" y="418854"/>
                  <a:pt x="0" y="326257"/>
                </a:cubicBezTo>
                <a:cubicBezTo>
                  <a:pt x="0" y="233660"/>
                  <a:pt x="138896" y="69685"/>
                  <a:pt x="266218" y="25315"/>
                </a:cubicBezTo>
                <a:cubicBezTo>
                  <a:pt x="393540" y="-19055"/>
                  <a:pt x="673262" y="-3622"/>
                  <a:pt x="763930" y="60039"/>
                </a:cubicBezTo>
                <a:cubicBezTo>
                  <a:pt x="854598" y="123700"/>
                  <a:pt x="839165" y="320469"/>
                  <a:pt x="810228" y="407279"/>
                </a:cubicBezTo>
                <a:cubicBezTo>
                  <a:pt x="781291" y="494089"/>
                  <a:pt x="685800" y="537494"/>
                  <a:pt x="590309" y="58090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De-</a:t>
            </a:r>
            <a:r>
              <a:rPr lang="en-US" sz="2800" dirty="0" err="1">
                <a:solidFill>
                  <a:srgbClr val="000000"/>
                </a:solidFill>
              </a:rPr>
              <a:t>Bruijn</a:t>
            </a:r>
            <a:r>
              <a:rPr lang="en-US" sz="2800" dirty="0">
                <a:solidFill>
                  <a:srgbClr val="000000"/>
                </a:solidFill>
              </a:rPr>
              <a:t> Approach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138321" y="18659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000</a:t>
            </a:r>
            <a:endParaRPr lang="he-IL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73495" y="3826452"/>
            <a:ext cx="0" cy="554114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12"/>
          <p:cNvSpPr>
            <a:spLocks noChangeArrowheads="1"/>
          </p:cNvSpPr>
          <p:nvPr/>
        </p:nvSpPr>
        <p:spPr bwMode="auto">
          <a:xfrm flipV="1">
            <a:off x="7235853" y="3643052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>
          <a:xfrm flipH="1" flipV="1">
            <a:off x="6347533" y="3195698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43" name="Straight Connector 42"/>
          <p:cNvCxnSpPr>
            <a:endCxn id="41" idx="6"/>
          </p:cNvCxnSpPr>
          <p:nvPr/>
        </p:nvCxnSpPr>
        <p:spPr>
          <a:xfrm flipH="1">
            <a:off x="7536912" y="3195694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12"/>
          <p:cNvSpPr>
            <a:spLocks noChangeArrowheads="1"/>
          </p:cNvSpPr>
          <p:nvPr/>
        </p:nvSpPr>
        <p:spPr bwMode="auto">
          <a:xfrm>
            <a:off x="8274703" y="291914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35" name="Oval 212"/>
          <p:cNvSpPr>
            <a:spLocks noChangeArrowheads="1"/>
          </p:cNvSpPr>
          <p:nvPr/>
        </p:nvSpPr>
        <p:spPr bwMode="auto">
          <a:xfrm>
            <a:off x="6197003" y="291914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cxnSp>
        <p:nvCxnSpPr>
          <p:cNvPr id="36" name="Straight Connector 35"/>
          <p:cNvCxnSpPr>
            <a:stCxn id="35" idx="6"/>
            <a:endCxn id="34" idx="2"/>
          </p:cNvCxnSpPr>
          <p:nvPr/>
        </p:nvCxnSpPr>
        <p:spPr>
          <a:xfrm>
            <a:off x="6498062" y="3069662"/>
            <a:ext cx="1776641" cy="0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212"/>
          <p:cNvSpPr>
            <a:spLocks noChangeArrowheads="1"/>
          </p:cNvSpPr>
          <p:nvPr/>
        </p:nvSpPr>
        <p:spPr bwMode="auto">
          <a:xfrm>
            <a:off x="7235853" y="2170766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39" name="Straight Connector 38"/>
          <p:cNvCxnSpPr>
            <a:stCxn id="38" idx="2"/>
            <a:endCxn id="35" idx="0"/>
          </p:cNvCxnSpPr>
          <p:nvPr/>
        </p:nvCxnSpPr>
        <p:spPr>
          <a:xfrm flipH="1">
            <a:off x="6347533" y="2321280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40" name="Straight Connector 39"/>
          <p:cNvCxnSpPr>
            <a:endCxn id="38" idx="6"/>
          </p:cNvCxnSpPr>
          <p:nvPr/>
        </p:nvCxnSpPr>
        <p:spPr>
          <a:xfrm flipH="1" flipV="1">
            <a:off x="7536912" y="2321280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12"/>
          <p:cNvSpPr>
            <a:spLocks noChangeArrowheads="1"/>
          </p:cNvSpPr>
          <p:nvPr/>
        </p:nvSpPr>
        <p:spPr bwMode="auto">
          <a:xfrm flipV="1">
            <a:off x="7212195" y="575593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31" name="Straight Connector 30"/>
          <p:cNvCxnSpPr>
            <a:stCxn id="30" idx="2"/>
          </p:cNvCxnSpPr>
          <p:nvPr/>
        </p:nvCxnSpPr>
        <p:spPr>
          <a:xfrm flipH="1" flipV="1">
            <a:off x="6323875" y="5308584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32" name="Straight Connector 31"/>
          <p:cNvCxnSpPr>
            <a:endCxn id="30" idx="6"/>
          </p:cNvCxnSpPr>
          <p:nvPr/>
        </p:nvCxnSpPr>
        <p:spPr>
          <a:xfrm flipH="1">
            <a:off x="7513254" y="5308580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12"/>
          <p:cNvSpPr>
            <a:spLocks noChangeArrowheads="1"/>
          </p:cNvSpPr>
          <p:nvPr/>
        </p:nvSpPr>
        <p:spPr bwMode="auto">
          <a:xfrm>
            <a:off x="8251045" y="5032034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24" name="Oval 212"/>
          <p:cNvSpPr>
            <a:spLocks noChangeArrowheads="1"/>
          </p:cNvSpPr>
          <p:nvPr/>
        </p:nvSpPr>
        <p:spPr bwMode="auto">
          <a:xfrm>
            <a:off x="6173345" y="5032034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cxnSp>
        <p:nvCxnSpPr>
          <p:cNvPr id="25" name="Straight Connector 24"/>
          <p:cNvCxnSpPr>
            <a:stCxn id="24" idx="6"/>
            <a:endCxn id="23" idx="2"/>
          </p:cNvCxnSpPr>
          <p:nvPr/>
        </p:nvCxnSpPr>
        <p:spPr>
          <a:xfrm>
            <a:off x="6474404" y="5182548"/>
            <a:ext cx="1776641" cy="0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12"/>
          <p:cNvSpPr>
            <a:spLocks noChangeArrowheads="1"/>
          </p:cNvSpPr>
          <p:nvPr/>
        </p:nvSpPr>
        <p:spPr bwMode="auto">
          <a:xfrm>
            <a:off x="7212195" y="4283652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28" name="Straight Connector 27"/>
          <p:cNvCxnSpPr>
            <a:stCxn id="27" idx="2"/>
            <a:endCxn id="24" idx="0"/>
          </p:cNvCxnSpPr>
          <p:nvPr/>
        </p:nvCxnSpPr>
        <p:spPr>
          <a:xfrm flipH="1">
            <a:off x="6323875" y="4434166"/>
            <a:ext cx="888320" cy="5978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9" name="Straight Connector 28"/>
          <p:cNvCxnSpPr>
            <a:endCxn id="27" idx="6"/>
          </p:cNvCxnSpPr>
          <p:nvPr/>
        </p:nvCxnSpPr>
        <p:spPr>
          <a:xfrm flipH="1" flipV="1">
            <a:off x="7513254" y="4434166"/>
            <a:ext cx="856800" cy="59787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stCxn id="23" idx="0"/>
            <a:endCxn id="34" idx="4"/>
          </p:cNvCxnSpPr>
          <p:nvPr/>
        </p:nvCxnSpPr>
        <p:spPr>
          <a:xfrm flipV="1">
            <a:off x="8401575" y="3220176"/>
            <a:ext cx="23658" cy="181185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3"/>
          <p:cNvCxnSpPr/>
          <p:nvPr/>
        </p:nvCxnSpPr>
        <p:spPr>
          <a:xfrm flipV="1">
            <a:off x="6302087" y="3237566"/>
            <a:ext cx="23658" cy="181185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6452521" y="27803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001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9745" y="2780366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100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8321" y="3386989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010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7745" y="4529989"/>
            <a:ext cx="4828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101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1945" y="4913966"/>
            <a:ext cx="4694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011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7921" y="4913966"/>
            <a:ext cx="4694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110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8321" y="6053989"/>
            <a:ext cx="4561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111</a:t>
            </a:r>
            <a:endParaRPr lang="he-IL" sz="1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-539667"/>
            <a:ext cx="6194280" cy="3159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0" y="1447800"/>
                <a:ext cx="6118933" cy="5539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400" dirty="0" smtClean="0"/>
                  <a:t>Each node is labeled by a string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under an alphabet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characters.</a:t>
                </a:r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400" dirty="0" smtClean="0"/>
                  <a:t>For example:</a:t>
                </a:r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000" dirty="0" smtClean="0"/>
                  <a:t>Alphabet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{</m:t>
                    </m:r>
                    <m:r>
                      <a:rPr lang="en-US" sz="2000" i="1" dirty="0" smtClean="0"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sz="2000" dirty="0" smtClean="0"/>
                  <a:t>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sz="2000" dirty="0" smtClean="0"/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endParaRPr lang="en-US" sz="2000" dirty="0"/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nl-NL" sz="2000" dirty="0" smtClean="0"/>
                  <a:t>Undirected </a:t>
                </a:r>
                <a:r>
                  <a:rPr lang="nl-NL" sz="2000" dirty="0"/>
                  <a:t>De Bruijn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/>
                      </a:rPr>
                      <m:t>𝑈𝐷𝐵</m:t>
                    </m:r>
                    <m:r>
                      <a:rPr lang="nl-NL" sz="2000" i="1" dirty="0" smtClean="0">
                        <a:latin typeface="Cambria Math"/>
                      </a:rPr>
                      <m:t>(</m:t>
                    </m:r>
                    <m:r>
                      <a:rPr lang="nl-NL" sz="2000" i="1" dirty="0" smtClean="0">
                        <a:latin typeface="Cambria Math"/>
                      </a:rPr>
                      <m:t>𝑘</m:t>
                    </m:r>
                    <m:r>
                      <a:rPr lang="nl-NL" sz="2000" i="1" dirty="0" smtClean="0">
                        <a:latin typeface="Cambria Math"/>
                      </a:rPr>
                      <m:t>,</m:t>
                    </m:r>
                    <m:r>
                      <a:rPr lang="nl-NL" sz="2000" i="1" dirty="0" smtClean="0">
                        <a:latin typeface="Cambria Math"/>
                      </a:rPr>
                      <m:t>𝑚</m:t>
                    </m:r>
                    <m:r>
                      <a:rPr lang="nl-NL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nl-NL" sz="2000" dirty="0" smtClean="0"/>
                  <a:t> construction</a:t>
                </a:r>
                <a:endParaRPr lang="en-US" sz="2000" dirty="0" smtClean="0"/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dirty="0" smtClean="0"/>
                  <a:t> All </a:t>
                </a:r>
                <a:r>
                  <a:rPr lang="en-US" dirty="0"/>
                  <a:t>self loop links are discarded.</a:t>
                </a:r>
              </a:p>
              <a:p>
                <a:pPr marL="685800" lvl="1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r>
                  <a:rPr lang="en-US" dirty="0" smtClean="0"/>
                  <a:t>Transform all directed links into undirected</a:t>
                </a:r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endParaRPr lang="en-US" sz="2000" dirty="0"/>
              </a:p>
              <a:p>
                <a:pPr marL="228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endParaRPr lang="en-US" sz="2000" dirty="0"/>
              </a:p>
              <a:p>
                <a:pPr marL="228600" lvl="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663300"/>
                  </a:buClr>
                  <a:buFontTx/>
                  <a:buChar char="•"/>
                </a:pPr>
                <a:endParaRPr lang="en-US" sz="2400" b="1" i="1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6118933" cy="5539978"/>
              </a:xfrm>
              <a:prstGeom prst="rect">
                <a:avLst/>
              </a:prstGeom>
              <a:blipFill rotWithShape="1">
                <a:blip r:embed="rId4"/>
                <a:stretch>
                  <a:fillRect l="-1295" t="-771" r="-7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De-</a:t>
            </a:r>
            <a:r>
              <a:rPr lang="en-US" sz="2800" dirty="0" err="1">
                <a:solidFill>
                  <a:srgbClr val="000000"/>
                </a:solidFill>
              </a:rPr>
              <a:t>Bruijn</a:t>
            </a:r>
            <a:r>
              <a:rPr lang="en-US" sz="2800" dirty="0">
                <a:solidFill>
                  <a:srgbClr val="000000"/>
                </a:solidFill>
              </a:rPr>
              <a:t> Approach</a:t>
            </a:r>
            <a:endParaRPr lang="he-IL" dirty="0"/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5" y="5604742"/>
            <a:ext cx="8728710" cy="91059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67733" y="1143000"/>
            <a:ext cx="2402417" cy="4495800"/>
            <a:chOff x="685800" y="1752600"/>
            <a:chExt cx="2402417" cy="4495800"/>
          </a:xfrm>
        </p:grpSpPr>
        <p:sp>
          <p:nvSpPr>
            <p:cNvPr id="7" name="TextBox 6"/>
            <p:cNvSpPr txBox="1"/>
            <p:nvPr/>
          </p:nvSpPr>
          <p:spPr>
            <a:xfrm>
              <a:off x="1650776" y="1752600"/>
              <a:ext cx="48282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000</a:t>
              </a:r>
              <a:endParaRPr lang="he-IL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85800" y="2057400"/>
              <a:ext cx="2402417" cy="4191000"/>
              <a:chOff x="685800" y="2057400"/>
              <a:chExt cx="2402417" cy="4191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885950" y="3713086"/>
                <a:ext cx="0" cy="554114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1" name="Group 10"/>
              <p:cNvGrpSpPr/>
              <p:nvPr/>
            </p:nvGrpSpPr>
            <p:grpSpPr>
              <a:xfrm>
                <a:off x="709458" y="2057400"/>
                <a:ext cx="2378759" cy="1773314"/>
                <a:chOff x="709458" y="2480272"/>
                <a:chExt cx="2378759" cy="1773314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 flipV="1">
                  <a:off x="859988" y="3505200"/>
                  <a:ext cx="2046179" cy="748386"/>
                  <a:chOff x="859988" y="2480272"/>
                  <a:chExt cx="2046179" cy="748386"/>
                </a:xfrm>
              </p:grpSpPr>
              <p:sp>
                <p:nvSpPr>
                  <p:cNvPr id="41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748308" y="2480272"/>
                    <a:ext cx="301059" cy="301028"/>
                  </a:xfrm>
                  <a:prstGeom prst="ellips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 sz="800" dirty="0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 flipH="1">
                    <a:off x="859988" y="2630786"/>
                    <a:ext cx="888320" cy="597868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</p:cxnSp>
              <p:cxnSp>
                <p:nvCxnSpPr>
                  <p:cNvPr id="43" name="Straight Connector 42"/>
                  <p:cNvCxnSpPr>
                    <a:endCxn id="41" idx="6"/>
                  </p:cNvCxnSpPr>
                  <p:nvPr/>
                </p:nvCxnSpPr>
                <p:spPr>
                  <a:xfrm flipH="1" flipV="1">
                    <a:off x="2049367" y="2630786"/>
                    <a:ext cx="856800" cy="597872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34" name="Oval 212"/>
                <p:cNvSpPr>
                  <a:spLocks noChangeArrowheads="1"/>
                </p:cNvSpPr>
                <p:nvPr/>
              </p:nvSpPr>
              <p:spPr bwMode="auto">
                <a:xfrm>
                  <a:off x="2787158" y="3228654"/>
                  <a:ext cx="301059" cy="301028"/>
                </a:xfrm>
                <a:prstGeom prst="ellips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 sz="800"/>
                </a:p>
              </p:txBody>
            </p:sp>
            <p:sp>
              <p:nvSpPr>
                <p:cNvPr id="35" name="Oval 212"/>
                <p:cNvSpPr>
                  <a:spLocks noChangeArrowheads="1"/>
                </p:cNvSpPr>
                <p:nvPr/>
              </p:nvSpPr>
              <p:spPr bwMode="auto">
                <a:xfrm>
                  <a:off x="709458" y="3228654"/>
                  <a:ext cx="301059" cy="301028"/>
                </a:xfrm>
                <a:prstGeom prst="ellips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 sz="800"/>
                </a:p>
              </p:txBody>
            </p:sp>
            <p:cxnSp>
              <p:nvCxnSpPr>
                <p:cNvPr id="36" name="Straight Connector 35"/>
                <p:cNvCxnSpPr>
                  <a:stCxn id="35" idx="6"/>
                  <a:endCxn id="34" idx="2"/>
                </p:cNvCxnSpPr>
                <p:nvPr/>
              </p:nvCxnSpPr>
              <p:spPr>
                <a:xfrm>
                  <a:off x="1010517" y="3379168"/>
                  <a:ext cx="1776641" cy="0"/>
                </a:xfrm>
                <a:prstGeom prst="lin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859988" y="2480272"/>
                  <a:ext cx="2046179" cy="748386"/>
                  <a:chOff x="859988" y="2480272"/>
                  <a:chExt cx="2046179" cy="748386"/>
                </a:xfrm>
              </p:grpSpPr>
              <p:sp>
                <p:nvSpPr>
                  <p:cNvPr id="38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748308" y="2480272"/>
                    <a:ext cx="301059" cy="301028"/>
                  </a:xfrm>
                  <a:prstGeom prst="ellips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 sz="800" dirty="0"/>
                  </a:p>
                </p:txBody>
              </p:sp>
              <p:cxnSp>
                <p:nvCxnSpPr>
                  <p:cNvPr id="39" name="Straight Connector 38"/>
                  <p:cNvCxnSpPr>
                    <a:stCxn id="38" idx="2"/>
                    <a:endCxn id="35" idx="0"/>
                  </p:cNvCxnSpPr>
                  <p:nvPr/>
                </p:nvCxnSpPr>
                <p:spPr>
                  <a:xfrm flipH="1">
                    <a:off x="859988" y="2630786"/>
                    <a:ext cx="888320" cy="597868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</p:cxnSp>
              <p:cxnSp>
                <p:nvCxnSpPr>
                  <p:cNvPr id="40" name="Straight Connector 39"/>
                  <p:cNvCxnSpPr>
                    <a:endCxn id="38" idx="6"/>
                  </p:cNvCxnSpPr>
                  <p:nvPr/>
                </p:nvCxnSpPr>
                <p:spPr>
                  <a:xfrm flipH="1" flipV="1">
                    <a:off x="2049367" y="2630786"/>
                    <a:ext cx="856800" cy="597872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685800" y="4170286"/>
                <a:ext cx="2378759" cy="1773314"/>
                <a:chOff x="709458" y="2480272"/>
                <a:chExt cx="2378759" cy="177331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V="1">
                  <a:off x="859988" y="3505200"/>
                  <a:ext cx="2046179" cy="748386"/>
                  <a:chOff x="859988" y="2480272"/>
                  <a:chExt cx="2046179" cy="748386"/>
                </a:xfrm>
              </p:grpSpPr>
              <p:sp>
                <p:nvSpPr>
                  <p:cNvPr id="30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748308" y="2480272"/>
                    <a:ext cx="301059" cy="301028"/>
                  </a:xfrm>
                  <a:prstGeom prst="ellips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 sz="800" dirty="0"/>
                  </a:p>
                </p:txBody>
              </p:sp>
              <p:cxnSp>
                <p:nvCxnSpPr>
                  <p:cNvPr id="31" name="Straight Connector 30"/>
                  <p:cNvCxnSpPr>
                    <a:stCxn id="30" idx="2"/>
                  </p:cNvCxnSpPr>
                  <p:nvPr/>
                </p:nvCxnSpPr>
                <p:spPr>
                  <a:xfrm flipH="1">
                    <a:off x="859988" y="2630786"/>
                    <a:ext cx="888320" cy="597868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</p:cxnSp>
              <p:cxnSp>
                <p:nvCxnSpPr>
                  <p:cNvPr id="32" name="Straight Connector 31"/>
                  <p:cNvCxnSpPr>
                    <a:endCxn id="30" idx="6"/>
                  </p:cNvCxnSpPr>
                  <p:nvPr/>
                </p:nvCxnSpPr>
                <p:spPr>
                  <a:xfrm flipH="1" flipV="1">
                    <a:off x="2049367" y="2630786"/>
                    <a:ext cx="856800" cy="597872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3" name="Oval 212"/>
                <p:cNvSpPr>
                  <a:spLocks noChangeArrowheads="1"/>
                </p:cNvSpPr>
                <p:nvPr/>
              </p:nvSpPr>
              <p:spPr bwMode="auto">
                <a:xfrm>
                  <a:off x="2787158" y="3228654"/>
                  <a:ext cx="301059" cy="301028"/>
                </a:xfrm>
                <a:prstGeom prst="ellips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 sz="800"/>
                </a:p>
              </p:txBody>
            </p:sp>
            <p:sp>
              <p:nvSpPr>
                <p:cNvPr id="24" name="Oval 212"/>
                <p:cNvSpPr>
                  <a:spLocks noChangeArrowheads="1"/>
                </p:cNvSpPr>
                <p:nvPr/>
              </p:nvSpPr>
              <p:spPr bwMode="auto">
                <a:xfrm>
                  <a:off x="709458" y="3228654"/>
                  <a:ext cx="301059" cy="301028"/>
                </a:xfrm>
                <a:prstGeom prst="ellips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 sz="800"/>
                </a:p>
              </p:txBody>
            </p:sp>
            <p:cxnSp>
              <p:nvCxnSpPr>
                <p:cNvPr id="25" name="Straight Connector 24"/>
                <p:cNvCxnSpPr>
                  <a:stCxn id="24" idx="6"/>
                  <a:endCxn id="23" idx="2"/>
                </p:cNvCxnSpPr>
                <p:nvPr/>
              </p:nvCxnSpPr>
              <p:spPr>
                <a:xfrm>
                  <a:off x="1010517" y="3379168"/>
                  <a:ext cx="1776641" cy="0"/>
                </a:xfrm>
                <a:prstGeom prst="line">
                  <a:avLst/>
                </a:prstGeom>
                <a:solidFill>
                  <a:srgbClr val="BAA68B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859988" y="2480272"/>
                  <a:ext cx="2046179" cy="748386"/>
                  <a:chOff x="859988" y="2480272"/>
                  <a:chExt cx="2046179" cy="748386"/>
                </a:xfrm>
              </p:grpSpPr>
              <p:sp>
                <p:nvSpPr>
                  <p:cNvPr id="27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748308" y="2480272"/>
                    <a:ext cx="301059" cy="301028"/>
                  </a:xfrm>
                  <a:prstGeom prst="ellips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 sz="800" dirty="0"/>
                  </a:p>
                </p:txBody>
              </p:sp>
              <p:cxnSp>
                <p:nvCxnSpPr>
                  <p:cNvPr id="28" name="Straight Connector 27"/>
                  <p:cNvCxnSpPr>
                    <a:stCxn id="27" idx="2"/>
                    <a:endCxn id="24" idx="0"/>
                  </p:cNvCxnSpPr>
                  <p:nvPr/>
                </p:nvCxnSpPr>
                <p:spPr>
                  <a:xfrm flipH="1">
                    <a:off x="859988" y="2630786"/>
                    <a:ext cx="888320" cy="597868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</p:cxnSp>
              <p:cxnSp>
                <p:nvCxnSpPr>
                  <p:cNvPr id="29" name="Straight Connector 28"/>
                  <p:cNvCxnSpPr>
                    <a:endCxn id="27" idx="6"/>
                  </p:cNvCxnSpPr>
                  <p:nvPr/>
                </p:nvCxnSpPr>
                <p:spPr>
                  <a:xfrm flipH="1" flipV="1">
                    <a:off x="2049367" y="2630786"/>
                    <a:ext cx="856800" cy="597872"/>
                  </a:xfrm>
                  <a:prstGeom prst="line">
                    <a:avLst/>
                  </a:prstGeom>
                  <a:solidFill>
                    <a:srgbClr val="BAA68B"/>
                  </a:solidFill>
                  <a:ln w="222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13" name="Straight Connector 12"/>
              <p:cNvCxnSpPr>
                <a:stCxn id="23" idx="0"/>
                <a:endCxn id="34" idx="4"/>
              </p:cNvCxnSpPr>
              <p:nvPr/>
            </p:nvCxnSpPr>
            <p:spPr>
              <a:xfrm flipV="1">
                <a:off x="2914030" y="3106810"/>
                <a:ext cx="23658" cy="1811858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14542" y="3124200"/>
                <a:ext cx="23658" cy="1811858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964976" y="266700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001</a:t>
                </a:r>
                <a:endParaRPr lang="he-IL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62200" y="266700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100</a:t>
                </a:r>
                <a:endParaRPr lang="he-IL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50776" y="3273623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he-IL" sz="1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00200" y="4416623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101</a:t>
                </a:r>
                <a:endParaRPr lang="he-IL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14400" y="4800600"/>
                <a:ext cx="469487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011</a:t>
                </a:r>
                <a:endParaRPr lang="he-IL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60376" y="4800600"/>
                <a:ext cx="469487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110</a:t>
                </a:r>
                <a:endParaRPr lang="he-IL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0776" y="5940623"/>
                <a:ext cx="456151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 smtClean="0"/>
                  <a:t>111</a:t>
                </a:r>
                <a:endParaRPr lang="he-IL" sz="1400" dirty="0"/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" y="2562452"/>
            <a:ext cx="6627636" cy="10951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5024735"/>
            <a:ext cx="4745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FontTx/>
              <a:buChar char="•"/>
            </a:pPr>
            <a:r>
              <a:rPr lang="en-US" sz="2400" u="sng" dirty="0" smtClean="0">
                <a:solidFill>
                  <a:srgbClr val="595959"/>
                </a:solidFill>
              </a:rPr>
              <a:t>Diameter Approximation Factor</a:t>
            </a:r>
            <a:r>
              <a:rPr lang="en-US" sz="2400" dirty="0" smtClean="0">
                <a:solidFill>
                  <a:srgbClr val="595959"/>
                </a:solidFill>
              </a:rPr>
              <a:t>:</a:t>
            </a:r>
            <a:endParaRPr lang="en-US" sz="2400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2718" y="4006334"/>
                <a:ext cx="41117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→∞  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8" y="4006334"/>
                <a:ext cx="41117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y 43"/>
          <p:cNvSpPr/>
          <p:nvPr/>
        </p:nvSpPr>
        <p:spPr bwMode="auto">
          <a:xfrm>
            <a:off x="3048882" y="5943600"/>
            <a:ext cx="685800" cy="79910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63604" y="4498777"/>
                <a:ext cx="317567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0" dirty="0" smtClean="0"/>
                  <a:t>Even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4" y="4498777"/>
                <a:ext cx="317567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 simulation </a:t>
            </a:r>
            <a:r>
              <a:rPr lang="en-US" dirty="0" smtClean="0"/>
              <a:t>on </a:t>
            </a:r>
            <a:r>
              <a:rPr lang="en-US" dirty="0" smtClean="0"/>
              <a:t>a random topology with different number of nodes and port quantity.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</a:rPr>
              <a:t>IEEE HPSR 2015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3" name="Oval 212"/>
          <p:cNvSpPr>
            <a:spLocks noChangeArrowheads="1"/>
          </p:cNvSpPr>
          <p:nvPr/>
        </p:nvSpPr>
        <p:spPr bwMode="auto">
          <a:xfrm rot="5400000" flipV="1">
            <a:off x="4800585" y="4648216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cxnSp>
        <p:nvCxnSpPr>
          <p:cNvPr id="44" name="Straight Connector 43"/>
          <p:cNvCxnSpPr>
            <a:stCxn id="43" idx="1"/>
            <a:endCxn id="26" idx="7"/>
          </p:cNvCxnSpPr>
          <p:nvPr/>
        </p:nvCxnSpPr>
        <p:spPr>
          <a:xfrm flipH="1" flipV="1">
            <a:off x="3343046" y="4026753"/>
            <a:ext cx="1501640" cy="665537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36" name="Oval 212"/>
          <p:cNvSpPr>
            <a:spLocks noChangeArrowheads="1"/>
          </p:cNvSpPr>
          <p:nvPr/>
        </p:nvSpPr>
        <p:spPr bwMode="auto">
          <a:xfrm rot="5400000">
            <a:off x="5198973" y="5871156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37" name="Oval 212"/>
          <p:cNvSpPr>
            <a:spLocks noChangeArrowheads="1"/>
          </p:cNvSpPr>
          <p:nvPr/>
        </p:nvSpPr>
        <p:spPr bwMode="auto">
          <a:xfrm rot="5400000">
            <a:off x="5198973" y="3793456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40" name="Oval 212"/>
          <p:cNvSpPr>
            <a:spLocks noChangeArrowheads="1"/>
          </p:cNvSpPr>
          <p:nvPr/>
        </p:nvSpPr>
        <p:spPr bwMode="auto">
          <a:xfrm rot="5400000">
            <a:off x="5947357" y="483230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sp>
        <p:nvSpPr>
          <p:cNvPr id="32" name="Oval 212"/>
          <p:cNvSpPr>
            <a:spLocks noChangeArrowheads="1"/>
          </p:cNvSpPr>
          <p:nvPr/>
        </p:nvSpPr>
        <p:spPr bwMode="auto">
          <a:xfrm rot="5400000" flipV="1">
            <a:off x="2362183" y="480864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p:sp>
        <p:nvSpPr>
          <p:cNvPr id="25" name="Oval 212"/>
          <p:cNvSpPr>
            <a:spLocks noChangeArrowheads="1"/>
          </p:cNvSpPr>
          <p:nvPr/>
        </p:nvSpPr>
        <p:spPr bwMode="auto">
          <a:xfrm rot="5400000">
            <a:off x="3086087" y="584749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26" name="Oval 212"/>
          <p:cNvSpPr>
            <a:spLocks noChangeArrowheads="1"/>
          </p:cNvSpPr>
          <p:nvPr/>
        </p:nvSpPr>
        <p:spPr bwMode="auto">
          <a:xfrm rot="5400000">
            <a:off x="3086087" y="3769798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/>
          </a:p>
        </p:txBody>
      </p:sp>
      <p:sp>
        <p:nvSpPr>
          <p:cNvPr id="29" name="Oval 212"/>
          <p:cNvSpPr>
            <a:spLocks noChangeArrowheads="1"/>
          </p:cNvSpPr>
          <p:nvPr/>
        </p:nvSpPr>
        <p:spPr bwMode="auto">
          <a:xfrm rot="5400000">
            <a:off x="3688143" y="4784724"/>
            <a:ext cx="301059" cy="30102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9122" y="2743200"/>
                <a:ext cx="210467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0" dirty="0" smtClean="0"/>
                  <a:t>Port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2" y="2743200"/>
                <a:ext cx="210467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319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stCxn id="26" idx="5"/>
            <a:endCxn id="32" idx="3"/>
          </p:cNvCxnSpPr>
          <p:nvPr/>
        </p:nvCxnSpPr>
        <p:spPr>
          <a:xfrm flipH="1">
            <a:off x="2619142" y="4026753"/>
            <a:ext cx="511046" cy="82596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53" name="Straight Connector 52"/>
          <p:cNvCxnSpPr>
            <a:stCxn id="43" idx="7"/>
            <a:endCxn id="25" idx="1"/>
          </p:cNvCxnSpPr>
          <p:nvPr/>
        </p:nvCxnSpPr>
        <p:spPr>
          <a:xfrm flipH="1">
            <a:off x="3343046" y="4905171"/>
            <a:ext cx="1501640" cy="986401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56" name="Straight Connector 55"/>
          <p:cNvCxnSpPr>
            <a:stCxn id="40" idx="3"/>
            <a:endCxn id="26" idx="0"/>
          </p:cNvCxnSpPr>
          <p:nvPr/>
        </p:nvCxnSpPr>
        <p:spPr>
          <a:xfrm flipH="1" flipV="1">
            <a:off x="3387131" y="3920313"/>
            <a:ext cx="2604327" cy="95606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59" name="Straight Connector 58"/>
          <p:cNvCxnSpPr>
            <a:stCxn id="36" idx="4"/>
            <a:endCxn id="25" idx="0"/>
          </p:cNvCxnSpPr>
          <p:nvPr/>
        </p:nvCxnSpPr>
        <p:spPr>
          <a:xfrm flipH="1" flipV="1">
            <a:off x="3387131" y="5998013"/>
            <a:ext cx="1811858" cy="2365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63" name="Straight Connector 62"/>
          <p:cNvCxnSpPr>
            <a:stCxn id="43" idx="0"/>
            <a:endCxn id="29" idx="0"/>
          </p:cNvCxnSpPr>
          <p:nvPr/>
        </p:nvCxnSpPr>
        <p:spPr>
          <a:xfrm flipH="1">
            <a:off x="3989187" y="4798731"/>
            <a:ext cx="811414" cy="13650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66" name="Straight Connector 65"/>
          <p:cNvCxnSpPr>
            <a:stCxn id="37" idx="6"/>
            <a:endCxn id="36" idx="1"/>
          </p:cNvCxnSpPr>
          <p:nvPr/>
        </p:nvCxnSpPr>
        <p:spPr>
          <a:xfrm>
            <a:off x="5349503" y="4094500"/>
            <a:ext cx="106429" cy="1820730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69" name="Straight Connector 68"/>
          <p:cNvCxnSpPr>
            <a:stCxn id="32" idx="5"/>
            <a:endCxn id="36" idx="3"/>
          </p:cNvCxnSpPr>
          <p:nvPr/>
        </p:nvCxnSpPr>
        <p:spPr>
          <a:xfrm>
            <a:off x="2619142" y="5065603"/>
            <a:ext cx="2623932" cy="849627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2" name="Straight Connector 71"/>
          <p:cNvCxnSpPr>
            <a:stCxn id="37" idx="7"/>
            <a:endCxn id="40" idx="2"/>
          </p:cNvCxnSpPr>
          <p:nvPr/>
        </p:nvCxnSpPr>
        <p:spPr>
          <a:xfrm>
            <a:off x="5455932" y="4050411"/>
            <a:ext cx="641955" cy="781882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5" name="Straight Connector 74"/>
          <p:cNvCxnSpPr>
            <a:endCxn id="37" idx="4"/>
          </p:cNvCxnSpPr>
          <p:nvPr/>
        </p:nvCxnSpPr>
        <p:spPr>
          <a:xfrm flipV="1">
            <a:off x="2663227" y="3943971"/>
            <a:ext cx="2535762" cy="991268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Straight Connector 77"/>
          <p:cNvCxnSpPr>
            <a:stCxn id="29" idx="5"/>
            <a:endCxn id="25" idx="2"/>
          </p:cNvCxnSpPr>
          <p:nvPr/>
        </p:nvCxnSpPr>
        <p:spPr>
          <a:xfrm flipH="1">
            <a:off x="3236617" y="5041679"/>
            <a:ext cx="495627" cy="805804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1" name="Straight Connector 80"/>
          <p:cNvCxnSpPr>
            <a:stCxn id="40" idx="5"/>
            <a:endCxn id="29" idx="7"/>
          </p:cNvCxnSpPr>
          <p:nvPr/>
        </p:nvCxnSpPr>
        <p:spPr>
          <a:xfrm flipH="1" flipV="1">
            <a:off x="3945102" y="5041679"/>
            <a:ext cx="2046356" cy="47584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prstDash val="solid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433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with the traditional ring topology.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</a:rPr>
              <a:t>IEEE HPSR 2015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117673"/>
              </p:ext>
            </p:extLst>
          </p:nvPr>
        </p:nvGraphicFramePr>
        <p:xfrm>
          <a:off x="990600" y="2514600"/>
          <a:ext cx="6781800" cy="347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 ratio of a random topology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IEEE </a:t>
            </a:r>
            <a:r>
              <a:rPr lang="en-US" dirty="0">
                <a:solidFill>
                  <a:srgbClr val="FFFFFF">
                    <a:lumMod val="50000"/>
                  </a:srgbClr>
                </a:solidFill>
              </a:rPr>
              <a:t>HPSR 2015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2015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926263"/>
              </p:ext>
            </p:extLst>
          </p:nvPr>
        </p:nvGraphicFramePr>
        <p:xfrm>
          <a:off x="1143000" y="2438400"/>
          <a:ext cx="6478701" cy="354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Stackable Router Overview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Diameter Problem</a:t>
            </a:r>
          </a:p>
          <a:p>
            <a:r>
              <a:rPr lang="en-US" sz="2800" dirty="0" smtClean="0"/>
              <a:t>Throughput Problem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53200"/>
            <a:ext cx="838200" cy="228600"/>
          </a:xfrm>
        </p:spPr>
        <p:txBody>
          <a:bodyPr/>
          <a:lstStyle/>
          <a:p>
            <a:fld id="{7C8B6931-1F68-47E2-86D4-D8819886F0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Problem Formulation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562599"/>
            <a:ext cx="8839199" cy="8953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420302" y="2286000"/>
            <a:ext cx="4343400" cy="24384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600200" y="27432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32258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600200" y="37084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600200" y="41910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769100" y="27432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769100" y="32258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769100" y="37084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769100" y="4191000"/>
            <a:ext cx="8201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39700" y="2273300"/>
            <a:ext cx="1397000" cy="1993900"/>
            <a:chOff x="139700" y="2273300"/>
            <a:chExt cx="1397000" cy="1993900"/>
          </a:xfrm>
        </p:grpSpPr>
        <p:sp>
          <p:nvSpPr>
            <p:cNvPr id="23" name="Freeform 22"/>
            <p:cNvSpPr/>
            <p:nvPr/>
          </p:nvSpPr>
          <p:spPr bwMode="auto">
            <a:xfrm>
              <a:off x="139700" y="22733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52400" y="27432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52400" y="32766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28600" y="37973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83500" y="2349500"/>
            <a:ext cx="1320800" cy="2082800"/>
            <a:chOff x="7683500" y="2349500"/>
            <a:chExt cx="1320800" cy="2082800"/>
          </a:xfrm>
        </p:grpSpPr>
        <p:sp>
          <p:nvSpPr>
            <p:cNvPr id="27" name="Freeform 26"/>
            <p:cNvSpPr/>
            <p:nvPr/>
          </p:nvSpPr>
          <p:spPr bwMode="auto">
            <a:xfrm>
              <a:off x="7683500" y="23495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7696200" y="28956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7696200" y="34163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7696200" y="3962400"/>
              <a:ext cx="1308100" cy="469900"/>
            </a:xfrm>
            <a:custGeom>
              <a:avLst/>
              <a:gdLst>
                <a:gd name="connsiteX0" fmla="*/ 0 w 1219200"/>
                <a:gd name="connsiteY0" fmla="*/ 673105 h 673105"/>
                <a:gd name="connsiteX1" fmla="*/ 304800 w 1219200"/>
                <a:gd name="connsiteY1" fmla="*/ 5 h 673105"/>
                <a:gd name="connsiteX2" fmla="*/ 635000 w 1219200"/>
                <a:gd name="connsiteY2" fmla="*/ 660405 h 673105"/>
                <a:gd name="connsiteX3" fmla="*/ 901700 w 1219200"/>
                <a:gd name="connsiteY3" fmla="*/ 12705 h 673105"/>
                <a:gd name="connsiteX4" fmla="*/ 1219200 w 1219200"/>
                <a:gd name="connsiteY4" fmla="*/ 673105 h 67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673105">
                  <a:moveTo>
                    <a:pt x="0" y="673105"/>
                  </a:moveTo>
                  <a:cubicBezTo>
                    <a:pt x="99483" y="337613"/>
                    <a:pt x="198967" y="2122"/>
                    <a:pt x="304800" y="5"/>
                  </a:cubicBezTo>
                  <a:cubicBezTo>
                    <a:pt x="410633" y="-2112"/>
                    <a:pt x="535517" y="658288"/>
                    <a:pt x="635000" y="660405"/>
                  </a:cubicBezTo>
                  <a:cubicBezTo>
                    <a:pt x="734483" y="662522"/>
                    <a:pt x="804333" y="10588"/>
                    <a:pt x="901700" y="12705"/>
                  </a:cubicBezTo>
                  <a:cubicBezTo>
                    <a:pt x="999067" y="14822"/>
                    <a:pt x="1109133" y="343963"/>
                    <a:pt x="1219200" y="673105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5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Problem Formulation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20165"/>
            <a:ext cx="8319135" cy="41662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investigated several design considerations in the </a:t>
            </a:r>
            <a:r>
              <a:rPr lang="en-US" dirty="0" smtClean="0"/>
              <a:t>construction of </a:t>
            </a:r>
            <a:r>
              <a:rPr lang="en-US" dirty="0"/>
              <a:t>stackable routers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Formalized an </a:t>
            </a:r>
            <a:r>
              <a:rPr lang="en-US" dirty="0"/>
              <a:t>optimization </a:t>
            </a:r>
            <a:r>
              <a:rPr lang="en-US" dirty="0" smtClean="0"/>
              <a:t>problem for the diameter consideration (PCODP) :</a:t>
            </a:r>
          </a:p>
          <a:p>
            <a:pPr lvl="1"/>
            <a:r>
              <a:rPr lang="en-US" dirty="0" smtClean="0"/>
              <a:t>Lower bound for the optimal diameter</a:t>
            </a:r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approximation</a:t>
            </a:r>
          </a:p>
          <a:p>
            <a:pPr lvl="1"/>
            <a:r>
              <a:rPr lang="en-US" dirty="0" smtClean="0"/>
              <a:t>Simulations show that a random graph results in a close-to-optimal solution</a:t>
            </a:r>
          </a:p>
          <a:p>
            <a:r>
              <a:rPr lang="en-US" dirty="0"/>
              <a:t>Formalized an optimization problem for the </a:t>
            </a:r>
            <a:r>
              <a:rPr lang="en-US" dirty="0" smtClean="0"/>
              <a:t>throughput consideration (</a:t>
            </a:r>
            <a:r>
              <a:rPr lang="en-US" dirty="0"/>
              <a:t>PCOTP) :</a:t>
            </a:r>
          </a:p>
          <a:p>
            <a:pPr lvl="1"/>
            <a:r>
              <a:rPr lang="en-US" dirty="0" smtClean="0"/>
              <a:t>Formalize the problem as an ILP</a:t>
            </a:r>
          </a:p>
          <a:p>
            <a:pPr lvl="1"/>
            <a:r>
              <a:rPr lang="en-US" dirty="0" smtClean="0"/>
              <a:t>Derive the integrality gap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</a:rPr>
              <a:t>IEEE HPSR 2015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EE HPSR 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155575"/>
            <a:ext cx="8229600" cy="758825"/>
          </a:xfrm>
        </p:spPr>
        <p:txBody>
          <a:bodyPr/>
          <a:lstStyle/>
          <a:p>
            <a:r>
              <a:rPr lang="en-US" dirty="0" smtClean="0"/>
              <a:t>Stackable Router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4243" y="2895600"/>
            <a:ext cx="6950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Cisco Catalyst 3750 Series </a:t>
            </a:r>
            <a:r>
              <a:rPr lang="en-US" sz="2400" b="1" dirty="0" smtClean="0"/>
              <a:t>Switches Topology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53476" y="1295400"/>
            <a:ext cx="85619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Stackable Routers - </a:t>
            </a:r>
            <a:r>
              <a:rPr lang="en-US" sz="2400" dirty="0">
                <a:solidFill>
                  <a:schemeClr val="tx2"/>
                </a:solidFill>
              </a:rPr>
              <a:t>a class of </a:t>
            </a:r>
            <a:r>
              <a:rPr lang="en-US" sz="2400" dirty="0" smtClean="0">
                <a:solidFill>
                  <a:schemeClr val="tx2"/>
                </a:solidFill>
              </a:rPr>
              <a:t>standalone routers operating together </a:t>
            </a:r>
            <a:r>
              <a:rPr lang="en-US" sz="2400" dirty="0">
                <a:solidFill>
                  <a:schemeClr val="tx2"/>
                </a:solidFill>
              </a:rPr>
              <a:t>to establish the characteristics of a single unit yet possessing the capacity of all devices.</a:t>
            </a:r>
            <a:endParaRPr lang="he-IL" sz="2400" dirty="0">
              <a:solidFill>
                <a:schemeClr val="tx2"/>
              </a:solidFill>
            </a:endParaRPr>
          </a:p>
        </p:txBody>
      </p:sp>
      <p:pic>
        <p:nvPicPr>
          <p:cNvPr id="16" name="Picture 2" descr="http://www.cisco.com/en/US/prod/collateral/switches/ps5718/ps5023/images/prod_white_paper09186a00801b096a-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19" y="3843056"/>
            <a:ext cx="264140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isco.com/en/US/prod/collateral/switches/ps5718/ps5023/images/prod_white_paper09186a00801b096a-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44" y="3914773"/>
            <a:ext cx="22669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53476" y="5580965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to 9 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Connected in a Dual-Ring Topology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16 </a:t>
            </a:r>
            <a:r>
              <a:rPr lang="en-US" dirty="0" err="1" smtClean="0"/>
              <a:t>Gbps</a:t>
            </a:r>
            <a:r>
              <a:rPr lang="en-US" dirty="0" smtClean="0"/>
              <a:t> at each direction (total 32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18597" y="5580965"/>
            <a:ext cx="41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24/48 100 Mbps ports (total 2.4/4.8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r>
              <a:rPr lang="en-US" smtClean="0"/>
              <a:t>each switch)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4800" y="6553200"/>
            <a:ext cx="23622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IEEE HPSR 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9230" y="3429000"/>
            <a:ext cx="62055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Thank you!</a:t>
            </a:r>
            <a:endParaRPr lang="en-US" sz="8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the Stackable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8 instances of a internal switches with 3 ports.</a:t>
            </a:r>
          </a:p>
          <a:p>
            <a:endParaRPr lang="en-US" dirty="0" smtClean="0"/>
          </a:p>
        </p:txBody>
      </p:sp>
      <p:sp>
        <p:nvSpPr>
          <p:cNvPr id="5" name="AutoShape 6" descr="https://encrypted-tbn2.gstatic.com/images?q=tbn:ANd9GcQmBHuPZjyiGNmzaNd2UAau1vTVxNRRPlpH8vVqnO8vA8Hnwghz4w"/>
          <p:cNvSpPr>
            <a:spLocks noChangeAspect="1" noChangeArrowheads="1"/>
          </p:cNvSpPr>
          <p:nvPr/>
        </p:nvSpPr>
        <p:spPr bwMode="auto">
          <a:xfrm>
            <a:off x="8640763" y="-754063"/>
            <a:ext cx="28575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2" name="Picture 8" descr="https://encrypted-tbn2.gstatic.com/images?q=tbn:ANd9GcQmBHuPZjyiGNmzaNd2UAau1vTVxNRRPlpH8vVqnO8vA8Hnwghz4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3131"/>
            <a:ext cx="28575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franklincountyvapatriots.com/wp-content/uploads/2015/02/po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13657"/>
            <a:ext cx="1717375" cy="19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72100" y="2895600"/>
            <a:ext cx="18288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 smtClean="0"/>
              <a:t>X8</a:t>
            </a:r>
            <a:endParaRPr lang="he-IL" sz="4400" b="1" dirty="0"/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3048001" y="4876801"/>
            <a:ext cx="58674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How to connect them to minimize the diameter?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the Stackable Router?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00" y="1380959"/>
            <a:ext cx="8229600" cy="52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663300"/>
                </a:solidFill>
              </a:rPr>
              <a:t>Ring Topology</a:t>
            </a:r>
          </a:p>
          <a:p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54048" y="6260068"/>
                <a:ext cx="160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iameter</m:t>
                      </m:r>
                      <m:r>
                        <a:rPr lang="en-US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48" y="6260068"/>
                <a:ext cx="16065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franklincountyvapatriots.com/wp-content/uploads/2015/02/po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9" y="4785105"/>
            <a:ext cx="1717375" cy="19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24187" y="2329542"/>
            <a:ext cx="3066598" cy="3160488"/>
            <a:chOff x="3024187" y="2329542"/>
            <a:chExt cx="3066598" cy="3160488"/>
          </a:xfrm>
        </p:grpSpPr>
        <p:sp>
          <p:nvSpPr>
            <p:cNvPr id="11" name="Oval 212"/>
            <p:cNvSpPr>
              <a:spLocks noChangeAspect="1" noChangeArrowheads="1"/>
            </p:cNvSpPr>
            <p:nvPr/>
          </p:nvSpPr>
          <p:spPr bwMode="auto">
            <a:xfrm>
              <a:off x="5277529" y="4724400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4" name="Oval 212"/>
            <p:cNvSpPr>
              <a:spLocks noChangeAspect="1" noChangeArrowheads="1"/>
            </p:cNvSpPr>
            <p:nvPr/>
          </p:nvSpPr>
          <p:spPr bwMode="auto">
            <a:xfrm>
              <a:off x="3024187" y="3839028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6" name="Oval 212"/>
            <p:cNvSpPr>
              <a:spLocks noChangeAspect="1" noChangeArrowheads="1"/>
            </p:cNvSpPr>
            <p:nvPr/>
          </p:nvSpPr>
          <p:spPr bwMode="auto">
            <a:xfrm>
              <a:off x="3472542" y="4791338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7" name="Oval 212"/>
            <p:cNvSpPr>
              <a:spLocks noChangeAspect="1" noChangeArrowheads="1"/>
            </p:cNvSpPr>
            <p:nvPr/>
          </p:nvSpPr>
          <p:spPr bwMode="auto">
            <a:xfrm>
              <a:off x="4363129" y="5128796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8" name="Oval 212"/>
            <p:cNvSpPr>
              <a:spLocks noChangeAspect="1" noChangeArrowheads="1"/>
            </p:cNvSpPr>
            <p:nvPr/>
          </p:nvSpPr>
          <p:spPr bwMode="auto">
            <a:xfrm>
              <a:off x="5729514" y="3871686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9" name="Oval 212"/>
            <p:cNvSpPr>
              <a:spLocks noChangeAspect="1" noChangeArrowheads="1"/>
            </p:cNvSpPr>
            <p:nvPr/>
          </p:nvSpPr>
          <p:spPr bwMode="auto">
            <a:xfrm>
              <a:off x="5395686" y="2929880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40" name="Oval 212"/>
            <p:cNvSpPr>
              <a:spLocks noChangeAspect="1" noChangeArrowheads="1"/>
            </p:cNvSpPr>
            <p:nvPr/>
          </p:nvSpPr>
          <p:spPr bwMode="auto">
            <a:xfrm>
              <a:off x="4314372" y="2329542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41" name="Oval 212"/>
            <p:cNvSpPr>
              <a:spLocks noChangeAspect="1" noChangeArrowheads="1"/>
            </p:cNvSpPr>
            <p:nvPr/>
          </p:nvSpPr>
          <p:spPr bwMode="auto">
            <a:xfrm>
              <a:off x="3252787" y="2910114"/>
              <a:ext cx="361271" cy="361234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1151" y="4800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62514" y="3883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6806" y="51641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25720" y="47389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68406" y="39007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39228" y="295728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43400" y="2344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2834" y="29361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cxnSp>
          <p:nvCxnSpPr>
            <p:cNvPr id="9" name="Straight Connector 8"/>
            <p:cNvCxnSpPr>
              <a:stCxn id="41" idx="3"/>
              <a:endCxn id="34" idx="0"/>
            </p:cNvCxnSpPr>
            <p:nvPr/>
          </p:nvCxnSpPr>
          <p:spPr bwMode="auto">
            <a:xfrm flipH="1">
              <a:off x="3204823" y="3218447"/>
              <a:ext cx="100871" cy="6205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34" idx="4"/>
              <a:endCxn id="36" idx="1"/>
            </p:cNvCxnSpPr>
            <p:nvPr/>
          </p:nvCxnSpPr>
          <p:spPr bwMode="auto">
            <a:xfrm>
              <a:off x="3204823" y="4200262"/>
              <a:ext cx="320626" cy="6439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40" idx="2"/>
              <a:endCxn id="41" idx="7"/>
            </p:cNvCxnSpPr>
            <p:nvPr/>
          </p:nvCxnSpPr>
          <p:spPr bwMode="auto">
            <a:xfrm flipH="1">
              <a:off x="3561151" y="2510159"/>
              <a:ext cx="753221" cy="4528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39" idx="1"/>
              <a:endCxn id="40" idx="6"/>
            </p:cNvCxnSpPr>
            <p:nvPr/>
          </p:nvCxnSpPr>
          <p:spPr bwMode="auto">
            <a:xfrm flipH="1" flipV="1">
              <a:off x="4675643" y="2510159"/>
              <a:ext cx="772950" cy="472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39" idx="5"/>
              <a:endCxn id="38" idx="0"/>
            </p:cNvCxnSpPr>
            <p:nvPr/>
          </p:nvCxnSpPr>
          <p:spPr bwMode="auto">
            <a:xfrm>
              <a:off x="5704050" y="3238213"/>
              <a:ext cx="206100" cy="63347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36" idx="5"/>
              <a:endCxn id="43" idx="1"/>
            </p:cNvCxnSpPr>
            <p:nvPr/>
          </p:nvCxnSpPr>
          <p:spPr bwMode="auto">
            <a:xfrm>
              <a:off x="3780906" y="5099671"/>
              <a:ext cx="615900" cy="2183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37" idx="6"/>
              <a:endCxn id="11" idx="3"/>
            </p:cNvCxnSpPr>
            <p:nvPr/>
          </p:nvCxnSpPr>
          <p:spPr bwMode="auto">
            <a:xfrm flipV="1">
              <a:off x="4724400" y="5032733"/>
              <a:ext cx="606036" cy="2766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11" idx="7"/>
              <a:endCxn id="38" idx="4"/>
            </p:cNvCxnSpPr>
            <p:nvPr/>
          </p:nvCxnSpPr>
          <p:spPr bwMode="auto">
            <a:xfrm flipV="1">
              <a:off x="5585893" y="4232920"/>
              <a:ext cx="324257" cy="5443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50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the Stackable Router?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00" y="138095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663300"/>
                </a:solidFill>
              </a:rPr>
              <a:t>Hypercube Topology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373021" y="2140386"/>
            <a:ext cx="2378759" cy="2619054"/>
            <a:chOff x="4673478" y="1688742"/>
            <a:chExt cx="2378759" cy="2619054"/>
          </a:xfrm>
        </p:grpSpPr>
        <p:sp>
          <p:nvSpPr>
            <p:cNvPr id="16" name="Oval 212"/>
            <p:cNvSpPr>
              <a:spLocks noChangeArrowheads="1"/>
            </p:cNvSpPr>
            <p:nvPr/>
          </p:nvSpPr>
          <p:spPr bwMode="auto">
            <a:xfrm>
              <a:off x="6751178" y="2936196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17" name="Oval 212"/>
            <p:cNvSpPr>
              <a:spLocks noChangeArrowheads="1"/>
            </p:cNvSpPr>
            <p:nvPr/>
          </p:nvSpPr>
          <p:spPr bwMode="auto">
            <a:xfrm>
              <a:off x="4673478" y="2874171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18" name="Oval 212"/>
            <p:cNvSpPr>
              <a:spLocks noChangeArrowheads="1"/>
            </p:cNvSpPr>
            <p:nvPr/>
          </p:nvSpPr>
          <p:spPr bwMode="auto">
            <a:xfrm>
              <a:off x="5712328" y="4002996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3500000">
              <a:off x="4646174" y="3617989"/>
              <a:ext cx="1281822" cy="0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Straight Connector 20"/>
            <p:cNvCxnSpPr>
              <a:endCxn id="18" idx="6"/>
            </p:cNvCxnSpPr>
            <p:nvPr/>
          </p:nvCxnSpPr>
          <p:spPr>
            <a:xfrm flipH="1">
              <a:off x="6013387" y="3240996"/>
              <a:ext cx="860497" cy="912514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22" name="TextBox 21"/>
            <p:cNvSpPr txBox="1"/>
            <p:nvPr/>
          </p:nvSpPr>
          <p:spPr>
            <a:xfrm>
              <a:off x="4673478" y="2918575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</a:t>
              </a:r>
              <a:endParaRPr lang="en-US" sz="1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8494" y="293619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1694" y="40615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3</a:t>
              </a:r>
              <a:endParaRPr lang="en-US" sz="1000" b="1" dirty="0"/>
            </a:p>
          </p:txBody>
        </p:sp>
        <p:sp>
          <p:nvSpPr>
            <p:cNvPr id="24" name="Oval 212"/>
            <p:cNvSpPr>
              <a:spLocks noChangeArrowheads="1"/>
            </p:cNvSpPr>
            <p:nvPr/>
          </p:nvSpPr>
          <p:spPr bwMode="auto">
            <a:xfrm>
              <a:off x="5671025" y="1688742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800" dirty="0" smtClean="0"/>
                <a:t>4</a:t>
              </a:r>
              <a:endParaRPr lang="he-IL" sz="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879781" y="1989770"/>
              <a:ext cx="860497" cy="912514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26" name="Straight Connector 25"/>
            <p:cNvCxnSpPr>
              <a:endCxn id="24" idx="5"/>
            </p:cNvCxnSpPr>
            <p:nvPr/>
          </p:nvCxnSpPr>
          <p:spPr>
            <a:xfrm flipH="1" flipV="1">
              <a:off x="5927995" y="1945685"/>
              <a:ext cx="942190" cy="990511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3352800" y="3283386"/>
            <a:ext cx="2378759" cy="2619054"/>
            <a:chOff x="4673478" y="1688742"/>
            <a:chExt cx="2378759" cy="2619054"/>
          </a:xfrm>
        </p:grpSpPr>
        <p:sp>
          <p:nvSpPr>
            <p:cNvPr id="29" name="Oval 212"/>
            <p:cNvSpPr>
              <a:spLocks noChangeArrowheads="1"/>
            </p:cNvSpPr>
            <p:nvPr/>
          </p:nvSpPr>
          <p:spPr bwMode="auto">
            <a:xfrm>
              <a:off x="6751178" y="2936196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0" name="Oval 212"/>
            <p:cNvSpPr>
              <a:spLocks noChangeArrowheads="1"/>
            </p:cNvSpPr>
            <p:nvPr/>
          </p:nvSpPr>
          <p:spPr bwMode="auto">
            <a:xfrm>
              <a:off x="4673478" y="2874171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31" name="Oval 212"/>
            <p:cNvSpPr>
              <a:spLocks noChangeArrowheads="1"/>
            </p:cNvSpPr>
            <p:nvPr/>
          </p:nvSpPr>
          <p:spPr bwMode="auto">
            <a:xfrm>
              <a:off x="5712328" y="4002996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13500000">
              <a:off x="4646174" y="3617989"/>
              <a:ext cx="1281822" cy="0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Straight Connector 32"/>
            <p:cNvCxnSpPr>
              <a:endCxn id="31" idx="6"/>
            </p:cNvCxnSpPr>
            <p:nvPr/>
          </p:nvCxnSpPr>
          <p:spPr>
            <a:xfrm flipH="1">
              <a:off x="6013387" y="3240996"/>
              <a:ext cx="860497" cy="912514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36" name="TextBox 35"/>
            <p:cNvSpPr txBox="1"/>
            <p:nvPr/>
          </p:nvSpPr>
          <p:spPr>
            <a:xfrm>
              <a:off x="4673478" y="2918575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88494" y="293619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1694" y="40615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8</a:t>
              </a:r>
              <a:endParaRPr lang="en-US" sz="1000" b="1" dirty="0"/>
            </a:p>
          </p:txBody>
        </p:sp>
        <p:sp>
          <p:nvSpPr>
            <p:cNvPr id="39" name="Oval 212"/>
            <p:cNvSpPr>
              <a:spLocks noChangeArrowheads="1"/>
            </p:cNvSpPr>
            <p:nvPr/>
          </p:nvSpPr>
          <p:spPr bwMode="auto">
            <a:xfrm>
              <a:off x="5671025" y="1688742"/>
              <a:ext cx="301059" cy="301028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800" dirty="0" smtClean="0"/>
                <a:t>7</a:t>
              </a:r>
              <a:endParaRPr lang="he-IL" sz="8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4879781" y="1989770"/>
              <a:ext cx="860497" cy="912514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927995" y="1945685"/>
              <a:ext cx="942190" cy="990511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42" name="Straight Connector 41"/>
          <p:cNvCxnSpPr>
            <a:stCxn id="29" idx="0"/>
          </p:cNvCxnSpPr>
          <p:nvPr/>
        </p:nvCxnSpPr>
        <p:spPr>
          <a:xfrm flipV="1">
            <a:off x="5581030" y="3692641"/>
            <a:ext cx="33805" cy="83819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42"/>
          <p:cNvCxnSpPr/>
          <p:nvPr/>
        </p:nvCxnSpPr>
        <p:spPr>
          <a:xfrm flipV="1">
            <a:off x="3480631" y="3636678"/>
            <a:ext cx="33805" cy="83819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Straight Connector 43"/>
          <p:cNvCxnSpPr/>
          <p:nvPr/>
        </p:nvCxnSpPr>
        <p:spPr>
          <a:xfrm flipV="1">
            <a:off x="4523508" y="4761207"/>
            <a:ext cx="33805" cy="83819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Straight Connector 44"/>
          <p:cNvCxnSpPr/>
          <p:nvPr/>
        </p:nvCxnSpPr>
        <p:spPr>
          <a:xfrm flipV="1">
            <a:off x="4492015" y="2445186"/>
            <a:ext cx="33805" cy="838199"/>
          </a:xfrm>
          <a:prstGeom prst="lin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54048" y="6260068"/>
                <a:ext cx="160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iameter</m:t>
                      </m:r>
                      <m:r>
                        <a:rPr lang="en-US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48" y="6260068"/>
                <a:ext cx="16065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franklincountyvapatriots.com/wp-content/uploads/2015/02/po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9" y="4785105"/>
            <a:ext cx="1717375" cy="19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the Routers?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00" y="1380959"/>
            <a:ext cx="8229600" cy="52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663300"/>
                </a:solidFill>
              </a:rPr>
              <a:t>Octal Topology</a:t>
            </a:r>
          </a:p>
          <a:p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54048" y="6260068"/>
                <a:ext cx="160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iameter</m:t>
                      </m:r>
                      <m:r>
                        <a:rPr lang="en-US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48" y="6260068"/>
                <a:ext cx="16065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franklincountyvapatriots.com/wp-content/uploads/2015/02/po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9" y="4785105"/>
            <a:ext cx="1717375" cy="19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" descr="D:\Dropbox\studies\thesis\research\ShelfRouter\paper\InfocomJG\figure\octal_topolog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6930" y="2528046"/>
            <a:ext cx="2900763" cy="302638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2138" y="1676400"/>
                <a:ext cx="82296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stackable router is represented by a </a:t>
                </a:r>
                <a:r>
                  <a:rPr lang="en-US" i="1" dirty="0" smtClean="0"/>
                  <a:t>connected</a:t>
                </a:r>
                <a:r>
                  <a:rPr lang="en-US" dirty="0" smtClean="0"/>
                  <a:t> graph G(V,E)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- the set of  internal switches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- the set of connections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138" y="1676400"/>
                <a:ext cx="8229600" cy="4648200"/>
              </a:xfrm>
              <a:blipFill rotWithShape="1">
                <a:blip r:embed="rId4"/>
                <a:stretch>
                  <a:fillRect l="-593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3379487"/>
            <a:ext cx="8094662" cy="743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2958"/>
            <a:ext cx="8093246" cy="5067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2009620"/>
            <a:ext cx="8721090" cy="550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7682416" cy="17402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Constructing </a:t>
            </a: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Stackable Router Topology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7" y="3302509"/>
            <a:ext cx="8726805" cy="13963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447800"/>
            <a:ext cx="800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</a:rPr>
              <a:t>The </a:t>
            </a:r>
            <a:r>
              <a:rPr lang="en-US" sz="2400" b="1" kern="0" dirty="0" smtClean="0">
                <a:solidFill>
                  <a:srgbClr val="000000"/>
                </a:solidFill>
              </a:rPr>
              <a:t>PCODP problem is intractable!</a:t>
            </a:r>
          </a:p>
          <a:p>
            <a:pPr marL="228600" lvl="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FontTx/>
              <a:buChar char="•"/>
            </a:pPr>
            <a:endParaRPr lang="en-US" sz="2400" b="1" i="1" kern="0" dirty="0">
              <a:solidFill>
                <a:srgbClr val="000000"/>
              </a:solidFill>
            </a:endParaRPr>
          </a:p>
          <a:p>
            <a:pPr marL="228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FontTx/>
              <a:buChar char="•"/>
            </a:pPr>
            <a:r>
              <a:rPr lang="en-US" sz="2400" u="sng" dirty="0"/>
              <a:t>Diameter Lower Bound</a:t>
            </a:r>
            <a:r>
              <a:rPr lang="en-US" sz="2400" dirty="0"/>
              <a:t>:</a:t>
            </a:r>
          </a:p>
          <a:p>
            <a:pPr marL="228600" lvl="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FontTx/>
              <a:buChar char="•"/>
            </a:pPr>
            <a:endParaRPr lang="en-US" sz="2400" b="1" i="1" kern="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IEEE HPSR 2015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C23D9-C7C3-44D6-81D3-F221C40A078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3.75"/>
  <p:tag name="ORIGINALWIDTH" val="4289.25"/>
  <p:tag name="LATEXADDIN" val="\documentclass{article}&#10;\usepackage{amsmath}&#10;\pagestyle{empty}&#10;\begin{document}&#10;\textbf{Definition:}&#10;The \emph{port quantity} of an internal switch $v$, $p(v)$, is defined as the maximum number of connections that \emph{can possibly be connected} to the internal switch $v$.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newtheorem{theorem}{Theorem}&#10;\newtheorem{definition}{Definition}&#10;&#10;\documentclass{article}&#10;\usepackage{amsmath}&#10;\pagestyle{empty}&#10;\begin{document}&#10;\textbf{Definition:}&#10;\textbf{Port Constrained Optimal Throughput Problem (PCOTP)} Given is a stackable router $G = (V,E)$. Find the maximum feasible flow $\sum_{i \in K} \sum_{v \in V} f^i_{s_i,v}$.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newtheorem{theorem}{Theorem}&#10;\newtheorem{definition}{Definition}&#10;&#10;\documentclass{article}&#10;\usepackage{amsmath}&#10;\pagestyle{empty}&#10;\begin{document}&#10;&#10;\textbf{Definition:}&#10;\textbf{(PCOTP)-Integer Program}&#10;\begin{alignat}{2}&#10;    \text{maximize }    &amp; \sum_{i \in K} \sum_{v \in V} f^i_{s_i,v} &amp;\ &amp; \nonumber\\&#10;     \text{subject to }&#10;                        &amp; f_{u,v} \leq c \cdot x_{u,v}  &amp;,\ &amp; \forall (u,v) \in E\\&#10;                        &amp; \sum_{v \in V} x_{u,v} \leq p  &amp;,\ &amp; \forall v \in V\\&#10;            &amp; \sum_{v \in V} f^i_{s_i,v} \leq d_{s_i,v} &amp;, \ &amp;\forall i \in K\\&#10;            &amp; \text{Kirchoff constraint} &amp;, \ &amp;\forall u \in V,~\forall i.\\&#10;                        &amp; x_{u,v} \in \{0,1\} &amp;, \ &amp;\forall (u,v) \in E\\&#10;                        &amp; f^i_{u,v} \geq 0    &amp;, \ &amp;\forall(u,v) \in E, ~\forall i \in K&#10;  \end{alignat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8.5"/>
  <p:tag name="ORIGINALWIDTH" val="4288.5"/>
  <p:tag name="LATEXADDIN" val="\documentclass{article}&#10;\usepackage{amsmath}&#10;\pagestyle{empty}&#10;\begin{document}&#10;\textbf{Definition:}&#10;The \emph{degree}   of an internal switch $v$, $deg(v)$,  is defined as the number of connections actually connected to the internal switch $v$.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textbf{Definition:}&#10;The \emph{diameter} $D_G$ of $G(V,E)$ is the number of hops in the longest shortest path between every two nodes $u,v \in V$.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1.25"/>
  <p:tag name="ORIGINALWIDTH" val="4287.75"/>
  <p:tag name="LATEXADDIN" val="\documentclass{article}&#10;\usepackage{amsmath}&#10;\pagestyle{empty}&#10;\begin{document}&#10;&#10;\textbf{\emph{Port Constrained Optimal Diameter Problem (PCODP)}}:&#10;Given is a switch set $V$ where each internal switch $v \in V$ is associated with $p(v) \in Z^+$. Find a set of connections $E$ for the stackable router $G(V,E)$ such that&#10;%that minimizes its diameter $D_G$.&#10;\[&#10;\min{D_G}&#10;\]&#10;\[&#10;s.t.\,\,  deg(v)\leq p(v)\,\,  \forall v \in V&#10;\]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newtheorem{theorem}{Theorem}&#10;\newtheorem{definition}{Definition}&#10;&#10;\documentclass{article}&#10;\usepackage{amsmath}&#10;\pagestyle{empty}&#10;\begin{document}&#10;&#10;&#10;\begin{theorem}&#10;\label{th:lower bound}&#10;Given is a stackable router $G=(V,E)$, with a switch set size $|V|=n$  and $\forall v \in V,~ p(v) \equiv p&gt;2$.&#10;The optimal diameter is lower bounded by:&#10;$$\log_{p-1}(n\cdot\frac{p-2}{p})\leq D$$&#10;\end{theorem}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0.75"/>
  <p:tag name="ORIGINALWIDTH" val="4294.5"/>
  <p:tag name="LATEXADDIN" val="\newtheorem{theorem}{Theorem}&#10;\newtheorem{definition}{Definition}&#10;&#10;\documentclass{article}&#10;\usepackage{amsmath}&#10;\pagestyle{empty}&#10;\begin{document}&#10;&#10;&#10;\begin{definition}&#10;Given are an alphabet $A=\{a_1,...,a_k\}$ of $k$ characters and a set of nodes $V=\{(c_1...c_m):c_i \in A \}$ of size $k^m$, each labeled by a string of length $m$.&#10;A De Bruijn graph $DB(k,m)$ is a directed graph $G(V,E)$ whose %its set of edges consist of&#10;$E=\{((c_1,...,c_m),(c_2,...,x)):x \in A\}$.%\footnote{In our context, we exclude self&#10; \end{definition}&#10;&#10;\begin{definition}&#10;Given a De Bruijn graph $DB(k,m)$, an undirected  De Bruijn graph  $UDB(k,m)$ is a modified version of $DB(k,m)$ that satisfies the following adjustments:&#10;\begin{enumerate}&#10;  \item All self loop links are discarded.&#10;  \item If $u\rightarrow v$ is a directed link in $DB(k,m)$, then the undirected link $(u,v)$ is a link in $UDB(k,m)$.&#10;  \item If both $u\rightarrow v$ and $v\rightarrow u$ are directed links in $DB(k,m)$, then there only exists one undirected link $(u,v)$ in $UDB(k,m)$.&#10;\end{enumerate}&#10; \end{definition}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0.75"/>
  <p:tag name="ORIGINALWIDTH" val="4294.5"/>
  <p:tag name="LATEXADDIN" val="\newtheorem{theorem}{Theorem}&#10;\newtheorem{definition}{Definition}&#10;&#10;\documentclass{article}&#10;\usepackage{amsmath}&#10;\pagestyle{empty}&#10;\begin{document}&#10;&#10;&#10;\begin{definition}&#10;Given are an alphabet $A=\{a_1,...,a_k\}$ of $k$ characters and a set of nodes $V=\{(c_1...c_m):c_i \in A \}$ of size $k^m$, each labeled by a string of length $m$.&#10;A De Bruijn graph $DB(k,m)$ is a directed graph $G(V,E)$ whose %its set of edges consist of&#10;$E=\{((c_1,...,c_m),(c_2,...,x)):x \in A\}$.%\footnote{In our context, we exclude self&#10; \end{definition}&#10;&#10;\begin{definition}&#10;Given a De Bruijn graph $DB(k,m)$, an undirected  De Bruijn graph  $UDB(k,m)$ is a modified version of $DB(k,m)$ that satisfies the following adjustments:&#10;\begin{enumerate}&#10;  \item All self loop links are discarded.&#10;  \item If $u\rightarrow v$ is a directed link in $DB(k,m)$, then the undirected link $(u,v)$ is a link in $UDB(k,m)$.&#10;  \item If both $u\rightarrow v$ and $v\rightarrow u$ are directed links in $DB(k,m)$, then there only exists one undirected link $(u,v)$ in $UDB(k,m)$.&#10;\end{enumerate}&#10; \end{definition}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newtheorem{theorem}{Theorem}&#10;\newtheorem{definition}{Definition}&#10;&#10;\documentclass{article}&#10;\usepackage{amsmath}&#10;\pagestyle{empty}&#10;\begin{document}&#10;&#10;&#10;\begin{theorem}&#10;\label{th:app_de}&#10;Given is a switch set $V$ of size $n=k^m$ composed of switches with an unique port quantity $p&gt;2$. % greater than 3, i.e. $p&gt;2$.&#10;A De Bruijn  undirected graph $UDB(k,m)$ is a $\alpha(p,n) = \log_{\frac{p}{2}}(p-1) + \log_{n}(\frac{p}{p-2})$-approximation to the PCODP problem.&#10;\end{theorem}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1.5"/>
  <p:tag name="ORIGINALWIDTH" val="4425.75"/>
  <p:tag name="LATEXADDIN" val="\newtheorem{theorem}{Theorem}&#10;\newtheorem{property}{Property}&#10;&#10;\documentclass{article}&#10;\usepackage{amsmath}&#10;\pagestyle{empty}&#10;\begin{document}&#10;&#10;&#10;\begin{property}&#10;\label{prop:diameter}&#10;The diameter of an undirected De Bruijn graph $UDB(k,m)$ is upper bounded by  $m$.&#10;\end{property}&#10;&#10;\begin{property}&#10;\label{prop:degree}&#10;The degree of each node in an undirected De Bruijn graph $UDB(k,m)$ is upper bounded by $2k$.&#10;\end{property}&#10;&#10;\end{document}"/>
  <p:tag name="IGUANATEXSIZE" val="20"/>
</p:tagLst>
</file>

<file path=ppt/theme/theme1.xml><?xml version="1.0" encoding="utf-8"?>
<a:theme xmlns:a="http://schemas.openxmlformats.org/drawingml/2006/main" name="1_Blank Presentation">
  <a:themeElements>
    <a:clrScheme name="1_Blank Presentation 14">
      <a:dk1>
        <a:srgbClr val="595959"/>
      </a:dk1>
      <a:lt1>
        <a:srgbClr val="FFFFFF"/>
      </a:lt1>
      <a:dk2>
        <a:srgbClr val="000000"/>
      </a:dk2>
      <a:lt2>
        <a:srgbClr val="404040"/>
      </a:lt2>
      <a:accent1>
        <a:srgbClr val="EE2D00"/>
      </a:accent1>
      <a:accent2>
        <a:srgbClr val="9FCE52"/>
      </a:accent2>
      <a:accent3>
        <a:srgbClr val="FFFFFF"/>
      </a:accent3>
      <a:accent4>
        <a:srgbClr val="4B4B4B"/>
      </a:accent4>
      <a:accent5>
        <a:srgbClr val="F5ADAA"/>
      </a:accent5>
      <a:accent6>
        <a:srgbClr val="90BA49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3">
        <a:dk1>
          <a:srgbClr val="595959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EE2D00"/>
        </a:accent2>
        <a:accent3>
          <a:srgbClr val="FFFFFF"/>
        </a:accent3>
        <a:accent4>
          <a:srgbClr val="4B4B4B"/>
        </a:accent4>
        <a:accent5>
          <a:srgbClr val="DAEDEF"/>
        </a:accent5>
        <a:accent6>
          <a:srgbClr val="D828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14">
        <a:dk1>
          <a:srgbClr val="595959"/>
        </a:dk1>
        <a:lt1>
          <a:srgbClr val="FFFFFF"/>
        </a:lt1>
        <a:dk2>
          <a:srgbClr val="000000"/>
        </a:dk2>
        <a:lt2>
          <a:srgbClr val="404040"/>
        </a:lt2>
        <a:accent1>
          <a:srgbClr val="EE2D00"/>
        </a:accent1>
        <a:accent2>
          <a:srgbClr val="9FCE52"/>
        </a:accent2>
        <a:accent3>
          <a:srgbClr val="FFFFFF"/>
        </a:accent3>
        <a:accent4>
          <a:srgbClr val="4B4B4B"/>
        </a:accent4>
        <a:accent5>
          <a:srgbClr val="F5ADAA"/>
        </a:accent5>
        <a:accent6>
          <a:srgbClr val="90BA4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12483</TotalTime>
  <Words>742</Words>
  <Application>Microsoft Office PowerPoint</Application>
  <PresentationFormat>On-screen Show (4:3)</PresentationFormat>
  <Paragraphs>275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1_Blank Presentation</vt:lpstr>
      <vt:lpstr>“Don’t let the stack get stuck”: A novel approach for designing efficient stackable routers</vt:lpstr>
      <vt:lpstr>Stackable Router</vt:lpstr>
      <vt:lpstr>How to connect the Stackable Router?</vt:lpstr>
      <vt:lpstr>How to connect the Stackable Router?</vt:lpstr>
      <vt:lpstr>How to connect the Stackable Router?</vt:lpstr>
      <vt:lpstr>How to connect the Routers?</vt:lpstr>
      <vt:lpstr>Model Formulation</vt:lpstr>
      <vt:lpstr>Model Formulation</vt:lpstr>
      <vt:lpstr>Constructing the Stackable Router Topology</vt:lpstr>
      <vt:lpstr>De-Bruijn Approach</vt:lpstr>
      <vt:lpstr>De-Bruijn Approach</vt:lpstr>
      <vt:lpstr>De-Bruijn Approach</vt:lpstr>
      <vt:lpstr>Simulation Results</vt:lpstr>
      <vt:lpstr>Simulation Results</vt:lpstr>
      <vt:lpstr>Simulation Results</vt:lpstr>
      <vt:lpstr>Agenda</vt:lpstr>
      <vt:lpstr>Throughput Problem Formulation</vt:lpstr>
      <vt:lpstr>Throughput Problem Formulation</vt:lpstr>
      <vt:lpstr>Conclusion</vt:lpstr>
      <vt:lpstr>PowerPoint Presentation</vt:lpstr>
    </vt:vector>
  </TitlesOfParts>
  <Company>Marvell Semiconductor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Comparison</dc:title>
  <dc:creator>Jose Yallouz‎</dc:creator>
  <cp:lastModifiedBy>Yoseff Jose Yalloos</cp:lastModifiedBy>
  <cp:revision>210</cp:revision>
  <cp:lastPrinted>2015-06-11T13:10:27Z</cp:lastPrinted>
  <dcterms:created xsi:type="dcterms:W3CDTF">2013-08-29T13:17:30Z</dcterms:created>
  <dcterms:modified xsi:type="dcterms:W3CDTF">2015-06-22T07:14:05Z</dcterms:modified>
</cp:coreProperties>
</file>