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415" r:id="rId2"/>
    <p:sldId id="258" r:id="rId3"/>
    <p:sldId id="409" r:id="rId4"/>
    <p:sldId id="361" r:id="rId5"/>
    <p:sldId id="422" r:id="rId6"/>
    <p:sldId id="421" r:id="rId7"/>
    <p:sldId id="438" r:id="rId8"/>
    <p:sldId id="429" r:id="rId9"/>
    <p:sldId id="430" r:id="rId10"/>
    <p:sldId id="431" r:id="rId11"/>
    <p:sldId id="407" r:id="rId12"/>
    <p:sldId id="432" r:id="rId13"/>
    <p:sldId id="433" r:id="rId14"/>
    <p:sldId id="423" r:id="rId15"/>
    <p:sldId id="428" r:id="rId16"/>
    <p:sldId id="424" r:id="rId17"/>
    <p:sldId id="425" r:id="rId18"/>
    <p:sldId id="426" r:id="rId19"/>
    <p:sldId id="434" r:id="rId20"/>
    <p:sldId id="374" r:id="rId21"/>
    <p:sldId id="404" r:id="rId22"/>
    <p:sldId id="303" r:id="rId23"/>
  </p:sldIdLst>
  <p:sldSz cx="9144000" cy="6858000" type="screen4x3"/>
  <p:notesSz cx="6815138"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691" autoAdjust="0"/>
    <p:restoredTop sz="86387" autoAdjust="0"/>
  </p:normalViewPr>
  <p:slideViewPr>
    <p:cSldViewPr>
      <p:cViewPr>
        <p:scale>
          <a:sx n="100" d="100"/>
          <a:sy n="100" d="100"/>
        </p:scale>
        <p:origin x="-282" y="-72"/>
      </p:cViewPr>
      <p:guideLst>
        <p:guide orient="horz" pos="2160"/>
        <p:guide pos="2880"/>
      </p:guideLst>
    </p:cSldViewPr>
  </p:slideViewPr>
  <p:outlineViewPr>
    <p:cViewPr>
      <p:scale>
        <a:sx n="33" d="100"/>
        <a:sy n="33" d="100"/>
      </p:scale>
      <p:origin x="258" y="615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3226" cy="497205"/>
          </a:xfrm>
          <a:prstGeom prst="rect">
            <a:avLst/>
          </a:prstGeom>
        </p:spPr>
        <p:txBody>
          <a:bodyPr vert="horz" lIns="91549" tIns="45776" rIns="91549" bIns="45776" rtlCol="0"/>
          <a:lstStyle>
            <a:lvl1pPr algn="l">
              <a:defRPr sz="1200"/>
            </a:lvl1pPr>
          </a:lstStyle>
          <a:p>
            <a:endParaRPr lang="en-US"/>
          </a:p>
        </p:txBody>
      </p:sp>
      <p:sp>
        <p:nvSpPr>
          <p:cNvPr id="3" name="Date Placeholder 2"/>
          <p:cNvSpPr>
            <a:spLocks noGrp="1"/>
          </p:cNvSpPr>
          <p:nvPr>
            <p:ph type="dt" idx="1"/>
          </p:nvPr>
        </p:nvSpPr>
        <p:spPr>
          <a:xfrm>
            <a:off x="3860339" y="1"/>
            <a:ext cx="2953226" cy="497205"/>
          </a:xfrm>
          <a:prstGeom prst="rect">
            <a:avLst/>
          </a:prstGeom>
        </p:spPr>
        <p:txBody>
          <a:bodyPr vert="horz" lIns="91549" tIns="45776" rIns="91549" bIns="45776" rtlCol="0"/>
          <a:lstStyle>
            <a:lvl1pPr algn="r">
              <a:defRPr sz="1200"/>
            </a:lvl1pPr>
          </a:lstStyle>
          <a:p>
            <a:fld id="{5A1137D6-8D8B-4CC0-8158-4EA2662BA966}" type="datetimeFigureOut">
              <a:rPr lang="en-US" smtClean="0"/>
              <a:pPr/>
              <a:t>10/26/2013</a:t>
            </a:fld>
            <a:endParaRPr lang="en-US"/>
          </a:p>
        </p:txBody>
      </p:sp>
      <p:sp>
        <p:nvSpPr>
          <p:cNvPr id="4" name="Slide Image Placeholder 3"/>
          <p:cNvSpPr>
            <a:spLocks noGrp="1" noRot="1" noChangeAspect="1"/>
          </p:cNvSpPr>
          <p:nvPr>
            <p:ph type="sldImg" idx="2"/>
          </p:nvPr>
        </p:nvSpPr>
        <p:spPr>
          <a:xfrm>
            <a:off x="922338" y="746125"/>
            <a:ext cx="4970462" cy="3729038"/>
          </a:xfrm>
          <a:prstGeom prst="rect">
            <a:avLst/>
          </a:prstGeom>
          <a:noFill/>
          <a:ln w="12700">
            <a:solidFill>
              <a:prstClr val="black"/>
            </a:solidFill>
          </a:ln>
        </p:spPr>
        <p:txBody>
          <a:bodyPr vert="horz" lIns="91549" tIns="45776" rIns="91549" bIns="45776" rtlCol="0" anchor="ctr"/>
          <a:lstStyle/>
          <a:p>
            <a:endParaRPr lang="en-US"/>
          </a:p>
        </p:txBody>
      </p:sp>
      <p:sp>
        <p:nvSpPr>
          <p:cNvPr id="5" name="Notes Placeholder 4"/>
          <p:cNvSpPr>
            <a:spLocks noGrp="1"/>
          </p:cNvSpPr>
          <p:nvPr>
            <p:ph type="body" sz="quarter" idx="3"/>
          </p:nvPr>
        </p:nvSpPr>
        <p:spPr>
          <a:xfrm>
            <a:off x="681514" y="4723450"/>
            <a:ext cx="5452110" cy="4474845"/>
          </a:xfrm>
          <a:prstGeom prst="rect">
            <a:avLst/>
          </a:prstGeom>
        </p:spPr>
        <p:txBody>
          <a:bodyPr vert="horz" lIns="91549" tIns="45776" rIns="91549" bIns="4577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5168"/>
            <a:ext cx="2953226" cy="497205"/>
          </a:xfrm>
          <a:prstGeom prst="rect">
            <a:avLst/>
          </a:prstGeom>
        </p:spPr>
        <p:txBody>
          <a:bodyPr vert="horz" lIns="91549" tIns="45776" rIns="91549" bIns="45776" rtlCol="0" anchor="b"/>
          <a:lstStyle>
            <a:lvl1pPr algn="l">
              <a:defRPr sz="1200"/>
            </a:lvl1pPr>
          </a:lstStyle>
          <a:p>
            <a:endParaRPr lang="en-US"/>
          </a:p>
        </p:txBody>
      </p:sp>
      <p:sp>
        <p:nvSpPr>
          <p:cNvPr id="7" name="Slide Number Placeholder 6"/>
          <p:cNvSpPr>
            <a:spLocks noGrp="1"/>
          </p:cNvSpPr>
          <p:nvPr>
            <p:ph type="sldNum" sz="quarter" idx="5"/>
          </p:nvPr>
        </p:nvSpPr>
        <p:spPr>
          <a:xfrm>
            <a:off x="3860339" y="9445168"/>
            <a:ext cx="2953226" cy="497205"/>
          </a:xfrm>
          <a:prstGeom prst="rect">
            <a:avLst/>
          </a:prstGeom>
        </p:spPr>
        <p:txBody>
          <a:bodyPr vert="horz" lIns="91549" tIns="45776" rIns="91549" bIns="45776" rtlCol="0" anchor="b"/>
          <a:lstStyle>
            <a:lvl1pPr algn="r">
              <a:defRPr sz="1200"/>
            </a:lvl1pPr>
          </a:lstStyle>
          <a:p>
            <a:fld id="{169DE665-001B-497C-BB5A-330A7C5C25B4}" type="slidenum">
              <a:rPr lang="en-US" smtClean="0"/>
              <a:pPr/>
              <a:t>‹#›</a:t>
            </a:fld>
            <a:endParaRPr lang="en-US"/>
          </a:p>
        </p:txBody>
      </p:sp>
    </p:spTree>
    <p:extLst>
      <p:ext uri="{BB962C8B-B14F-4D97-AF65-F5344CB8AC3E}">
        <p14:creationId xmlns:p14="http://schemas.microsoft.com/office/powerpoint/2010/main" val="19620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etwork-protection.net/shared-risk-link-group-srl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network which contains many network components of both hardware and software can incur failures due to one (or even multiple) of its contained components incurs a failure. Ranging from the largest to the smallest and from hardware to software, network failures can be divided into the following categories:</a:t>
            </a:r>
          </a:p>
          <a:p>
            <a:r>
              <a:rPr lang="en-US" b="1" dirty="0"/>
              <a:t>Control plane failure:</a:t>
            </a:r>
            <a:r>
              <a:rPr lang="en-US" dirty="0"/>
              <a:t> this type of failure is mainly related to software, i.e., network control plane software. For example, in a GMPLS-based network which is made up of a control plane and data plane, the control plane failure would lose the control of the data plane, which means that we cannot establish new service connections, or terminate or modify an existing service connections within the data plane, even though the existing connections can still perform normally to carry user’s data. In other type of networks such as IP networks, the control plane failure can be even more serious. For example, the pollution of IP lookup tables at some routers would cause all the IP traffic on these nodes difficult to be forwarded. Similar stories occur for viruses attacking IP routers. They disable the IP networks through disabling IP network control plane. </a:t>
            </a:r>
            <a:r>
              <a:rPr lang="en-US" b="1" dirty="0" err="1"/>
              <a:t>Subnetwork</a:t>
            </a:r>
            <a:r>
              <a:rPr lang="en-US" b="1" dirty="0"/>
              <a:t> failure: </a:t>
            </a:r>
            <a:r>
              <a:rPr lang="en-US" dirty="0"/>
              <a:t>this is a type failure occurred with a regional </a:t>
            </a:r>
            <a:r>
              <a:rPr lang="en-US" dirty="0" err="1"/>
              <a:t>subnetwork</a:t>
            </a:r>
            <a:r>
              <a:rPr lang="en-US" dirty="0"/>
              <a:t> that commonly shares a risk, e.g., a region that has high occurring frequency of earthquake. In addition, some large disasters such as flooding, tsunami, etc. can also disable a regional </a:t>
            </a:r>
            <a:r>
              <a:rPr lang="en-US" dirty="0" err="1"/>
              <a:t>subnetwork</a:t>
            </a:r>
            <a:r>
              <a:rPr lang="en-US" dirty="0"/>
              <a:t>. </a:t>
            </a:r>
            <a:r>
              <a:rPr lang="en-US" b="1" dirty="0"/>
              <a:t>Node failure: </a:t>
            </a:r>
            <a:r>
              <a:rPr lang="en-US" dirty="0"/>
              <a:t>this is a type of failure occurred with a single network node. The reasons for this kind of failure include accidents or disasters at a network operational center, such as power shutdown due to fire, flooding, etc. </a:t>
            </a:r>
            <a:r>
              <a:rPr lang="en-US" b="1" dirty="0"/>
              <a:t>Network card failure: </a:t>
            </a:r>
            <a:r>
              <a:rPr lang="en-US" dirty="0"/>
              <a:t>network card failure is a type of failure under the umbrella of the node failure type. Rather than the shutdown of the whole switch node, sometimes a failure can occur only with a network interface card. For example, the failures or faults such as a laser outage, fault of a circuit board, or software bugs, etc. can also contribute to a network card failure. </a:t>
            </a:r>
            <a:r>
              <a:rPr lang="en-US" b="1" dirty="0"/>
              <a:t>Link failure: </a:t>
            </a:r>
            <a:r>
              <a:rPr lang="en-US" dirty="0"/>
              <a:t>link failure in general is the most common network failure that occurs due to fiber cut. </a:t>
            </a:r>
            <a:r>
              <a:rPr lang="en-US" b="1" dirty="0">
                <a:hlinkClick r:id="rId3"/>
              </a:rPr>
              <a:t>SRLG</a:t>
            </a:r>
            <a:r>
              <a:rPr lang="en-US" b="1" dirty="0"/>
              <a:t> failure: </a:t>
            </a:r>
            <a:r>
              <a:rPr lang="en-US" dirty="0"/>
              <a:t>SRLG failure is a generic concept to define all types of network failures whenever a common SRLG incurs a failure. Here a SRLG can be a fiber link, node, </a:t>
            </a:r>
            <a:r>
              <a:rPr lang="en-US" dirty="0" err="1"/>
              <a:t>subnetwork</a:t>
            </a:r>
            <a:r>
              <a:rPr lang="en-US" dirty="0"/>
              <a:t>, or control plane, etc. </a:t>
            </a:r>
            <a:endParaRPr lang="en-US" altLang="he-IL" dirty="0"/>
          </a:p>
          <a:p>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2</a:t>
            </a:fld>
            <a:endParaRPr lang="en-US"/>
          </a:p>
        </p:txBody>
      </p:sp>
    </p:spTree>
    <p:extLst>
      <p:ext uri="{BB962C8B-B14F-4D97-AF65-F5344CB8AC3E}">
        <p14:creationId xmlns:p14="http://schemas.microsoft.com/office/powerpoint/2010/main" val="244332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15707">
              <a:defRPr/>
            </a:pPr>
            <a:r>
              <a:rPr lang="en-US" dirty="0" smtClean="0"/>
              <a:t>We presented the work  “</a:t>
            </a:r>
            <a:r>
              <a:rPr lang="en-US" sz="2000" b="1" i="1" dirty="0"/>
              <a:t>Tunable </a:t>
            </a:r>
            <a:r>
              <a:rPr lang="en-US" sz="2000" b="1" i="1" dirty="0" err="1"/>
              <a:t>QoS</a:t>
            </a:r>
            <a:r>
              <a:rPr lang="en-US" sz="2000" b="1" i="1" dirty="0"/>
              <a:t>-Aware Network Survivability”.</a:t>
            </a:r>
          </a:p>
          <a:p>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21</a:t>
            </a:fld>
            <a:endParaRPr lang="en-US"/>
          </a:p>
        </p:txBody>
      </p:sp>
    </p:spTree>
    <p:extLst>
      <p:ext uri="{BB962C8B-B14F-4D97-AF65-F5344CB8AC3E}">
        <p14:creationId xmlns:p14="http://schemas.microsoft.com/office/powerpoint/2010/main" val="35513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Full survivability </a:t>
            </a:r>
            <a:r>
              <a:rPr lang="en-US" sz="2000" dirty="0"/>
              <a:t>- (100%) protection against network single failures. </a:t>
            </a:r>
          </a:p>
          <a:p>
            <a:pPr lvl="1"/>
            <a:r>
              <a:rPr lang="en-US" altLang="he-IL" sz="1800" dirty="0"/>
              <a:t>based on the establishment of pairs of disjoint paths. </a:t>
            </a:r>
          </a:p>
          <a:p>
            <a:pPr lvl="1"/>
            <a:r>
              <a:rPr lang="en-US" sz="1800" dirty="0"/>
              <a:t>This scheme is often too restrictive.</a:t>
            </a:r>
            <a:endParaRPr lang="en-US" sz="1800" b="1" dirty="0"/>
          </a:p>
          <a:p>
            <a:pPr>
              <a:lnSpc>
                <a:spcPct val="90000"/>
              </a:lnSpc>
            </a:pPr>
            <a:endParaRPr lang="en-US" sz="2000" b="1" dirty="0"/>
          </a:p>
          <a:p>
            <a:pPr>
              <a:lnSpc>
                <a:spcPct val="90000"/>
              </a:lnSpc>
            </a:pPr>
            <a:r>
              <a:rPr lang="en-US" sz="2000" b="1" dirty="0"/>
              <a:t>Tunable survivability </a:t>
            </a:r>
            <a:r>
              <a:rPr lang="en-US" sz="2000" dirty="0"/>
              <a:t>allows any desired degree of survivability in the range 0% to 100%. </a:t>
            </a:r>
          </a:p>
          <a:p>
            <a:pPr>
              <a:lnSpc>
                <a:spcPct val="90000"/>
              </a:lnSpc>
            </a:pPr>
            <a:endParaRPr lang="en-US" sz="2000" dirty="0"/>
          </a:p>
          <a:p>
            <a:pPr>
              <a:lnSpc>
                <a:spcPct val="90000"/>
              </a:lnSpc>
            </a:pPr>
            <a:endParaRPr lang="en-US" sz="2000" dirty="0"/>
          </a:p>
          <a:p>
            <a:pPr>
              <a:lnSpc>
                <a:spcPct val="90000"/>
              </a:lnSpc>
            </a:pPr>
            <a:endParaRPr lang="en-US" sz="2000" dirty="0"/>
          </a:p>
          <a:p>
            <a:pPr lvl="1">
              <a:lnSpc>
                <a:spcPct val="90000"/>
              </a:lnSpc>
            </a:pPr>
            <a:endParaRPr lang="en-US" dirty="0" smtClean="0"/>
          </a:p>
          <a:p>
            <a:pPr lvl="1">
              <a:lnSpc>
                <a:spcPct val="90000"/>
              </a:lnSpc>
            </a:pPr>
            <a:r>
              <a:rPr lang="en-US" dirty="0" smtClean="0"/>
              <a:t>Can substantially increase the space of feasible solutions.</a:t>
            </a:r>
          </a:p>
          <a:p>
            <a:pPr lvl="1">
              <a:lnSpc>
                <a:spcPct val="90000"/>
              </a:lnSpc>
            </a:pPr>
            <a:r>
              <a:rPr lang="en-US" dirty="0" smtClean="0"/>
              <a:t>Enables to consider &amp; quantify valuable tradeoffs (e.g., survivability vs. delay, survivability vs. jitter, survivability vs. bandwidth…)</a:t>
            </a:r>
          </a:p>
          <a:p>
            <a:r>
              <a:rPr lang="en-US" sz="2000" dirty="0"/>
              <a:t>The link failure probabilities are estimated out of the available failure statistics of each network component.</a:t>
            </a:r>
          </a:p>
          <a:p>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3</a:t>
            </a:fld>
            <a:endParaRPr lang="en-US"/>
          </a:p>
        </p:txBody>
      </p:sp>
    </p:spTree>
    <p:extLst>
      <p:ext uri="{BB962C8B-B14F-4D97-AF65-F5344CB8AC3E}">
        <p14:creationId xmlns:p14="http://schemas.microsoft.com/office/powerpoint/2010/main" val="18764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to add a graph</a:t>
            </a:r>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44437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15496">
                  <a:defRPr/>
                </a:pPr>
                <a:r>
                  <a:rPr lang="en-US" dirty="0"/>
                  <a:t>Given a survivable connection </a:t>
                </a:r>
                <a14:m>
                  <m:oMath xmlns:m="http://schemas.openxmlformats.org/officeDocument/2006/math">
                    <m:r>
                      <a:rPr lang="en-US">
                        <a:latin typeface="Cambria Math"/>
                      </a:rPr>
                      <m:t>(</m:t>
                    </m:r>
                    <m:sSub>
                      <m:sSubPr>
                        <m:ctrlPr>
                          <a:rPr lang="en-US" i="1">
                            <a:latin typeface="Cambria Math"/>
                          </a:rPr>
                        </m:ctrlPr>
                      </m:sSubPr>
                      <m:e>
                        <m:r>
                          <a:rPr lang="en-US">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a:latin typeface="Cambria Math"/>
                          </a:rPr>
                          <m:t>𝜋</m:t>
                        </m:r>
                      </m:e>
                      <m:sub>
                        <m:r>
                          <a:rPr lang="en-US">
                            <a:latin typeface="Cambria Math"/>
                          </a:rPr>
                          <m:t>2</m:t>
                        </m:r>
                      </m:sub>
                    </m:sSub>
                    <m:r>
                      <a:rPr lang="en-US">
                        <a:latin typeface="Cambria Math"/>
                      </a:rPr>
                      <m:t>)</m:t>
                    </m:r>
                  </m:oMath>
                </a14:m>
                <a:r>
                  <a:rPr lang="en-US" dirty="0"/>
                  <a:t>,  depending on the </a:t>
                </a:r>
                <a:r>
                  <a:rPr lang="en-US" dirty="0" err="1"/>
                  <a:t>QoS</a:t>
                </a:r>
                <a:r>
                  <a:rPr lang="en-US" dirty="0"/>
                  <a:t> metric that </a:t>
                </a:r>
                <a14:m>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𝑒</m:t>
                        </m:r>
                      </m:sub>
                    </m:sSub>
                  </m:oMath>
                </a14:m>
                <a:r>
                  <a:rPr lang="en-US" dirty="0"/>
                  <a:t> represents, the weight of </a:t>
                </a:r>
                <a14:m>
                  <m:oMath xmlns:m="http://schemas.openxmlformats.org/officeDocument/2006/math">
                    <m:r>
                      <a:rPr lang="en-US">
                        <a:latin typeface="Cambria Math"/>
                      </a:rPr>
                      <m:t>(</m:t>
                    </m:r>
                    <m:sSub>
                      <m:sSubPr>
                        <m:ctrlPr>
                          <a:rPr lang="en-US" i="1">
                            <a:latin typeface="Cambria Math"/>
                          </a:rPr>
                        </m:ctrlPr>
                      </m:sSubPr>
                      <m:e>
                        <m:r>
                          <a:rPr lang="en-US">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a:latin typeface="Cambria Math"/>
                          </a:rPr>
                          <m:t>𝜋</m:t>
                        </m:r>
                      </m:e>
                      <m:sub>
                        <m:r>
                          <a:rPr lang="en-US">
                            <a:latin typeface="Cambria Math"/>
                          </a:rPr>
                          <m:t>2</m:t>
                        </m:r>
                      </m:sub>
                    </m:sSub>
                    <m:r>
                      <a:rPr lang="en-US">
                        <a:latin typeface="Cambria Math"/>
                      </a:rPr>
                      <m:t>)</m:t>
                    </m:r>
                  </m:oMath>
                </a14:m>
                <a:r>
                  <a:rPr lang="en-US" dirty="0"/>
                  <a:t> can be defined by 2 forms:</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Given a survivable connection </a:t>
                </a:r>
                <a:r>
                  <a:rPr lang="en-US" sz="1200" i="0">
                    <a:latin typeface="Cambria Math"/>
                  </a:rPr>
                  <a:t>(𝜋_1,𝜋_2)</a:t>
                </a:r>
                <a:r>
                  <a:rPr lang="en-US" sz="1200" dirty="0"/>
                  <a:t>,</a:t>
                </a:r>
                <a:r>
                  <a:rPr lang="en-US" sz="1200" dirty="0" smtClean="0"/>
                  <a:t>  depending </a:t>
                </a:r>
                <a:r>
                  <a:rPr lang="en-US" sz="1200" dirty="0"/>
                  <a:t>on the </a:t>
                </a:r>
                <a:r>
                  <a:rPr lang="en-US" sz="1200" dirty="0" err="1"/>
                  <a:t>QoS</a:t>
                </a:r>
                <a:r>
                  <a:rPr lang="en-US" sz="1200" dirty="0"/>
                  <a:t> metric that </a:t>
                </a:r>
                <a:r>
                  <a:rPr lang="en-US" sz="1200" i="0">
                    <a:latin typeface="Cambria Math"/>
                  </a:rPr>
                  <a:t>𝑤_𝑒</a:t>
                </a:r>
                <a:r>
                  <a:rPr lang="en-US" sz="1200" dirty="0" smtClean="0"/>
                  <a:t> represents, </a:t>
                </a:r>
                <a:r>
                  <a:rPr lang="en-US" sz="1200" dirty="0"/>
                  <a:t>the weight of </a:t>
                </a:r>
                <a:r>
                  <a:rPr lang="en-US" sz="1200" i="0">
                    <a:latin typeface="Cambria Math"/>
                  </a:rPr>
                  <a:t>(𝜋_1,𝜋_2)</a:t>
                </a:r>
                <a:r>
                  <a:rPr lang="en-US" sz="1200" dirty="0"/>
                  <a:t> can be defined </a:t>
                </a:r>
                <a:r>
                  <a:rPr lang="en-US" sz="1200" dirty="0" smtClean="0"/>
                  <a:t>by 2 </a:t>
                </a:r>
                <a:r>
                  <a:rPr lang="en-US" sz="1200" dirty="0"/>
                  <a:t>forms:</a:t>
                </a:r>
              </a:p>
              <a:p>
                <a:endParaRPr lang="en-US" dirty="0"/>
              </a:p>
            </p:txBody>
          </p:sp>
        </mc:Fallback>
      </mc:AlternateContent>
      <p:sp>
        <p:nvSpPr>
          <p:cNvPr id="4" name="Slide Number Placeholder 3"/>
          <p:cNvSpPr>
            <a:spLocks noGrp="1"/>
          </p:cNvSpPr>
          <p:nvPr>
            <p:ph type="sldNum" sz="quarter" idx="10"/>
          </p:nvPr>
        </p:nvSpPr>
        <p:spPr/>
        <p:txBody>
          <a:bodyPr/>
          <a:lstStyle/>
          <a:p>
            <a:fld id="{169DE665-001B-497C-BB5A-330A7C5C25B4}" type="slidenum">
              <a:rPr lang="en-US" smtClean="0"/>
              <a:pPr/>
              <a:t>5</a:t>
            </a:fld>
            <a:endParaRPr lang="en-US"/>
          </a:p>
        </p:txBody>
      </p:sp>
    </p:spTree>
    <p:extLst>
      <p:ext uri="{BB962C8B-B14F-4D97-AF65-F5344CB8AC3E}">
        <p14:creationId xmlns:p14="http://schemas.microsoft.com/office/powerpoint/2010/main" val="225484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7</a:t>
            </a:fld>
            <a:endParaRPr lang="en-US"/>
          </a:p>
        </p:txBody>
      </p:sp>
    </p:spTree>
    <p:extLst>
      <p:ext uri="{BB962C8B-B14F-4D97-AF65-F5344CB8AC3E}">
        <p14:creationId xmlns:p14="http://schemas.microsoft.com/office/powerpoint/2010/main" val="3878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9</a:t>
            </a:fld>
            <a:endParaRPr lang="en-US"/>
          </a:p>
        </p:txBody>
      </p:sp>
    </p:spTree>
    <p:extLst>
      <p:ext uri="{BB962C8B-B14F-4D97-AF65-F5344CB8AC3E}">
        <p14:creationId xmlns:p14="http://schemas.microsoft.com/office/powerpoint/2010/main" val="257168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15707">
                  <a:defRPr/>
                </a:pPr>
                <a:r>
                  <a:rPr lang="en-US" dirty="0" smtClean="0"/>
                  <a:t>Note:  There are maximum </a:t>
                </a:r>
                <a14:m>
                  <m:oMath xmlns:m="http://schemas.openxmlformats.org/officeDocument/2006/math">
                    <m:f>
                      <m:fPr>
                        <m:ctrlPr>
                          <a:rPr lang="en-US" i="1">
                            <a:latin typeface="Cambria Math"/>
                          </a:rPr>
                        </m:ctrlPr>
                      </m:fPr>
                      <m:num>
                        <m:r>
                          <a:rPr lang="en-US">
                            <a:latin typeface="Cambria Math"/>
                          </a:rPr>
                          <m:t>|</m:t>
                        </m:r>
                        <m:r>
                          <a:rPr lang="en-US" i="1">
                            <a:latin typeface="Cambria Math"/>
                          </a:rPr>
                          <m:t>𝑉</m:t>
                        </m:r>
                        <m:r>
                          <a:rPr lang="en-US">
                            <a:latin typeface="Cambria Math"/>
                          </a:rPr>
                          <m:t>|(|</m:t>
                        </m:r>
                        <m:r>
                          <a:rPr lang="en-US" i="1">
                            <a:latin typeface="Cambria Math"/>
                          </a:rPr>
                          <m:t>𝑉</m:t>
                        </m:r>
                        <m:r>
                          <a:rPr lang="en-US">
                            <a:latin typeface="Cambria Math"/>
                          </a:rPr>
                          <m:t>|</m:t>
                        </m:r>
                        <m:r>
                          <a:rPr lang="en-US" i="1">
                            <a:latin typeface="Cambria Math"/>
                          </a:rPr>
                          <m:t>−</m:t>
                        </m:r>
                        <m:r>
                          <a:rPr lang="en-US">
                            <a:latin typeface="Cambria Math"/>
                          </a:rPr>
                          <m:t>1</m:t>
                        </m:r>
                        <m:r>
                          <a:rPr lang="en-US">
                            <a:latin typeface="Cambria Math"/>
                          </a:rPr>
                          <m:t>)</m:t>
                        </m:r>
                      </m:num>
                      <m:den>
                        <m:r>
                          <a:rPr lang="en-US">
                            <a:latin typeface="Cambria Math"/>
                          </a:rPr>
                          <m:t>2</m:t>
                        </m:r>
                      </m:den>
                    </m:f>
                  </m:oMath>
                </a14:m>
                <a:r>
                  <a:rPr lang="en-US" dirty="0"/>
                  <a:t>  </a:t>
                </a:r>
                <a:r>
                  <a:rPr lang="en-US" dirty="0" smtClean="0"/>
                  <a:t>links </a:t>
                </a:r>
                <a:r>
                  <a:rPr lang="en-US" dirty="0"/>
                  <a:t>added to the new graph</a:t>
                </a:r>
                <a:r>
                  <a:rPr lang="en-US" dirty="0" smtClean="0"/>
                  <a:t>.</a:t>
                </a:r>
              </a:p>
              <a:p>
                <a:pPr defTabSz="915707">
                  <a:defRPr/>
                </a:pPr>
                <a:r>
                  <a:rPr lang="en-US" dirty="0" smtClean="0"/>
                  <a:t>Note that the transformation reduces the problem to well-known algorithms which can solve our program.</a:t>
                </a:r>
              </a:p>
              <a:p>
                <a:pPr defTabSz="915707">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There are maximum </a:t>
                </a:r>
                <a:r>
                  <a:rPr lang="en-US" i="0">
                    <a:latin typeface="Cambria Math"/>
                  </a:rPr>
                  <a:t>(|𝑉|(|𝑉|−1))/2</a:t>
                </a:r>
                <a:r>
                  <a:rPr lang="en-US" dirty="0"/>
                  <a:t>  edges added to the new graph</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transformation reduces the problem to well-known algorithms which can solve our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69DE665-001B-497C-BB5A-330A7C5C25B4}" type="slidenum">
              <a:rPr lang="en-US" smtClean="0"/>
              <a:pPr/>
              <a:t>12</a:t>
            </a:fld>
            <a:endParaRPr lang="en-US"/>
          </a:p>
        </p:txBody>
      </p:sp>
    </p:spTree>
    <p:extLst>
      <p:ext uri="{BB962C8B-B14F-4D97-AF65-F5344CB8AC3E}">
        <p14:creationId xmlns:p14="http://schemas.microsoft.com/office/powerpoint/2010/main" val="414405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15707">
                  <a:defRPr/>
                </a:pPr>
                <a:r>
                  <a:rPr lang="en-US" dirty="0" smtClean="0"/>
                  <a:t>Note:  There are maximum </a:t>
                </a:r>
                <a14:m>
                  <m:oMath xmlns:m="http://schemas.openxmlformats.org/officeDocument/2006/math">
                    <m:f>
                      <m:fPr>
                        <m:ctrlPr>
                          <a:rPr lang="en-US" i="1">
                            <a:latin typeface="Cambria Math"/>
                          </a:rPr>
                        </m:ctrlPr>
                      </m:fPr>
                      <m:num>
                        <m:r>
                          <a:rPr lang="en-US">
                            <a:latin typeface="Cambria Math"/>
                          </a:rPr>
                          <m:t>|</m:t>
                        </m:r>
                        <m:r>
                          <a:rPr lang="en-US" i="1">
                            <a:latin typeface="Cambria Math"/>
                          </a:rPr>
                          <m:t>𝑉</m:t>
                        </m:r>
                        <m:r>
                          <a:rPr lang="en-US">
                            <a:latin typeface="Cambria Math"/>
                          </a:rPr>
                          <m:t>|(|</m:t>
                        </m:r>
                        <m:r>
                          <a:rPr lang="en-US" i="1">
                            <a:latin typeface="Cambria Math"/>
                          </a:rPr>
                          <m:t>𝑉</m:t>
                        </m:r>
                        <m:r>
                          <a:rPr lang="en-US">
                            <a:latin typeface="Cambria Math"/>
                          </a:rPr>
                          <m:t>|</m:t>
                        </m:r>
                        <m:r>
                          <a:rPr lang="en-US" i="1">
                            <a:latin typeface="Cambria Math"/>
                          </a:rPr>
                          <m:t>−</m:t>
                        </m:r>
                        <m:r>
                          <a:rPr lang="en-US">
                            <a:latin typeface="Cambria Math"/>
                          </a:rPr>
                          <m:t>1</m:t>
                        </m:r>
                        <m:r>
                          <a:rPr lang="en-US">
                            <a:latin typeface="Cambria Math"/>
                          </a:rPr>
                          <m:t>)</m:t>
                        </m:r>
                      </m:num>
                      <m:den>
                        <m:r>
                          <a:rPr lang="en-US">
                            <a:latin typeface="Cambria Math"/>
                          </a:rPr>
                          <m:t>2</m:t>
                        </m:r>
                      </m:den>
                    </m:f>
                  </m:oMath>
                </a14:m>
                <a:r>
                  <a:rPr lang="en-US" dirty="0"/>
                  <a:t>  </a:t>
                </a:r>
                <a:r>
                  <a:rPr lang="en-US" dirty="0" smtClean="0"/>
                  <a:t>links </a:t>
                </a:r>
                <a:r>
                  <a:rPr lang="en-US" dirty="0"/>
                  <a:t>added to the new graph</a:t>
                </a:r>
                <a:r>
                  <a:rPr lang="en-US" dirty="0" smtClean="0"/>
                  <a:t>.</a:t>
                </a:r>
              </a:p>
              <a:p>
                <a:pPr defTabSz="915707">
                  <a:defRPr/>
                </a:pPr>
                <a:r>
                  <a:rPr lang="en-US" dirty="0" smtClean="0"/>
                  <a:t>Note that the transformation reduces the problem to well-known algorithms which can solve our program.</a:t>
                </a:r>
              </a:p>
              <a:p>
                <a:pPr defTabSz="915707">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There are maximum </a:t>
                </a:r>
                <a:r>
                  <a:rPr lang="en-US" i="0">
                    <a:latin typeface="Cambria Math"/>
                  </a:rPr>
                  <a:t>(|𝑉|(|𝑉|−1))/2</a:t>
                </a:r>
                <a:r>
                  <a:rPr lang="en-US" dirty="0"/>
                  <a:t>  edges added to the new graph</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transformation reduces the problem to well-known algorithms which can solve our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169DE665-001B-497C-BB5A-330A7C5C25B4}" type="slidenum">
              <a:rPr lang="en-US" smtClean="0"/>
              <a:pPr/>
              <a:t>13</a:t>
            </a:fld>
            <a:endParaRPr lang="en-US"/>
          </a:p>
        </p:txBody>
      </p:sp>
    </p:spTree>
    <p:extLst>
      <p:ext uri="{BB962C8B-B14F-4D97-AF65-F5344CB8AC3E}">
        <p14:creationId xmlns:p14="http://schemas.microsoft.com/office/powerpoint/2010/main" val="414405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496">
              <a:defRPr/>
            </a:pPr>
            <a:r>
              <a:rPr lang="en-US" dirty="0"/>
              <a:t>The transmission delay would be reduced drastically by slightly alleviating the survivability requirement of the connection.  </a:t>
            </a:r>
          </a:p>
          <a:p>
            <a:endParaRPr lang="en-US" dirty="0"/>
          </a:p>
        </p:txBody>
      </p:sp>
      <p:sp>
        <p:nvSpPr>
          <p:cNvPr id="4" name="Slide Number Placeholder 3"/>
          <p:cNvSpPr>
            <a:spLocks noGrp="1"/>
          </p:cNvSpPr>
          <p:nvPr>
            <p:ph type="sldNum" sz="quarter" idx="10"/>
          </p:nvPr>
        </p:nvSpPr>
        <p:spPr/>
        <p:txBody>
          <a:bodyPr/>
          <a:lstStyle/>
          <a:p>
            <a:fld id="{169DE665-001B-497C-BB5A-330A7C5C25B4}" type="slidenum">
              <a:rPr lang="en-US" smtClean="0"/>
              <a:pPr/>
              <a:t>20</a:t>
            </a:fld>
            <a:endParaRPr lang="en-US"/>
          </a:p>
        </p:txBody>
      </p:sp>
    </p:spTree>
    <p:extLst>
      <p:ext uri="{BB962C8B-B14F-4D97-AF65-F5344CB8AC3E}">
        <p14:creationId xmlns:p14="http://schemas.microsoft.com/office/powerpoint/2010/main" val="260025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FEBA41-4A34-4DB0-B355-909F3C14167F}" type="datetime1">
              <a:rPr lang="en-US" smtClean="0"/>
              <a:t>10/26/2013</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E7D6D2B-3B1A-4DA4-A2A5-8F4EA79C6D58}" type="datetime1">
              <a:rPr lang="en-US" smtClean="0"/>
              <a:t>10/26/2013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Introduction</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6BB16A-7EE7-4DA8-9450-1AC86FDA146C}" type="datetime1">
              <a:rPr lang="en-US" smtClean="0"/>
              <a:t>10/26/2013</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B2790-5F74-4BC8-9A98-4DEC3B432C21}" type="datetime1">
              <a:rPr lang="en-US" smtClean="0"/>
              <a:t>10/26/2013</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rot="16200000">
            <a:off x="7562408" y="1657007"/>
            <a:ext cx="2438399" cy="365760"/>
          </a:xfrm>
        </p:spPr>
        <p:txBody>
          <a:bodyPr/>
          <a:lstStyle/>
          <a:p>
            <a:fld id="{1C41EBD3-EA0E-4F91-ABD4-AAF066CB2A90}" type="datetime1">
              <a:rPr lang="en-US" smtClean="0"/>
              <a:t>10/26/2013</a:t>
            </a:fld>
            <a:endParaRPr lang="en-US"/>
          </a:p>
        </p:txBody>
      </p:sp>
      <p:sp>
        <p:nvSpPr>
          <p:cNvPr id="5" name="Footer Placeholder 4"/>
          <p:cNvSpPr>
            <a:spLocks noGrp="1"/>
          </p:cNvSpPr>
          <p:nvPr>
            <p:ph type="ftr" sz="quarter" idx="11"/>
          </p:nvPr>
        </p:nvSpPr>
        <p:spPr/>
        <p:txBody>
          <a:bodyPr vert="horz"/>
          <a:lstStyle>
            <a:lvl1pPr algn="l">
              <a:defRPr sz="1400"/>
            </a:lvl1pPr>
          </a:lstStyle>
          <a:p>
            <a:r>
              <a:rPr lang="en-US" smtClean="0"/>
              <a:t>Introduction</a:t>
            </a:r>
            <a:endParaRPr lang="en-US" dirty="0"/>
          </a:p>
        </p:txBody>
      </p:sp>
      <p:sp>
        <p:nvSpPr>
          <p:cNvPr id="6" name="Slide Number Placeholder 5"/>
          <p:cNvSpPr>
            <a:spLocks noGrp="1"/>
          </p:cNvSpPr>
          <p:nvPr>
            <p:ph type="sldNum" sz="quarter" idx="12"/>
          </p:nvPr>
        </p:nvSpPr>
        <p:spPr>
          <a:xfrm>
            <a:off x="8532440" y="5661248"/>
            <a:ext cx="548640" cy="396240"/>
          </a:xfrm>
          <a:ln>
            <a:noFill/>
          </a:ln>
        </p:spPr>
        <p:txBody>
          <a:bodyPr/>
          <a:lstStyle/>
          <a:p>
            <a:fld id="{B6F15528-21DE-4FAA-801E-634DDDAF4B2B}" type="slidenum">
              <a:rPr lang="en-US" smtClean="0"/>
              <a:pPr/>
              <a:t>‹#›</a:t>
            </a:fld>
            <a:endParaRPr lang="en-US" dirty="0"/>
          </a:p>
        </p:txBody>
      </p:sp>
      <p:sp>
        <p:nvSpPr>
          <p:cNvPr id="8" name="TextBox 7"/>
          <p:cNvSpPr txBox="1"/>
          <p:nvPr userDrawn="1"/>
        </p:nvSpPr>
        <p:spPr>
          <a:xfrm>
            <a:off x="3422453" y="6525344"/>
            <a:ext cx="1077539" cy="261610"/>
          </a:xfrm>
          <a:prstGeom prst="rect">
            <a:avLst/>
          </a:prstGeom>
          <a:noFill/>
        </p:spPr>
        <p:txBody>
          <a:bodyPr wrap="none" rtlCol="0">
            <a:spAutoFit/>
          </a:bodyPr>
          <a:lstStyle/>
          <a:p>
            <a:r>
              <a:rPr lang="en-US" sz="1100" dirty="0" smtClean="0"/>
              <a:t>INFOCOM 2013</a:t>
            </a:r>
            <a:endParaRPr lang="en-US" sz="11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rot="16200000">
            <a:off x="7562408" y="1657007"/>
            <a:ext cx="2438399" cy="365760"/>
          </a:xfrm>
        </p:spPr>
        <p:txBody>
          <a:bodyPr/>
          <a:lstStyle/>
          <a:p>
            <a:fld id="{1C41EBD3-EA0E-4F91-ABD4-AAF066CB2A90}" type="datetime1">
              <a:rPr lang="en-US" smtClean="0"/>
              <a:t>10/26/2013</a:t>
            </a:fld>
            <a:endParaRPr lang="en-US"/>
          </a:p>
        </p:txBody>
      </p:sp>
      <p:sp>
        <p:nvSpPr>
          <p:cNvPr id="5" name="Footer Placeholder 4"/>
          <p:cNvSpPr>
            <a:spLocks noGrp="1"/>
          </p:cNvSpPr>
          <p:nvPr>
            <p:ph type="ftr" sz="quarter" idx="11"/>
          </p:nvPr>
        </p:nvSpPr>
        <p:spPr/>
        <p:txBody>
          <a:bodyPr vert="horz"/>
          <a:lstStyle>
            <a:lvl1pPr algn="l">
              <a:defRPr sz="1400"/>
            </a:lvl1pPr>
          </a:lstStyle>
          <a:p>
            <a:r>
              <a:rPr lang="en-US" smtClean="0"/>
              <a:t>Introduction</a:t>
            </a:r>
            <a:endParaRPr lang="en-US" dirty="0"/>
          </a:p>
        </p:txBody>
      </p:sp>
      <p:sp>
        <p:nvSpPr>
          <p:cNvPr id="6" name="Slide Number Placeholder 5"/>
          <p:cNvSpPr>
            <a:spLocks noGrp="1"/>
          </p:cNvSpPr>
          <p:nvPr>
            <p:ph type="sldNum" sz="quarter" idx="12"/>
          </p:nvPr>
        </p:nvSpPr>
        <p:spPr>
          <a:xfrm>
            <a:off x="8532440" y="5661248"/>
            <a:ext cx="548640" cy="396240"/>
          </a:xfrm>
          <a:ln>
            <a:noFill/>
          </a:ln>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61520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1D280-22D2-46C7-A17D-D9F99C674ECC}" type="datetime1">
              <a:rPr lang="en-US" smtClean="0"/>
              <a:t>10/26/2013</a:t>
            </a:fld>
            <a:endParaRPr lang="en-US"/>
          </a:p>
        </p:txBody>
      </p:sp>
      <p:sp>
        <p:nvSpPr>
          <p:cNvPr id="5" name="Footer Placeholder 4"/>
          <p:cNvSpPr>
            <a:spLocks noGrp="1"/>
          </p:cNvSpPr>
          <p:nvPr>
            <p:ph type="ftr" sz="quarter" idx="11"/>
          </p:nvPr>
        </p:nvSpPr>
        <p:spPr/>
        <p:txBody>
          <a:bodyPr/>
          <a:lstStyle/>
          <a:p>
            <a:r>
              <a:rPr lang="en-US" smtClean="0"/>
              <a:t>Introduction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E4BCFA-4BF6-49FB-B7CE-77D2AD65B087}" type="datetime1">
              <a:rPr lang="en-US" smtClean="0"/>
              <a:t>10/26/2013</a:t>
            </a:fld>
            <a:endParaRPr lang="en-US"/>
          </a:p>
        </p:txBody>
      </p:sp>
      <p:sp>
        <p:nvSpPr>
          <p:cNvPr id="6" name="Footer Placeholder 5"/>
          <p:cNvSpPr>
            <a:spLocks noGrp="1"/>
          </p:cNvSpPr>
          <p:nvPr>
            <p:ph type="ftr" sz="quarter" idx="11"/>
          </p:nvPr>
        </p:nvSpPr>
        <p:spPr/>
        <p:txBody>
          <a:bodyPr/>
          <a:lstStyle/>
          <a:p>
            <a:r>
              <a:rPr lang="en-US" smtClean="0"/>
              <a:t>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8410DF-3491-4F00-B471-17BA3221DD4B}" type="datetime1">
              <a:rPr lang="en-US" smtClean="0"/>
              <a:t>10/26/2013</a:t>
            </a:fld>
            <a:endParaRPr lang="en-US"/>
          </a:p>
        </p:txBody>
      </p:sp>
      <p:sp>
        <p:nvSpPr>
          <p:cNvPr id="8" name="Footer Placeholder 7"/>
          <p:cNvSpPr>
            <a:spLocks noGrp="1"/>
          </p:cNvSpPr>
          <p:nvPr>
            <p:ph type="ftr" sz="quarter" idx="11"/>
          </p:nvPr>
        </p:nvSpPr>
        <p:spPr/>
        <p:txBody>
          <a:bodyPr/>
          <a:lstStyle/>
          <a:p>
            <a:r>
              <a:rPr lang="en-US" smtClean="0"/>
              <a:t>Introduction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1C330-7462-4FED-84B2-3EF242A4FD1E}" type="datetime1">
              <a:rPr lang="en-US" smtClean="0"/>
              <a:t>10/26/2013</a:t>
            </a:fld>
            <a:endParaRPr lang="en-US"/>
          </a:p>
        </p:txBody>
      </p:sp>
      <p:sp>
        <p:nvSpPr>
          <p:cNvPr id="4" name="Footer Placeholder 3"/>
          <p:cNvSpPr>
            <a:spLocks noGrp="1"/>
          </p:cNvSpPr>
          <p:nvPr>
            <p:ph type="ftr" sz="quarter" idx="11"/>
          </p:nvPr>
        </p:nvSpPr>
        <p:spPr/>
        <p:txBody>
          <a:bodyPr/>
          <a:lstStyle/>
          <a:p>
            <a:r>
              <a:rPr lang="en-US" smtClean="0"/>
              <a:t>Introduction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F0295-7FE4-4C72-B179-6C354C34E6CC}" type="datetime1">
              <a:rPr lang="en-US" smtClean="0"/>
              <a:t>10/26/2013</a:t>
            </a:fld>
            <a:endParaRPr lang="en-US"/>
          </a:p>
        </p:txBody>
      </p:sp>
      <p:sp>
        <p:nvSpPr>
          <p:cNvPr id="3" name="Footer Placeholder 2"/>
          <p:cNvSpPr>
            <a:spLocks noGrp="1"/>
          </p:cNvSpPr>
          <p:nvPr>
            <p:ph type="ftr" sz="quarter" idx="11"/>
          </p:nvPr>
        </p:nvSpPr>
        <p:spPr/>
        <p:txBody>
          <a:bodyPr/>
          <a:lstStyle/>
          <a:p>
            <a:r>
              <a:rPr lang="en-US" smtClean="0"/>
              <a:t>Introduction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353A2-E195-4FE5-A010-58253B87A54C}" type="datetime1">
              <a:rPr lang="en-US" smtClean="0"/>
              <a:t>10/26/2013</a:t>
            </a:fld>
            <a:endParaRPr lang="en-US"/>
          </a:p>
        </p:txBody>
      </p:sp>
      <p:sp>
        <p:nvSpPr>
          <p:cNvPr id="6" name="Footer Placeholder 5"/>
          <p:cNvSpPr>
            <a:spLocks noGrp="1"/>
          </p:cNvSpPr>
          <p:nvPr>
            <p:ph type="ftr" sz="quarter" idx="11"/>
          </p:nvPr>
        </p:nvSpPr>
        <p:spPr/>
        <p:txBody>
          <a:bodyPr/>
          <a:lstStyle/>
          <a:p>
            <a:r>
              <a:rPr lang="en-US" smtClean="0"/>
              <a:t>Introduction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Introduction</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C6A7D16-5CA7-49E2-811D-2DD4152617C5}" type="datetime1">
              <a:rPr lang="en-US" smtClean="0"/>
              <a:t>10/26/2013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7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0.png"/><Relationship Id="rId7" Type="http://schemas.openxmlformats.org/officeDocument/2006/relationships/image" Target="../media/image36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3.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1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16.png"/><Relationship Id="rId4" Type="http://schemas.openxmlformats.org/officeDocument/2006/relationships/tags" Target="../tags/tag4.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504" y="775031"/>
            <a:ext cx="9067800" cy="1470025"/>
          </a:xfrm>
        </p:spPr>
        <p:txBody>
          <a:bodyPr>
            <a:noAutofit/>
          </a:bodyPr>
          <a:lstStyle/>
          <a:p>
            <a:pPr algn="ctr"/>
            <a:r>
              <a:rPr lang="en-US" sz="4000" b="1" dirty="0"/>
              <a:t>Tunable </a:t>
            </a:r>
            <a:r>
              <a:rPr lang="en-US" sz="4000" b="1" dirty="0" err="1"/>
              <a:t>QoS</a:t>
            </a:r>
            <a:r>
              <a:rPr lang="en-US" sz="4000" b="1" dirty="0"/>
              <a:t>-Aware Network</a:t>
            </a:r>
            <a:br>
              <a:rPr lang="en-US" sz="4000" b="1" dirty="0"/>
            </a:br>
            <a:r>
              <a:rPr lang="en-US" sz="4000" b="1" dirty="0"/>
              <a:t>Survivability</a:t>
            </a:r>
            <a:endParaRPr lang="en-US" sz="3800" dirty="0"/>
          </a:p>
        </p:txBody>
      </p:sp>
      <p:sp>
        <p:nvSpPr>
          <p:cNvPr id="3" name="Subtitle 2"/>
          <p:cNvSpPr>
            <a:spLocks noGrp="1"/>
          </p:cNvSpPr>
          <p:nvPr>
            <p:ph type="subTitle" idx="1"/>
          </p:nvPr>
        </p:nvSpPr>
        <p:spPr>
          <a:xfrm>
            <a:off x="-36512" y="2532112"/>
            <a:ext cx="8686800" cy="1905000"/>
          </a:xfrm>
        </p:spPr>
        <p:txBody>
          <a:bodyPr>
            <a:normAutofit/>
          </a:bodyPr>
          <a:lstStyle/>
          <a:p>
            <a:pPr algn="ctr"/>
            <a:r>
              <a:rPr lang="en-US" sz="2400" b="1" dirty="0" smtClean="0"/>
              <a:t>Jose </a:t>
            </a:r>
            <a:r>
              <a:rPr lang="en-US" sz="2400" b="1" dirty="0" err="1"/>
              <a:t>Yallouz</a:t>
            </a:r>
            <a:r>
              <a:rPr lang="en-US" sz="2400" b="1" dirty="0"/>
              <a:t> </a:t>
            </a:r>
            <a:endParaRPr lang="en-US" sz="2400" b="1" dirty="0" smtClean="0"/>
          </a:p>
          <a:p>
            <a:pPr algn="ctr"/>
            <a:r>
              <a:rPr lang="en-US" sz="2400" dirty="0"/>
              <a:t>Joint work </a:t>
            </a:r>
            <a:r>
              <a:rPr lang="en-US" sz="2400" dirty="0" smtClean="0"/>
              <a:t>with</a:t>
            </a:r>
            <a:r>
              <a:rPr lang="en-US" sz="2400" b="1" dirty="0" smtClean="0"/>
              <a:t> </a:t>
            </a:r>
            <a:r>
              <a:rPr lang="en-US" sz="2400" b="1" dirty="0"/>
              <a:t>Ariel </a:t>
            </a:r>
            <a:r>
              <a:rPr lang="en-US" sz="2400" b="1" dirty="0" err="1" smtClean="0"/>
              <a:t>Orda</a:t>
            </a:r>
            <a:endParaRPr lang="en-US" sz="2400" b="1" dirty="0" smtClean="0"/>
          </a:p>
          <a:p>
            <a:endParaRPr lang="en-US" sz="2400" dirty="0"/>
          </a:p>
        </p:txBody>
      </p:sp>
      <p:sp>
        <p:nvSpPr>
          <p:cNvPr id="4" name="Rectangle 3"/>
          <p:cNvSpPr txBox="1">
            <a:spLocks noChangeArrowheads="1"/>
          </p:cNvSpPr>
          <p:nvPr/>
        </p:nvSpPr>
        <p:spPr>
          <a:xfrm>
            <a:off x="755576" y="5919936"/>
            <a:ext cx="6553200" cy="533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b="1" dirty="0"/>
              <a:t>Department of Electrical Engineering, </a:t>
            </a:r>
            <a:r>
              <a:rPr lang="en-US" sz="1800" b="1" dirty="0" err="1"/>
              <a:t>Technion</a:t>
            </a:r>
            <a:endParaRPr lang="en-US" sz="1800" b="1" dirty="0"/>
          </a:p>
        </p:txBody>
      </p:sp>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4918" y="5688632"/>
            <a:ext cx="615354"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bhartig2.files.wordpress.com/2010/09/wire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3736212"/>
            <a:ext cx="2304256" cy="172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8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CT Solutions</a:t>
            </a:r>
            <a:endParaRPr lang="en-US" dirty="0"/>
          </a:p>
        </p:txBody>
      </p:sp>
      <mc:AlternateContent xmlns:mc="http://schemas.openxmlformats.org/markup-compatibility/2006" xmlns:a14="http://schemas.microsoft.com/office/drawing/2010/main">
        <mc:Choice Requires="a14">
          <p:sp>
            <p:nvSpPr>
              <p:cNvPr id="78" name="Content Placeholder 2"/>
              <p:cNvSpPr>
                <a:spLocks noGrp="1"/>
              </p:cNvSpPr>
              <p:nvPr>
                <p:ph idx="1"/>
              </p:nvPr>
            </p:nvSpPr>
            <p:spPr>
              <a:xfrm>
                <a:off x="398748" y="1364704"/>
                <a:ext cx="7917668" cy="4892854"/>
              </a:xfrm>
            </p:spPr>
            <p:txBody>
              <a:bodyPr/>
              <a:lstStyle/>
              <a:p>
                <a:r>
                  <a:rPr lang="en-US" b="1" dirty="0" smtClean="0"/>
                  <a:t>Theorem:</a:t>
                </a:r>
                <a:r>
                  <a:rPr lang="en-US" dirty="0" smtClean="0"/>
                  <a:t> Any </a:t>
                </a:r>
                <a:r>
                  <a:rPr lang="en-US" dirty="0"/>
                  <a:t>survivable connection </a:t>
                </a:r>
                <a14:m>
                  <m:oMath xmlns:m="http://schemas.openxmlformats.org/officeDocument/2006/math">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1</m:t>
                        </m:r>
                      </m:sub>
                    </m:sSub>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2</m:t>
                        </m:r>
                      </m:sub>
                    </m:sSub>
                    <m:r>
                      <a:rPr lang="en-US" sz="2000">
                        <a:latin typeface="Cambria Math"/>
                      </a:rPr>
                      <m:t>)</m:t>
                    </m:r>
                  </m:oMath>
                </a14:m>
                <a:r>
                  <a:rPr lang="en-US" sz="2000" dirty="0"/>
                  <a:t> </a:t>
                </a:r>
                <a:r>
                  <a:rPr lang="en-US" dirty="0"/>
                  <a:t>that is an optimal solution of the respective CT-Constrained </a:t>
                </a:r>
                <a:r>
                  <a:rPr lang="en-US" dirty="0" err="1"/>
                  <a:t>QoS</a:t>
                </a:r>
                <a:r>
                  <a:rPr lang="en-US" dirty="0"/>
                  <a:t> Max-Survivability Problem </a:t>
                </a:r>
                <a:r>
                  <a:rPr lang="en-US" dirty="0" smtClean="0"/>
                  <a:t> </a:t>
                </a:r>
                <a:r>
                  <a:rPr lang="en-US" dirty="0"/>
                  <a:t>is such that </a:t>
                </a:r>
                <a:r>
                  <a:rPr lang="en-US" b="1" dirty="0" smtClean="0"/>
                  <a:t>all </a:t>
                </a:r>
                <a:r>
                  <a:rPr lang="en-US" b="1" dirty="0"/>
                  <a:t>its critical links are in-all-weight-shortest-paths </a:t>
                </a:r>
                <a:r>
                  <a:rPr lang="en-US" b="1" dirty="0" smtClean="0"/>
                  <a:t>links</a:t>
                </a:r>
                <a:r>
                  <a:rPr lang="en-US" dirty="0" smtClean="0"/>
                  <a:t>. </a:t>
                </a:r>
                <a:endParaRPr lang="en-US" dirty="0"/>
              </a:p>
              <a:p>
                <a:pPr marL="411480" lvl="1" indent="0" algn="ctr">
                  <a:buNone/>
                </a:pPr>
                <a:r>
                  <a:rPr lang="en-US" dirty="0" smtClean="0"/>
                  <a:t> </a:t>
                </a:r>
                <a14:m>
                  <m:oMath xmlns:m="http://schemas.openxmlformats.org/officeDocument/2006/math">
                    <m:r>
                      <m:rPr>
                        <m:sty m:val="p"/>
                      </m:rPr>
                      <a:rPr lang="en-US" sz="2800" dirty="0">
                        <a:latin typeface="Cambria Math" panose="02040503050406030204" pitchFamily="18" charset="0"/>
                      </a:rPr>
                      <m:t>C</m:t>
                    </m:r>
                    <m:r>
                      <a:rPr lang="en-US" sz="2800">
                        <a:latin typeface="Cambria Math"/>
                      </a:rPr>
                      <m:t>(</m:t>
                    </m:r>
                    <m:sSub>
                      <m:sSubPr>
                        <m:ctrlPr>
                          <a:rPr lang="en-US" sz="2800" i="1">
                            <a:latin typeface="Cambria Math"/>
                          </a:rPr>
                        </m:ctrlPr>
                      </m:sSubPr>
                      <m:e>
                        <m:r>
                          <a:rPr lang="en-US" sz="2800">
                            <a:latin typeface="Cambria Math"/>
                          </a:rPr>
                          <m:t>𝜋</m:t>
                        </m:r>
                      </m:e>
                      <m:sub>
                        <m:r>
                          <a:rPr lang="en-US" sz="2800">
                            <a:latin typeface="Cambria Math"/>
                          </a:rPr>
                          <m:t>1</m:t>
                        </m:r>
                      </m:sub>
                    </m:sSub>
                    <m:r>
                      <a:rPr lang="en-US" sz="2800">
                        <a:latin typeface="Cambria Math"/>
                      </a:rPr>
                      <m:t>,</m:t>
                    </m:r>
                    <m:sSub>
                      <m:sSubPr>
                        <m:ctrlPr>
                          <a:rPr lang="en-US" sz="2800" i="1">
                            <a:latin typeface="Cambria Math"/>
                          </a:rPr>
                        </m:ctrlPr>
                      </m:sSubPr>
                      <m:e>
                        <m:r>
                          <a:rPr lang="en-US" sz="2800">
                            <a:latin typeface="Cambria Math"/>
                          </a:rPr>
                          <m:t>𝜋</m:t>
                        </m:r>
                      </m:e>
                      <m:sub>
                        <m:r>
                          <a:rPr lang="en-US" sz="2800">
                            <a:latin typeface="Cambria Math"/>
                          </a:rPr>
                          <m:t>2</m:t>
                        </m:r>
                      </m:sub>
                    </m:sSub>
                    <m:r>
                      <a:rPr lang="en-US" sz="2800">
                        <a:latin typeface="Cambria Math"/>
                      </a:rPr>
                      <m:t>)</m:t>
                    </m:r>
                    <m:r>
                      <a:rPr lang="en-US" sz="280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L</m:t>
                    </m:r>
                  </m:oMath>
                </a14:m>
                <a:r>
                  <a:rPr lang="en-US" sz="2800" dirty="0"/>
                  <a:t> </a:t>
                </a:r>
              </a:p>
            </p:txBody>
          </p:sp>
        </mc:Choice>
        <mc:Fallback xmlns="">
          <p:sp>
            <p:nvSpPr>
              <p:cNvPr id="78" name="Content Placeholder 2"/>
              <p:cNvSpPr>
                <a:spLocks noGrp="1" noRot="1" noChangeAspect="1" noMove="1" noResize="1" noEditPoints="1" noAdjustHandles="1" noChangeArrowheads="1" noChangeShapeType="1" noTextEdit="1"/>
              </p:cNvSpPr>
              <p:nvPr>
                <p:ph idx="1"/>
              </p:nvPr>
            </p:nvSpPr>
            <p:spPr>
              <a:xfrm>
                <a:off x="398748" y="1364704"/>
                <a:ext cx="7917668" cy="4892854"/>
              </a:xfrm>
              <a:blipFill rotWithShape="1">
                <a:blip r:embed="rId6"/>
                <a:stretch>
                  <a:fillRect t="-747"/>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smtClean="0"/>
              <a:t>The Structure of CT Solutions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109" name="Group 108"/>
          <p:cNvGrpSpPr/>
          <p:nvPr/>
        </p:nvGrpSpPr>
        <p:grpSpPr>
          <a:xfrm>
            <a:off x="778597" y="4693181"/>
            <a:ext cx="6024285" cy="1904171"/>
            <a:chOff x="857921" y="3388586"/>
            <a:chExt cx="6024285" cy="1904171"/>
          </a:xfrm>
        </p:grpSpPr>
        <p:sp>
          <p:nvSpPr>
            <p:cNvPr id="110" name="Rectangle 27"/>
            <p:cNvSpPr>
              <a:spLocks noChangeArrowheads="1"/>
            </p:cNvSpPr>
            <p:nvPr/>
          </p:nvSpPr>
          <p:spPr bwMode="auto">
            <a:xfrm>
              <a:off x="2936533" y="4568876"/>
              <a:ext cx="326837" cy="72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endParaRPr lang="en-US">
                <a:solidFill>
                  <a:srgbClr val="2F2B20"/>
                </a:solidFill>
              </a:endParaRPr>
            </a:p>
          </p:txBody>
        </p:sp>
        <p:grpSp>
          <p:nvGrpSpPr>
            <p:cNvPr id="111" name="Group 193"/>
            <p:cNvGrpSpPr>
              <a:grpSpLocks/>
            </p:cNvGrpSpPr>
            <p:nvPr/>
          </p:nvGrpSpPr>
          <p:grpSpPr bwMode="auto">
            <a:xfrm>
              <a:off x="3518898" y="3788636"/>
              <a:ext cx="301059" cy="415931"/>
              <a:chOff x="838201" y="3754744"/>
              <a:chExt cx="893456" cy="1234491"/>
            </a:xfrm>
          </p:grpSpPr>
          <p:sp>
            <p:nvSpPr>
              <p:cNvPr id="132" name="Oval 210"/>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33" name="TextBox 132"/>
              <p:cNvSpPr txBox="1"/>
              <p:nvPr/>
            </p:nvSpPr>
            <p:spPr>
              <a:xfrm>
                <a:off x="1047637"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112" name="Group 194"/>
            <p:cNvGrpSpPr>
              <a:grpSpLocks/>
            </p:cNvGrpSpPr>
            <p:nvPr/>
          </p:nvGrpSpPr>
          <p:grpSpPr bwMode="auto">
            <a:xfrm>
              <a:off x="4381855" y="3788636"/>
              <a:ext cx="301059" cy="415931"/>
              <a:chOff x="838201" y="3754744"/>
              <a:chExt cx="893456" cy="1234491"/>
            </a:xfrm>
          </p:grpSpPr>
          <p:sp>
            <p:nvSpPr>
              <p:cNvPr id="130" name="Oval 208"/>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31" name="TextBox 130"/>
              <p:cNvSpPr txBox="1"/>
              <p:nvPr/>
            </p:nvSpPr>
            <p:spPr>
              <a:xfrm>
                <a:off x="1046165"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113" name="Group 192"/>
            <p:cNvGrpSpPr>
              <a:grpSpLocks/>
            </p:cNvGrpSpPr>
            <p:nvPr/>
          </p:nvGrpSpPr>
          <p:grpSpPr bwMode="auto">
            <a:xfrm>
              <a:off x="1319606" y="3788636"/>
              <a:ext cx="301059" cy="416566"/>
              <a:chOff x="838201" y="3754744"/>
              <a:chExt cx="893456" cy="1236375"/>
            </a:xfrm>
          </p:grpSpPr>
          <p:sp>
            <p:nvSpPr>
              <p:cNvPr id="128"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29" name="TextBox 128"/>
              <p:cNvSpPr txBox="1"/>
              <p:nvPr/>
            </p:nvSpPr>
            <p:spPr>
              <a:xfrm>
                <a:off x="1046662" y="3886158"/>
                <a:ext cx="478692" cy="1104961"/>
              </a:xfrm>
              <a:prstGeom prst="rect">
                <a:avLst/>
              </a:prstGeom>
              <a:noFill/>
            </p:spPr>
            <p:txBody>
              <a:bodyPr>
                <a:spAutoFit/>
              </a:bodyPr>
              <a:lstStyle/>
              <a:p>
                <a:pPr algn="ctr">
                  <a:defRPr/>
                </a:pPr>
                <a:r>
                  <a:rPr lang="en-US" sz="800" b="1" kern="0" dirty="0">
                    <a:solidFill>
                      <a:sysClr val="windowText" lastClr="000000"/>
                    </a:solidFill>
                    <a:latin typeface="Arial" pitchFamily="34" charset="0"/>
                  </a:rPr>
                  <a:t>S</a:t>
                </a:r>
              </a:p>
            </p:txBody>
          </p:sp>
        </p:grpSp>
        <p:grpSp>
          <p:nvGrpSpPr>
            <p:cNvPr id="114" name="Group 192"/>
            <p:cNvGrpSpPr>
              <a:grpSpLocks/>
            </p:cNvGrpSpPr>
            <p:nvPr/>
          </p:nvGrpSpPr>
          <p:grpSpPr bwMode="auto">
            <a:xfrm>
              <a:off x="6581147" y="3788636"/>
              <a:ext cx="301059" cy="301028"/>
              <a:chOff x="838201" y="3754744"/>
              <a:chExt cx="893456" cy="893456"/>
            </a:xfrm>
          </p:grpSpPr>
          <p:sp>
            <p:nvSpPr>
              <p:cNvPr id="126"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27" name="TextBox 126"/>
              <p:cNvSpPr txBox="1"/>
              <p:nvPr/>
            </p:nvSpPr>
            <p:spPr>
              <a:xfrm>
                <a:off x="1046662" y="3886159"/>
                <a:ext cx="478692" cy="639441"/>
              </a:xfrm>
              <a:prstGeom prst="rect">
                <a:avLst/>
              </a:prstGeom>
              <a:noFill/>
            </p:spPr>
            <p:txBody>
              <a:bodyPr>
                <a:spAutoFit/>
              </a:bodyPr>
              <a:lstStyle/>
              <a:p>
                <a:pPr algn="ctr">
                  <a:defRPr/>
                </a:pPr>
                <a:r>
                  <a:rPr lang="en-US" sz="800" b="1" kern="0" dirty="0" smtClean="0">
                    <a:solidFill>
                      <a:sysClr val="windowText" lastClr="000000"/>
                    </a:solidFill>
                    <a:latin typeface="Arial" pitchFamily="34" charset="0"/>
                  </a:rPr>
                  <a:t>t</a:t>
                </a:r>
                <a:endParaRPr lang="en-US" sz="800" b="1" kern="0" dirty="0">
                  <a:solidFill>
                    <a:sysClr val="windowText" lastClr="000000"/>
                  </a:solidFill>
                  <a:latin typeface="Arial" pitchFamily="34" charset="0"/>
                </a:endParaRPr>
              </a:p>
            </p:txBody>
          </p:sp>
        </p:grpSp>
        <p:sp>
          <p:nvSpPr>
            <p:cNvPr id="115" name="Freeform 114"/>
            <p:cNvSpPr/>
            <p:nvPr/>
          </p:nvSpPr>
          <p:spPr>
            <a:xfrm>
              <a:off x="1519630" y="3579060"/>
              <a:ext cx="1999267" cy="705016"/>
            </a:xfrm>
            <a:custGeom>
              <a:avLst/>
              <a:gdLst>
                <a:gd name="connsiteX0" fmla="*/ 0 w 1162050"/>
                <a:gd name="connsiteY0" fmla="*/ 190526 h 705016"/>
                <a:gd name="connsiteX1" fmla="*/ 238125 w 1162050"/>
                <a:gd name="connsiteY1" fmla="*/ 47651 h 705016"/>
                <a:gd name="connsiteX2" fmla="*/ 342900 w 1162050"/>
                <a:gd name="connsiteY2" fmla="*/ 600101 h 705016"/>
                <a:gd name="connsiteX3" fmla="*/ 438150 w 1162050"/>
                <a:gd name="connsiteY3" fmla="*/ 85751 h 705016"/>
                <a:gd name="connsiteX4" fmla="*/ 542925 w 1162050"/>
                <a:gd name="connsiteY4" fmla="*/ 609626 h 705016"/>
                <a:gd name="connsiteX5" fmla="*/ 676275 w 1162050"/>
                <a:gd name="connsiteY5" fmla="*/ 85751 h 705016"/>
                <a:gd name="connsiteX6" fmla="*/ 809625 w 1162050"/>
                <a:gd name="connsiteY6" fmla="*/ 657251 h 705016"/>
                <a:gd name="connsiteX7" fmla="*/ 923925 w 1162050"/>
                <a:gd name="connsiteY7" fmla="*/ 26 h 705016"/>
                <a:gd name="connsiteX8" fmla="*/ 1038225 w 1162050"/>
                <a:gd name="connsiteY8" fmla="*/ 685826 h 705016"/>
                <a:gd name="connsiteX9" fmla="*/ 1162050 w 1162050"/>
                <a:gd name="connsiteY9" fmla="*/ 447701 h 7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2050" h="705016">
                  <a:moveTo>
                    <a:pt x="0" y="190526"/>
                  </a:moveTo>
                  <a:cubicBezTo>
                    <a:pt x="90487" y="84957"/>
                    <a:pt x="180975" y="-20611"/>
                    <a:pt x="238125" y="47651"/>
                  </a:cubicBezTo>
                  <a:cubicBezTo>
                    <a:pt x="295275" y="115913"/>
                    <a:pt x="309563" y="593751"/>
                    <a:pt x="342900" y="600101"/>
                  </a:cubicBezTo>
                  <a:cubicBezTo>
                    <a:pt x="376238" y="606451"/>
                    <a:pt x="404813" y="84164"/>
                    <a:pt x="438150" y="85751"/>
                  </a:cubicBezTo>
                  <a:cubicBezTo>
                    <a:pt x="471487" y="87338"/>
                    <a:pt x="503238" y="609626"/>
                    <a:pt x="542925" y="609626"/>
                  </a:cubicBezTo>
                  <a:cubicBezTo>
                    <a:pt x="582612" y="609626"/>
                    <a:pt x="631825" y="77814"/>
                    <a:pt x="676275" y="85751"/>
                  </a:cubicBezTo>
                  <a:cubicBezTo>
                    <a:pt x="720725" y="93688"/>
                    <a:pt x="768350" y="671539"/>
                    <a:pt x="809625" y="657251"/>
                  </a:cubicBezTo>
                  <a:cubicBezTo>
                    <a:pt x="850900" y="642964"/>
                    <a:pt x="885825" y="-4737"/>
                    <a:pt x="923925" y="26"/>
                  </a:cubicBezTo>
                  <a:cubicBezTo>
                    <a:pt x="962025" y="4788"/>
                    <a:pt x="998538" y="611214"/>
                    <a:pt x="1038225" y="685826"/>
                  </a:cubicBezTo>
                  <a:cubicBezTo>
                    <a:pt x="1077912" y="760438"/>
                    <a:pt x="1119981" y="604069"/>
                    <a:pt x="1162050" y="447701"/>
                  </a:cubicBezTo>
                </a:path>
              </a:pathLst>
            </a:custGeom>
            <a:ln w="381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116" name="Freeform 115"/>
            <p:cNvSpPr/>
            <p:nvPr/>
          </p:nvSpPr>
          <p:spPr>
            <a:xfrm>
              <a:off x="4685354" y="3636236"/>
              <a:ext cx="1987302" cy="705016"/>
            </a:xfrm>
            <a:custGeom>
              <a:avLst/>
              <a:gdLst>
                <a:gd name="connsiteX0" fmla="*/ 0 w 1162050"/>
                <a:gd name="connsiteY0" fmla="*/ 190526 h 705016"/>
                <a:gd name="connsiteX1" fmla="*/ 238125 w 1162050"/>
                <a:gd name="connsiteY1" fmla="*/ 47651 h 705016"/>
                <a:gd name="connsiteX2" fmla="*/ 342900 w 1162050"/>
                <a:gd name="connsiteY2" fmla="*/ 600101 h 705016"/>
                <a:gd name="connsiteX3" fmla="*/ 438150 w 1162050"/>
                <a:gd name="connsiteY3" fmla="*/ 85751 h 705016"/>
                <a:gd name="connsiteX4" fmla="*/ 542925 w 1162050"/>
                <a:gd name="connsiteY4" fmla="*/ 609626 h 705016"/>
                <a:gd name="connsiteX5" fmla="*/ 676275 w 1162050"/>
                <a:gd name="connsiteY5" fmla="*/ 85751 h 705016"/>
                <a:gd name="connsiteX6" fmla="*/ 809625 w 1162050"/>
                <a:gd name="connsiteY6" fmla="*/ 657251 h 705016"/>
                <a:gd name="connsiteX7" fmla="*/ 923925 w 1162050"/>
                <a:gd name="connsiteY7" fmla="*/ 26 h 705016"/>
                <a:gd name="connsiteX8" fmla="*/ 1038225 w 1162050"/>
                <a:gd name="connsiteY8" fmla="*/ 685826 h 705016"/>
                <a:gd name="connsiteX9" fmla="*/ 1162050 w 1162050"/>
                <a:gd name="connsiteY9" fmla="*/ 447701 h 7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2050" h="705016">
                  <a:moveTo>
                    <a:pt x="0" y="190526"/>
                  </a:moveTo>
                  <a:cubicBezTo>
                    <a:pt x="90487" y="84957"/>
                    <a:pt x="180975" y="-20611"/>
                    <a:pt x="238125" y="47651"/>
                  </a:cubicBezTo>
                  <a:cubicBezTo>
                    <a:pt x="295275" y="115913"/>
                    <a:pt x="309563" y="593751"/>
                    <a:pt x="342900" y="600101"/>
                  </a:cubicBezTo>
                  <a:cubicBezTo>
                    <a:pt x="376238" y="606451"/>
                    <a:pt x="404813" y="84164"/>
                    <a:pt x="438150" y="85751"/>
                  </a:cubicBezTo>
                  <a:cubicBezTo>
                    <a:pt x="471487" y="87338"/>
                    <a:pt x="503238" y="609626"/>
                    <a:pt x="542925" y="609626"/>
                  </a:cubicBezTo>
                  <a:cubicBezTo>
                    <a:pt x="582612" y="609626"/>
                    <a:pt x="631825" y="77814"/>
                    <a:pt x="676275" y="85751"/>
                  </a:cubicBezTo>
                  <a:cubicBezTo>
                    <a:pt x="720725" y="93688"/>
                    <a:pt x="768350" y="671539"/>
                    <a:pt x="809625" y="657251"/>
                  </a:cubicBezTo>
                  <a:cubicBezTo>
                    <a:pt x="850900" y="642964"/>
                    <a:pt x="885825" y="-4737"/>
                    <a:pt x="923925" y="26"/>
                  </a:cubicBezTo>
                  <a:cubicBezTo>
                    <a:pt x="962025" y="4788"/>
                    <a:pt x="998538" y="611214"/>
                    <a:pt x="1038225" y="685826"/>
                  </a:cubicBezTo>
                  <a:cubicBezTo>
                    <a:pt x="1077912" y="760438"/>
                    <a:pt x="1119981" y="604069"/>
                    <a:pt x="1162050" y="447701"/>
                  </a:cubicBezTo>
                </a:path>
              </a:pathLst>
            </a:custGeom>
            <a:ln w="381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117" name="Freeform 116"/>
            <p:cNvSpPr/>
            <p:nvPr/>
          </p:nvSpPr>
          <p:spPr>
            <a:xfrm>
              <a:off x="1443431" y="4093436"/>
              <a:ext cx="2209800" cy="859527"/>
            </a:xfrm>
            <a:custGeom>
              <a:avLst/>
              <a:gdLst>
                <a:gd name="connsiteX0" fmla="*/ 0 w 2209800"/>
                <a:gd name="connsiteY0" fmla="*/ 19050 h 859527"/>
                <a:gd name="connsiteX1" fmla="*/ 133350 w 2209800"/>
                <a:gd name="connsiteY1" fmla="*/ 609600 h 859527"/>
                <a:gd name="connsiteX2" fmla="*/ 419100 w 2209800"/>
                <a:gd name="connsiteY2" fmla="*/ 247650 h 859527"/>
                <a:gd name="connsiteX3" fmla="*/ 571500 w 2209800"/>
                <a:gd name="connsiteY3" fmla="*/ 742950 h 859527"/>
                <a:gd name="connsiteX4" fmla="*/ 762000 w 2209800"/>
                <a:gd name="connsiteY4" fmla="*/ 352425 h 859527"/>
                <a:gd name="connsiteX5" fmla="*/ 1038225 w 2209800"/>
                <a:gd name="connsiteY5" fmla="*/ 828675 h 859527"/>
                <a:gd name="connsiteX6" fmla="*/ 1304925 w 2209800"/>
                <a:gd name="connsiteY6" fmla="*/ 257175 h 859527"/>
                <a:gd name="connsiteX7" fmla="*/ 1428750 w 2209800"/>
                <a:gd name="connsiteY7" fmla="*/ 771525 h 859527"/>
                <a:gd name="connsiteX8" fmla="*/ 1743075 w 2209800"/>
                <a:gd name="connsiteY8" fmla="*/ 266700 h 859527"/>
                <a:gd name="connsiteX9" fmla="*/ 1914525 w 2209800"/>
                <a:gd name="connsiteY9" fmla="*/ 857250 h 859527"/>
                <a:gd name="connsiteX10" fmla="*/ 2209800 w 2209800"/>
                <a:gd name="connsiteY10" fmla="*/ 0 h 8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859527">
                  <a:moveTo>
                    <a:pt x="0" y="19050"/>
                  </a:moveTo>
                  <a:cubicBezTo>
                    <a:pt x="31750" y="295275"/>
                    <a:pt x="63500" y="571500"/>
                    <a:pt x="133350" y="609600"/>
                  </a:cubicBezTo>
                  <a:cubicBezTo>
                    <a:pt x="203200" y="647700"/>
                    <a:pt x="346075" y="225425"/>
                    <a:pt x="419100" y="247650"/>
                  </a:cubicBezTo>
                  <a:cubicBezTo>
                    <a:pt x="492125" y="269875"/>
                    <a:pt x="514350" y="725488"/>
                    <a:pt x="571500" y="742950"/>
                  </a:cubicBezTo>
                  <a:cubicBezTo>
                    <a:pt x="628650" y="760412"/>
                    <a:pt x="684213" y="338138"/>
                    <a:pt x="762000" y="352425"/>
                  </a:cubicBezTo>
                  <a:cubicBezTo>
                    <a:pt x="839788" y="366713"/>
                    <a:pt x="947738" y="844550"/>
                    <a:pt x="1038225" y="828675"/>
                  </a:cubicBezTo>
                  <a:cubicBezTo>
                    <a:pt x="1128712" y="812800"/>
                    <a:pt x="1239838" y="266700"/>
                    <a:pt x="1304925" y="257175"/>
                  </a:cubicBezTo>
                  <a:cubicBezTo>
                    <a:pt x="1370012" y="247650"/>
                    <a:pt x="1355725" y="769938"/>
                    <a:pt x="1428750" y="771525"/>
                  </a:cubicBezTo>
                  <a:cubicBezTo>
                    <a:pt x="1501775" y="773112"/>
                    <a:pt x="1662113" y="252413"/>
                    <a:pt x="1743075" y="266700"/>
                  </a:cubicBezTo>
                  <a:cubicBezTo>
                    <a:pt x="1824038" y="280988"/>
                    <a:pt x="1836738" y="901700"/>
                    <a:pt x="1914525" y="857250"/>
                  </a:cubicBezTo>
                  <a:cubicBezTo>
                    <a:pt x="1992313" y="812800"/>
                    <a:pt x="2101056" y="406400"/>
                    <a:pt x="2209800" y="0"/>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118" name="Freeform 117"/>
            <p:cNvSpPr/>
            <p:nvPr/>
          </p:nvSpPr>
          <p:spPr>
            <a:xfrm>
              <a:off x="4520006" y="4093436"/>
              <a:ext cx="2209800" cy="859527"/>
            </a:xfrm>
            <a:custGeom>
              <a:avLst/>
              <a:gdLst>
                <a:gd name="connsiteX0" fmla="*/ 0 w 2209800"/>
                <a:gd name="connsiteY0" fmla="*/ 19050 h 859527"/>
                <a:gd name="connsiteX1" fmla="*/ 133350 w 2209800"/>
                <a:gd name="connsiteY1" fmla="*/ 609600 h 859527"/>
                <a:gd name="connsiteX2" fmla="*/ 419100 w 2209800"/>
                <a:gd name="connsiteY2" fmla="*/ 247650 h 859527"/>
                <a:gd name="connsiteX3" fmla="*/ 571500 w 2209800"/>
                <a:gd name="connsiteY3" fmla="*/ 742950 h 859527"/>
                <a:gd name="connsiteX4" fmla="*/ 762000 w 2209800"/>
                <a:gd name="connsiteY4" fmla="*/ 352425 h 859527"/>
                <a:gd name="connsiteX5" fmla="*/ 1038225 w 2209800"/>
                <a:gd name="connsiteY5" fmla="*/ 828675 h 859527"/>
                <a:gd name="connsiteX6" fmla="*/ 1304925 w 2209800"/>
                <a:gd name="connsiteY6" fmla="*/ 257175 h 859527"/>
                <a:gd name="connsiteX7" fmla="*/ 1428750 w 2209800"/>
                <a:gd name="connsiteY7" fmla="*/ 771525 h 859527"/>
                <a:gd name="connsiteX8" fmla="*/ 1743075 w 2209800"/>
                <a:gd name="connsiteY8" fmla="*/ 266700 h 859527"/>
                <a:gd name="connsiteX9" fmla="*/ 1914525 w 2209800"/>
                <a:gd name="connsiteY9" fmla="*/ 857250 h 859527"/>
                <a:gd name="connsiteX10" fmla="*/ 2209800 w 2209800"/>
                <a:gd name="connsiteY10" fmla="*/ 0 h 8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859527">
                  <a:moveTo>
                    <a:pt x="0" y="19050"/>
                  </a:moveTo>
                  <a:cubicBezTo>
                    <a:pt x="31750" y="295275"/>
                    <a:pt x="63500" y="571500"/>
                    <a:pt x="133350" y="609600"/>
                  </a:cubicBezTo>
                  <a:cubicBezTo>
                    <a:pt x="203200" y="647700"/>
                    <a:pt x="346075" y="225425"/>
                    <a:pt x="419100" y="247650"/>
                  </a:cubicBezTo>
                  <a:cubicBezTo>
                    <a:pt x="492125" y="269875"/>
                    <a:pt x="514350" y="725488"/>
                    <a:pt x="571500" y="742950"/>
                  </a:cubicBezTo>
                  <a:cubicBezTo>
                    <a:pt x="628650" y="760412"/>
                    <a:pt x="684213" y="338138"/>
                    <a:pt x="762000" y="352425"/>
                  </a:cubicBezTo>
                  <a:cubicBezTo>
                    <a:pt x="839788" y="366713"/>
                    <a:pt x="947738" y="844550"/>
                    <a:pt x="1038225" y="828675"/>
                  </a:cubicBezTo>
                  <a:cubicBezTo>
                    <a:pt x="1128712" y="812800"/>
                    <a:pt x="1239838" y="266700"/>
                    <a:pt x="1304925" y="257175"/>
                  </a:cubicBezTo>
                  <a:cubicBezTo>
                    <a:pt x="1370012" y="247650"/>
                    <a:pt x="1355725" y="769938"/>
                    <a:pt x="1428750" y="771525"/>
                  </a:cubicBezTo>
                  <a:cubicBezTo>
                    <a:pt x="1501775" y="773112"/>
                    <a:pt x="1662113" y="252413"/>
                    <a:pt x="1743075" y="266700"/>
                  </a:cubicBezTo>
                  <a:cubicBezTo>
                    <a:pt x="1824038" y="280988"/>
                    <a:pt x="1836738" y="901700"/>
                    <a:pt x="1914525" y="857250"/>
                  </a:cubicBezTo>
                  <a:cubicBezTo>
                    <a:pt x="1992313" y="812800"/>
                    <a:pt x="2101056" y="406400"/>
                    <a:pt x="2209800" y="0"/>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grpSp>
          <p:nvGrpSpPr>
            <p:cNvPr id="119" name="Group 118"/>
            <p:cNvGrpSpPr/>
            <p:nvPr/>
          </p:nvGrpSpPr>
          <p:grpSpPr>
            <a:xfrm>
              <a:off x="3713683" y="3388586"/>
              <a:ext cx="668901" cy="553386"/>
              <a:chOff x="3994277" y="3886200"/>
              <a:chExt cx="668901" cy="553386"/>
            </a:xfrm>
          </p:grpSpPr>
          <p:cxnSp>
            <p:nvCxnSpPr>
              <p:cNvPr id="124" name="Straight Arrow Connector 197"/>
              <p:cNvCxnSpPr>
                <a:cxnSpLocks noChangeShapeType="1"/>
              </p:cNvCxnSpPr>
              <p:nvPr/>
            </p:nvCxnSpPr>
            <p:spPr bwMode="auto">
              <a:xfrm flipV="1">
                <a:off x="4101280" y="4436927"/>
                <a:ext cx="561898" cy="2659"/>
              </a:xfrm>
              <a:prstGeom prst="straightConnector1">
                <a:avLst/>
              </a:prstGeom>
              <a:noFill/>
              <a:ln w="63500" algn="ctr">
                <a:solidFill>
                  <a:srgbClr val="000000"/>
                </a:solidFill>
                <a:round/>
                <a:headEnd/>
                <a:tailEnd type="triangle" w="med" len="med"/>
              </a:ln>
            </p:spPr>
          </p:cxnSp>
          <p:sp>
            <p:nvSpPr>
              <p:cNvPr id="125" name="TextBox 124"/>
              <p:cNvSpPr txBox="1"/>
              <p:nvPr/>
            </p:nvSpPr>
            <p:spPr>
              <a:xfrm>
                <a:off x="3994277" y="3886200"/>
                <a:ext cx="668901" cy="523220"/>
              </a:xfrm>
              <a:prstGeom prst="rect">
                <a:avLst/>
              </a:prstGeom>
              <a:noFill/>
            </p:spPr>
            <p:txBody>
              <a:bodyPr wrap="none" rtlCol="0">
                <a:spAutoFit/>
              </a:bodyPr>
              <a:lstStyle/>
              <a:p>
                <a:r>
                  <a:rPr lang="en-US" sz="1400" dirty="0">
                    <a:solidFill>
                      <a:srgbClr val="2F2B20"/>
                    </a:solidFill>
                  </a:rPr>
                  <a:t>c</a:t>
                </a:r>
                <a:r>
                  <a:rPr lang="en-US" sz="1400" dirty="0" smtClean="0">
                    <a:solidFill>
                      <a:srgbClr val="2F2B20"/>
                    </a:solidFill>
                  </a:rPr>
                  <a:t>ritical</a:t>
                </a:r>
              </a:p>
              <a:p>
                <a:pPr algn="ctr"/>
                <a:r>
                  <a:rPr lang="en-US" sz="1400" dirty="0" smtClean="0">
                    <a:solidFill>
                      <a:srgbClr val="2F2B20"/>
                    </a:solidFill>
                  </a:rPr>
                  <a:t>link</a:t>
                </a:r>
                <a:endParaRPr lang="en-US" sz="1400" dirty="0">
                  <a:solidFill>
                    <a:srgbClr val="2F2B20"/>
                  </a:solidFill>
                </a:endParaRPr>
              </a:p>
            </p:txBody>
          </p:sp>
        </p:grpSp>
        <p:sp>
          <p:nvSpPr>
            <p:cNvPr id="120" name="TextBox 119"/>
            <p:cNvSpPr txBox="1"/>
            <p:nvPr/>
          </p:nvSpPr>
          <p:spPr bwMode="auto">
            <a:xfrm>
              <a:off x="3520199" y="3829970"/>
              <a:ext cx="301059" cy="215444"/>
            </a:xfrm>
            <a:prstGeom prst="rect">
              <a:avLst/>
            </a:prstGeom>
            <a:noFill/>
          </p:spPr>
          <p:txBody>
            <a:bodyPr wrap="square">
              <a:spAutoFit/>
            </a:bodyPr>
            <a:lstStyle/>
            <a:p>
              <a:pPr algn="ctr">
                <a:defRPr/>
              </a:pPr>
              <a:r>
                <a:rPr lang="en-US" sz="800" b="1" kern="0" dirty="0" smtClean="0">
                  <a:solidFill>
                    <a:sysClr val="windowText" lastClr="000000"/>
                  </a:solidFill>
                  <a:latin typeface="Arial" pitchFamily="34" charset="0"/>
                </a:rPr>
                <a:t>v</a:t>
              </a:r>
              <a:r>
                <a:rPr lang="en-US" sz="800" b="1" kern="0" baseline="-25000" dirty="0">
                  <a:solidFill>
                    <a:sysClr val="windowText" lastClr="000000"/>
                  </a:solidFill>
                  <a:latin typeface="Arial" pitchFamily="34" charset="0"/>
                </a:rPr>
                <a:t>i</a:t>
              </a:r>
              <a:endParaRPr lang="en-US" sz="800" b="1" kern="0" dirty="0">
                <a:solidFill>
                  <a:sysClr val="windowText" lastClr="000000"/>
                </a:solidFill>
                <a:latin typeface="Arial" pitchFamily="34" charset="0"/>
              </a:endParaRPr>
            </a:p>
          </p:txBody>
        </p:sp>
        <p:sp>
          <p:nvSpPr>
            <p:cNvPr id="121" name="TextBox 120"/>
            <p:cNvSpPr txBox="1"/>
            <p:nvPr/>
          </p:nvSpPr>
          <p:spPr bwMode="auto">
            <a:xfrm>
              <a:off x="4384295" y="3829390"/>
              <a:ext cx="301059" cy="215444"/>
            </a:xfrm>
            <a:prstGeom prst="rect">
              <a:avLst/>
            </a:prstGeom>
            <a:noFill/>
          </p:spPr>
          <p:txBody>
            <a:bodyPr wrap="square">
              <a:spAutoFit/>
            </a:bodyPr>
            <a:lstStyle/>
            <a:p>
              <a:pPr algn="ctr">
                <a:defRPr/>
              </a:pPr>
              <a:r>
                <a:rPr lang="en-US" sz="800" b="1" kern="0" dirty="0" err="1" smtClean="0">
                  <a:solidFill>
                    <a:sysClr val="windowText" lastClr="000000"/>
                  </a:solidFill>
                  <a:latin typeface="Arial" pitchFamily="34" charset="0"/>
                </a:rPr>
                <a:t>v</a:t>
              </a:r>
              <a:r>
                <a:rPr lang="en-US" sz="800" b="1" kern="0" baseline="-25000" dirty="0" err="1">
                  <a:solidFill>
                    <a:sysClr val="windowText" lastClr="000000"/>
                  </a:solidFill>
                  <a:latin typeface="Arial" pitchFamily="34" charset="0"/>
                </a:rPr>
                <a:t>j</a:t>
              </a:r>
              <a:endParaRPr lang="en-US" sz="800" b="1" kern="0" dirty="0">
                <a:solidFill>
                  <a:sysClr val="windowText" lastClr="000000"/>
                </a:solidFill>
                <a:latin typeface="Arial" pitchFamily="34" charset="0"/>
              </a:endParaRPr>
            </a:p>
          </p:txBody>
        </p:sp>
        <mc:AlternateContent xmlns:mc="http://schemas.openxmlformats.org/markup-compatibility/2006" xmlns:a14="http://schemas.microsoft.com/office/drawing/2010/main">
          <mc:Choice Requires="a14">
            <p:sp>
              <p:nvSpPr>
                <p:cNvPr id="122" name="Rectangle 121"/>
                <p:cNvSpPr/>
                <p:nvPr/>
              </p:nvSpPr>
              <p:spPr>
                <a:xfrm>
                  <a:off x="857921" y="3447176"/>
                  <a:ext cx="475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a:rPr>
                            </m:ctrlPr>
                          </m:sSubPr>
                          <m:e>
                            <m:r>
                              <a:rPr lang="en-US" i="1">
                                <a:solidFill>
                                  <a:srgbClr val="0070C0"/>
                                </a:solidFill>
                                <a:latin typeface="Cambria Math"/>
                              </a:rPr>
                              <m:t>𝜋</m:t>
                            </m:r>
                          </m:e>
                          <m:sub>
                            <m:r>
                              <a:rPr lang="en-US">
                                <a:solidFill>
                                  <a:srgbClr val="0070C0"/>
                                </a:solidFill>
                                <a:latin typeface="Cambria Math"/>
                              </a:rPr>
                              <m:t>1</m:t>
                            </m:r>
                          </m:sub>
                        </m:sSub>
                      </m:oMath>
                    </m:oMathPara>
                  </a14:m>
                  <a:endParaRPr lang="en-US" dirty="0">
                    <a:solidFill>
                      <a:srgbClr val="0070C0"/>
                    </a:solidFill>
                  </a:endParaRPr>
                </a:p>
              </p:txBody>
            </p:sp>
          </mc:Choice>
          <mc:Fallback xmlns="">
            <p:sp>
              <p:nvSpPr>
                <p:cNvPr id="122" name="Rectangle 121"/>
                <p:cNvSpPr>
                  <a:spLocks noRot="1" noChangeAspect="1" noMove="1" noResize="1" noEditPoints="1" noAdjustHandles="1" noChangeArrowheads="1" noChangeShapeType="1" noTextEdit="1"/>
                </p:cNvSpPr>
                <p:nvPr/>
              </p:nvSpPr>
              <p:spPr>
                <a:xfrm>
                  <a:off x="857921" y="3447176"/>
                  <a:ext cx="475835"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Rectangle 122"/>
                <p:cNvSpPr/>
                <p:nvPr/>
              </p:nvSpPr>
              <p:spPr>
                <a:xfrm>
                  <a:off x="857921" y="4045108"/>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a:rPr>
                            </m:ctrlPr>
                          </m:sSubPr>
                          <m:e>
                            <m:r>
                              <a:rPr lang="en-US" i="1">
                                <a:solidFill>
                                  <a:srgbClr val="00B050"/>
                                </a:solidFill>
                                <a:latin typeface="Cambria Math"/>
                              </a:rPr>
                              <m:t>𝜋</m:t>
                            </m:r>
                          </m:e>
                          <m:sub>
                            <m:r>
                              <a:rPr lang="en-US" smtClean="0">
                                <a:solidFill>
                                  <a:srgbClr val="00B050"/>
                                </a:solidFill>
                                <a:latin typeface="Cambria Math"/>
                              </a:rPr>
                              <m:t>2</m:t>
                            </m:r>
                          </m:sub>
                        </m:sSub>
                      </m:oMath>
                    </m:oMathPara>
                  </a14:m>
                  <a:endParaRPr lang="en-US" dirty="0">
                    <a:solidFill>
                      <a:srgbClr val="00B050"/>
                    </a:solidFill>
                  </a:endParaRPr>
                </a:p>
              </p:txBody>
            </p:sp>
          </mc:Choice>
          <mc:Fallback xmlns="">
            <p:sp>
              <p:nvSpPr>
                <p:cNvPr id="123" name="Rectangle 122"/>
                <p:cNvSpPr>
                  <a:spLocks noRot="1" noChangeAspect="1" noMove="1" noResize="1" noEditPoints="1" noAdjustHandles="1" noChangeArrowheads="1" noChangeShapeType="1" noTextEdit="1"/>
                </p:cNvSpPr>
                <p:nvPr/>
              </p:nvSpPr>
              <p:spPr>
                <a:xfrm>
                  <a:off x="857921" y="4045108"/>
                  <a:ext cx="481157"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79" name="Group 78"/>
          <p:cNvGrpSpPr/>
          <p:nvPr/>
        </p:nvGrpSpPr>
        <p:grpSpPr>
          <a:xfrm>
            <a:off x="1238767" y="3645024"/>
            <a:ext cx="5637489" cy="2575242"/>
            <a:chOff x="1238767" y="3645024"/>
            <a:chExt cx="5637489" cy="2575242"/>
          </a:xfrm>
        </p:grpSpPr>
        <p:cxnSp>
          <p:nvCxnSpPr>
            <p:cNvPr id="80" name="Straight Arrow Connector 197"/>
            <p:cNvCxnSpPr>
              <a:cxnSpLocks noChangeShapeType="1"/>
            </p:cNvCxnSpPr>
            <p:nvPr/>
          </p:nvCxnSpPr>
          <p:spPr bwMode="auto">
            <a:xfrm flipV="1">
              <a:off x="5434703" y="5229200"/>
              <a:ext cx="561898" cy="2659"/>
            </a:xfrm>
            <a:prstGeom prst="straightConnector1">
              <a:avLst/>
            </a:prstGeom>
            <a:noFill/>
            <a:ln w="63500" algn="ctr">
              <a:solidFill>
                <a:srgbClr val="000000"/>
              </a:solidFill>
              <a:round/>
              <a:headEnd/>
              <a:tailEnd type="triangle" w="med" len="med"/>
            </a:ln>
          </p:spPr>
        </p:cxnSp>
        <p:grpSp>
          <p:nvGrpSpPr>
            <p:cNvPr id="81" name="Group 193"/>
            <p:cNvGrpSpPr>
              <a:grpSpLocks/>
            </p:cNvGrpSpPr>
            <p:nvPr/>
          </p:nvGrpSpPr>
          <p:grpSpPr bwMode="auto">
            <a:xfrm>
              <a:off x="3438059" y="5093231"/>
              <a:ext cx="301059" cy="415931"/>
              <a:chOff x="838201" y="3754744"/>
              <a:chExt cx="893456" cy="1234491"/>
            </a:xfrm>
          </p:grpSpPr>
          <p:sp>
            <p:nvSpPr>
              <p:cNvPr id="107" name="Oval 210"/>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08" name="TextBox 107"/>
              <p:cNvSpPr txBox="1"/>
              <p:nvPr/>
            </p:nvSpPr>
            <p:spPr>
              <a:xfrm>
                <a:off x="1047637"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82" name="Group 194"/>
            <p:cNvGrpSpPr>
              <a:grpSpLocks/>
            </p:cNvGrpSpPr>
            <p:nvPr/>
          </p:nvGrpSpPr>
          <p:grpSpPr bwMode="auto">
            <a:xfrm>
              <a:off x="4301016" y="5093231"/>
              <a:ext cx="301059" cy="415931"/>
              <a:chOff x="838201" y="3754744"/>
              <a:chExt cx="893456" cy="1234491"/>
            </a:xfrm>
          </p:grpSpPr>
          <p:sp>
            <p:nvSpPr>
              <p:cNvPr id="105" name="Oval 208"/>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06" name="TextBox 105"/>
              <p:cNvSpPr txBox="1"/>
              <p:nvPr/>
            </p:nvSpPr>
            <p:spPr>
              <a:xfrm>
                <a:off x="1046165"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83" name="Group 195"/>
            <p:cNvGrpSpPr>
              <a:grpSpLocks/>
            </p:cNvGrpSpPr>
            <p:nvPr/>
          </p:nvGrpSpPr>
          <p:grpSpPr bwMode="auto">
            <a:xfrm>
              <a:off x="5163973" y="5093232"/>
              <a:ext cx="301059" cy="301028"/>
              <a:chOff x="838201" y="3754744"/>
              <a:chExt cx="893456" cy="893456"/>
            </a:xfrm>
          </p:grpSpPr>
          <p:sp>
            <p:nvSpPr>
              <p:cNvPr id="103" name="Oval 206"/>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04" name="TextBox 103"/>
              <p:cNvSpPr txBox="1"/>
              <p:nvPr/>
            </p:nvSpPr>
            <p:spPr>
              <a:xfrm>
                <a:off x="842528" y="3884277"/>
                <a:ext cx="889126" cy="649209"/>
              </a:xfrm>
              <a:prstGeom prst="rect">
                <a:avLst/>
              </a:prstGeom>
              <a:noFill/>
            </p:spPr>
            <p:txBody>
              <a:bodyPr wrap="square">
                <a:spAutoFit/>
              </a:bodyPr>
              <a:lstStyle/>
              <a:p>
                <a:pPr algn="ctr">
                  <a:defRPr/>
                </a:pPr>
                <a:endParaRPr lang="en-US" sz="800" b="1" kern="0" dirty="0">
                  <a:solidFill>
                    <a:sysClr val="windowText" lastClr="000000"/>
                  </a:solidFill>
                  <a:latin typeface="Arial" pitchFamily="34" charset="0"/>
                </a:endParaRPr>
              </a:p>
            </p:txBody>
          </p:sp>
        </p:grpSp>
        <p:grpSp>
          <p:nvGrpSpPr>
            <p:cNvPr id="84" name="Group 192"/>
            <p:cNvGrpSpPr>
              <a:grpSpLocks/>
            </p:cNvGrpSpPr>
            <p:nvPr/>
          </p:nvGrpSpPr>
          <p:grpSpPr bwMode="auto">
            <a:xfrm>
              <a:off x="1238767" y="5093231"/>
              <a:ext cx="301059" cy="416566"/>
              <a:chOff x="838201" y="3754744"/>
              <a:chExt cx="893456" cy="1236375"/>
            </a:xfrm>
          </p:grpSpPr>
          <p:sp>
            <p:nvSpPr>
              <p:cNvPr id="101"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02" name="TextBox 101"/>
              <p:cNvSpPr txBox="1"/>
              <p:nvPr/>
            </p:nvSpPr>
            <p:spPr>
              <a:xfrm>
                <a:off x="1046662" y="3886158"/>
                <a:ext cx="478692" cy="1104961"/>
              </a:xfrm>
              <a:prstGeom prst="rect">
                <a:avLst/>
              </a:prstGeom>
              <a:noFill/>
            </p:spPr>
            <p:txBody>
              <a:bodyPr>
                <a:spAutoFit/>
              </a:bodyPr>
              <a:lstStyle/>
              <a:p>
                <a:pPr algn="ctr">
                  <a:defRPr/>
                </a:pPr>
                <a:r>
                  <a:rPr lang="en-US" sz="800" b="1" kern="0" dirty="0">
                    <a:solidFill>
                      <a:sysClr val="windowText" lastClr="000000"/>
                    </a:solidFill>
                    <a:latin typeface="Arial" pitchFamily="34" charset="0"/>
                  </a:rPr>
                  <a:t>S</a:t>
                </a:r>
              </a:p>
            </p:txBody>
          </p:sp>
        </p:grpSp>
        <p:grpSp>
          <p:nvGrpSpPr>
            <p:cNvPr id="85" name="Group 192"/>
            <p:cNvGrpSpPr>
              <a:grpSpLocks/>
            </p:cNvGrpSpPr>
            <p:nvPr/>
          </p:nvGrpSpPr>
          <p:grpSpPr bwMode="auto">
            <a:xfrm>
              <a:off x="6500308" y="5093231"/>
              <a:ext cx="301059" cy="301028"/>
              <a:chOff x="838201" y="3754744"/>
              <a:chExt cx="893456" cy="893456"/>
            </a:xfrm>
          </p:grpSpPr>
          <p:sp>
            <p:nvSpPr>
              <p:cNvPr id="99"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00" name="TextBox 99"/>
              <p:cNvSpPr txBox="1"/>
              <p:nvPr/>
            </p:nvSpPr>
            <p:spPr>
              <a:xfrm>
                <a:off x="1046662" y="3886159"/>
                <a:ext cx="478692" cy="639441"/>
              </a:xfrm>
              <a:prstGeom prst="rect">
                <a:avLst/>
              </a:prstGeom>
              <a:noFill/>
            </p:spPr>
            <p:txBody>
              <a:bodyPr>
                <a:spAutoFit/>
              </a:bodyPr>
              <a:lstStyle/>
              <a:p>
                <a:pPr algn="ctr">
                  <a:defRPr/>
                </a:pPr>
                <a:r>
                  <a:rPr lang="en-US" sz="800" b="1" kern="0" dirty="0" smtClean="0">
                    <a:solidFill>
                      <a:sysClr val="windowText" lastClr="000000"/>
                    </a:solidFill>
                    <a:latin typeface="Arial" pitchFamily="34" charset="0"/>
                  </a:rPr>
                  <a:t>t</a:t>
                </a:r>
                <a:endParaRPr lang="en-US" sz="800" b="1" kern="0" dirty="0">
                  <a:solidFill>
                    <a:sysClr val="windowText" lastClr="000000"/>
                  </a:solidFill>
                  <a:latin typeface="Arial" pitchFamily="34" charset="0"/>
                </a:endParaRPr>
              </a:p>
            </p:txBody>
          </p:sp>
        </p:grpSp>
        <p:cxnSp>
          <p:nvCxnSpPr>
            <p:cNvPr id="86" name="Straight Arrow Connector 197"/>
            <p:cNvCxnSpPr>
              <a:cxnSpLocks noChangeShapeType="1"/>
            </p:cNvCxnSpPr>
            <p:nvPr/>
          </p:nvCxnSpPr>
          <p:spPr bwMode="auto">
            <a:xfrm flipV="1">
              <a:off x="3739847" y="5243908"/>
              <a:ext cx="561898" cy="2659"/>
            </a:xfrm>
            <a:prstGeom prst="straightConnector1">
              <a:avLst/>
            </a:prstGeom>
            <a:noFill/>
            <a:ln w="63500" algn="ctr">
              <a:solidFill>
                <a:srgbClr val="000000"/>
              </a:solidFill>
              <a:round/>
              <a:headEnd/>
              <a:tailEnd type="triangle" w="med" len="med"/>
            </a:ln>
          </p:spPr>
        </p:cxnSp>
        <p:sp>
          <p:nvSpPr>
            <p:cNvPr id="87" name="TextBox 86"/>
            <p:cNvSpPr txBox="1"/>
            <p:nvPr/>
          </p:nvSpPr>
          <p:spPr bwMode="auto">
            <a:xfrm>
              <a:off x="3439360" y="5134565"/>
              <a:ext cx="301059" cy="215444"/>
            </a:xfrm>
            <a:prstGeom prst="rect">
              <a:avLst/>
            </a:prstGeom>
            <a:noFill/>
          </p:spPr>
          <p:txBody>
            <a:bodyPr wrap="square">
              <a:spAutoFit/>
            </a:bodyPr>
            <a:lstStyle/>
            <a:p>
              <a:pPr algn="ctr">
                <a:defRPr/>
              </a:pPr>
              <a:r>
                <a:rPr lang="en-US" sz="800" b="1" kern="0" dirty="0" smtClean="0">
                  <a:solidFill>
                    <a:sysClr val="windowText" lastClr="000000"/>
                  </a:solidFill>
                  <a:latin typeface="Arial" pitchFamily="34" charset="0"/>
                </a:rPr>
                <a:t>v</a:t>
              </a:r>
              <a:r>
                <a:rPr lang="en-US" sz="800" b="1" kern="0" baseline="-25000" dirty="0">
                  <a:solidFill>
                    <a:sysClr val="windowText" lastClr="000000"/>
                  </a:solidFill>
                  <a:latin typeface="Arial" pitchFamily="34" charset="0"/>
                </a:rPr>
                <a:t>i</a:t>
              </a:r>
              <a:endParaRPr lang="en-US" sz="800" b="1" kern="0" dirty="0">
                <a:solidFill>
                  <a:sysClr val="windowText" lastClr="000000"/>
                </a:solidFill>
                <a:latin typeface="Arial" pitchFamily="34" charset="0"/>
              </a:endParaRPr>
            </a:p>
          </p:txBody>
        </p:sp>
        <p:sp>
          <p:nvSpPr>
            <p:cNvPr id="88" name="TextBox 87"/>
            <p:cNvSpPr txBox="1"/>
            <p:nvPr/>
          </p:nvSpPr>
          <p:spPr bwMode="auto">
            <a:xfrm>
              <a:off x="4303456" y="5133985"/>
              <a:ext cx="301059" cy="215444"/>
            </a:xfrm>
            <a:prstGeom prst="rect">
              <a:avLst/>
            </a:prstGeom>
            <a:noFill/>
          </p:spPr>
          <p:txBody>
            <a:bodyPr wrap="square">
              <a:spAutoFit/>
            </a:bodyPr>
            <a:lstStyle/>
            <a:p>
              <a:pPr algn="ctr">
                <a:defRPr/>
              </a:pPr>
              <a:r>
                <a:rPr lang="en-US" sz="800" b="1" kern="0" dirty="0" err="1" smtClean="0">
                  <a:solidFill>
                    <a:sysClr val="windowText" lastClr="000000"/>
                  </a:solidFill>
                  <a:latin typeface="Arial" pitchFamily="34" charset="0"/>
                </a:rPr>
                <a:t>v</a:t>
              </a:r>
              <a:r>
                <a:rPr lang="en-US" sz="800" b="1" kern="0" baseline="-25000" dirty="0" err="1">
                  <a:solidFill>
                    <a:sysClr val="windowText" lastClr="000000"/>
                  </a:solidFill>
                  <a:latin typeface="Arial" pitchFamily="34" charset="0"/>
                </a:rPr>
                <a:t>j</a:t>
              </a:r>
              <a:endParaRPr lang="en-US" sz="800" b="1" kern="0" dirty="0">
                <a:solidFill>
                  <a:sysClr val="windowText" lastClr="000000"/>
                </a:solidFill>
                <a:latin typeface="Arial" pitchFamily="34" charset="0"/>
              </a:endParaRPr>
            </a:p>
          </p:txBody>
        </p:sp>
        <p:cxnSp>
          <p:nvCxnSpPr>
            <p:cNvPr id="89" name="Curved Connector 199"/>
            <p:cNvCxnSpPr>
              <a:cxnSpLocks noChangeShapeType="1"/>
            </p:cNvCxnSpPr>
            <p:nvPr/>
          </p:nvCxnSpPr>
          <p:spPr bwMode="auto">
            <a:xfrm rot="5400000" flipH="1" flipV="1">
              <a:off x="4881173" y="4635464"/>
              <a:ext cx="2659" cy="864000"/>
            </a:xfrm>
            <a:prstGeom prst="curvedConnector3">
              <a:avLst>
                <a:gd name="adj1" fmla="val 15145130"/>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a:off x="1348255" y="4310143"/>
              <a:ext cx="2160376" cy="775042"/>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 name="connsiteX0" fmla="*/ 13666 w 1318591"/>
                <a:gd name="connsiteY0" fmla="*/ 756061 h 775111"/>
                <a:gd name="connsiteX1" fmla="*/ 99391 w 1318591"/>
                <a:gd name="connsiteY1" fmla="*/ 127411 h 775111"/>
                <a:gd name="connsiteX2" fmla="*/ 767202 w 1318591"/>
                <a:gd name="connsiteY2" fmla="*/ 611825 h 775111"/>
                <a:gd name="connsiteX3" fmla="*/ 994741 w 1318591"/>
                <a:gd name="connsiteY3" fmla="*/ 3586 h 775111"/>
                <a:gd name="connsiteX4" fmla="*/ 1318591 w 1318591"/>
                <a:gd name="connsiteY4" fmla="*/ 775111 h 775111"/>
                <a:gd name="connsiteX0" fmla="*/ 2054 w 1306979"/>
                <a:gd name="connsiteY0" fmla="*/ 755992 h 775042"/>
                <a:gd name="connsiteX1" fmla="*/ 206320 w 1306979"/>
                <a:gd name="connsiteY1" fmla="*/ 45699 h 775042"/>
                <a:gd name="connsiteX2" fmla="*/ 755590 w 1306979"/>
                <a:gd name="connsiteY2" fmla="*/ 611756 h 775042"/>
                <a:gd name="connsiteX3" fmla="*/ 983129 w 1306979"/>
                <a:gd name="connsiteY3" fmla="*/ 3517 h 775042"/>
                <a:gd name="connsiteX4" fmla="*/ 1306979 w 1306979"/>
                <a:gd name="connsiteY4" fmla="*/ 775042 h 77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979" h="775042">
                  <a:moveTo>
                    <a:pt x="2054" y="755992"/>
                  </a:moveTo>
                  <a:cubicBezTo>
                    <a:pt x="-15409" y="468654"/>
                    <a:pt x="80731" y="69738"/>
                    <a:pt x="206320" y="45699"/>
                  </a:cubicBezTo>
                  <a:cubicBezTo>
                    <a:pt x="331909" y="21660"/>
                    <a:pt x="626122" y="618786"/>
                    <a:pt x="755590" y="611756"/>
                  </a:cubicBezTo>
                  <a:cubicBezTo>
                    <a:pt x="885058" y="604726"/>
                    <a:pt x="886292" y="-53633"/>
                    <a:pt x="983129" y="3517"/>
                  </a:cubicBezTo>
                  <a:cubicBezTo>
                    <a:pt x="1079966" y="60667"/>
                    <a:pt x="1193472" y="417854"/>
                    <a:pt x="1306979" y="775042"/>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91" name="Freeform 90"/>
            <p:cNvSpPr/>
            <p:nvPr/>
          </p:nvSpPr>
          <p:spPr>
            <a:xfrm>
              <a:off x="6148269" y="4304134"/>
              <a:ext cx="522641" cy="816969"/>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343" h="776386">
                  <a:moveTo>
                    <a:pt x="12418" y="757336"/>
                  </a:moveTo>
                  <a:cubicBezTo>
                    <a:pt x="-5045" y="469998"/>
                    <a:pt x="-22507" y="182661"/>
                    <a:pt x="98143" y="128686"/>
                  </a:cubicBezTo>
                  <a:cubicBezTo>
                    <a:pt x="218793" y="74711"/>
                    <a:pt x="587093" y="454123"/>
                    <a:pt x="736318" y="433486"/>
                  </a:cubicBezTo>
                  <a:cubicBezTo>
                    <a:pt x="885543" y="412849"/>
                    <a:pt x="896656" y="-52289"/>
                    <a:pt x="993493" y="4861"/>
                  </a:cubicBezTo>
                  <a:cubicBezTo>
                    <a:pt x="1090330" y="62011"/>
                    <a:pt x="1203836" y="419198"/>
                    <a:pt x="1317343" y="776386"/>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cxnSp>
          <p:nvCxnSpPr>
            <p:cNvPr id="92" name="Curved Connector 199"/>
            <p:cNvCxnSpPr>
              <a:cxnSpLocks noChangeShapeType="1"/>
            </p:cNvCxnSpPr>
            <p:nvPr/>
          </p:nvCxnSpPr>
          <p:spPr bwMode="auto">
            <a:xfrm rot="16200000" flipH="1">
              <a:off x="4880296" y="4994855"/>
              <a:ext cx="2659" cy="864000"/>
            </a:xfrm>
            <a:prstGeom prst="curvedConnector3">
              <a:avLst>
                <a:gd name="adj1" fmla="val 15145130"/>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93" name="Freeform 92"/>
            <p:cNvSpPr/>
            <p:nvPr/>
          </p:nvSpPr>
          <p:spPr>
            <a:xfrm flipV="1">
              <a:off x="6148269" y="5373215"/>
              <a:ext cx="521764" cy="816969"/>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343" h="776386">
                  <a:moveTo>
                    <a:pt x="12418" y="757336"/>
                  </a:moveTo>
                  <a:cubicBezTo>
                    <a:pt x="-5045" y="469998"/>
                    <a:pt x="-22507" y="182661"/>
                    <a:pt x="98143" y="128686"/>
                  </a:cubicBezTo>
                  <a:cubicBezTo>
                    <a:pt x="218793" y="74711"/>
                    <a:pt x="587093" y="454123"/>
                    <a:pt x="736318" y="433486"/>
                  </a:cubicBezTo>
                  <a:cubicBezTo>
                    <a:pt x="885543" y="412849"/>
                    <a:pt x="896656" y="-52289"/>
                    <a:pt x="993493" y="4861"/>
                  </a:cubicBezTo>
                  <a:cubicBezTo>
                    <a:pt x="1090330" y="62011"/>
                    <a:pt x="1203836" y="419198"/>
                    <a:pt x="1317343" y="776386"/>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cxnSp>
          <p:nvCxnSpPr>
            <p:cNvPr id="94" name="Straight Arrow Connector 93"/>
            <p:cNvCxnSpPr/>
            <p:nvPr/>
          </p:nvCxnSpPr>
          <p:spPr>
            <a:xfrm flipH="1">
              <a:off x="3948377" y="4308798"/>
              <a:ext cx="422715" cy="831369"/>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165431" y="4304134"/>
              <a:ext cx="550221" cy="836033"/>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56015" y="3645024"/>
              <a:ext cx="3220241" cy="369332"/>
            </a:xfrm>
            <a:prstGeom prst="rect">
              <a:avLst/>
            </a:prstGeom>
            <a:noFill/>
          </p:spPr>
          <p:txBody>
            <a:bodyPr wrap="none" rtlCol="0">
              <a:spAutoFit/>
            </a:bodyPr>
            <a:lstStyle/>
            <a:p>
              <a:r>
                <a:rPr lang="en-US" b="1" dirty="0" smtClean="0"/>
                <a:t>In-all-weight-shortest path links</a:t>
              </a:r>
              <a:endParaRPr lang="en-US" b="1" dirty="0"/>
            </a:p>
          </p:txBody>
        </p:sp>
        <p:sp>
          <p:nvSpPr>
            <p:cNvPr id="97" name="Oval 206"/>
            <p:cNvSpPr>
              <a:spLocks noChangeArrowheads="1"/>
            </p:cNvSpPr>
            <p:nvPr/>
          </p:nvSpPr>
          <p:spPr bwMode="auto">
            <a:xfrm>
              <a:off x="5997740" y="5085184"/>
              <a:ext cx="301059" cy="301028"/>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98" name="Freeform 97"/>
            <p:cNvSpPr/>
            <p:nvPr/>
          </p:nvSpPr>
          <p:spPr>
            <a:xfrm flipV="1">
              <a:off x="1331640" y="5445224"/>
              <a:ext cx="2160376" cy="775042"/>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 name="connsiteX0" fmla="*/ 13666 w 1318591"/>
                <a:gd name="connsiteY0" fmla="*/ 756061 h 775111"/>
                <a:gd name="connsiteX1" fmla="*/ 99391 w 1318591"/>
                <a:gd name="connsiteY1" fmla="*/ 127411 h 775111"/>
                <a:gd name="connsiteX2" fmla="*/ 767202 w 1318591"/>
                <a:gd name="connsiteY2" fmla="*/ 611825 h 775111"/>
                <a:gd name="connsiteX3" fmla="*/ 994741 w 1318591"/>
                <a:gd name="connsiteY3" fmla="*/ 3586 h 775111"/>
                <a:gd name="connsiteX4" fmla="*/ 1318591 w 1318591"/>
                <a:gd name="connsiteY4" fmla="*/ 775111 h 775111"/>
                <a:gd name="connsiteX0" fmla="*/ 2054 w 1306979"/>
                <a:gd name="connsiteY0" fmla="*/ 755992 h 775042"/>
                <a:gd name="connsiteX1" fmla="*/ 206320 w 1306979"/>
                <a:gd name="connsiteY1" fmla="*/ 45699 h 775042"/>
                <a:gd name="connsiteX2" fmla="*/ 755590 w 1306979"/>
                <a:gd name="connsiteY2" fmla="*/ 611756 h 775042"/>
                <a:gd name="connsiteX3" fmla="*/ 983129 w 1306979"/>
                <a:gd name="connsiteY3" fmla="*/ 3517 h 775042"/>
                <a:gd name="connsiteX4" fmla="*/ 1306979 w 1306979"/>
                <a:gd name="connsiteY4" fmla="*/ 775042 h 77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979" h="775042">
                  <a:moveTo>
                    <a:pt x="2054" y="755992"/>
                  </a:moveTo>
                  <a:cubicBezTo>
                    <a:pt x="-15409" y="468654"/>
                    <a:pt x="80731" y="69738"/>
                    <a:pt x="206320" y="45699"/>
                  </a:cubicBezTo>
                  <a:cubicBezTo>
                    <a:pt x="331909" y="21660"/>
                    <a:pt x="626122" y="618786"/>
                    <a:pt x="755590" y="611756"/>
                  </a:cubicBezTo>
                  <a:cubicBezTo>
                    <a:pt x="885058" y="604726"/>
                    <a:pt x="886292" y="-53633"/>
                    <a:pt x="983129" y="3517"/>
                  </a:cubicBezTo>
                  <a:cubicBezTo>
                    <a:pt x="1079966" y="60667"/>
                    <a:pt x="1193472" y="417854"/>
                    <a:pt x="1306979" y="775042"/>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grpSp>
    </p:spTree>
    <p:extLst>
      <p:ext uri="{BB962C8B-B14F-4D97-AF65-F5344CB8AC3E}">
        <p14:creationId xmlns:p14="http://schemas.microsoft.com/office/powerpoint/2010/main" val="379005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Scheme</a:t>
            </a:r>
            <a:endParaRPr lang="en-US" dirty="0"/>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95536" y="3147814"/>
            <a:ext cx="6891741" cy="1793354"/>
          </a:xfrm>
          <a:prstGeom prst="rect">
            <a:avLst/>
          </a:prstGeom>
        </p:spPr>
      </p:pic>
      <p:pic>
        <p:nvPicPr>
          <p:cNvPr id="3" name="Picture 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95536" y="5039138"/>
            <a:ext cx="6891741" cy="1486206"/>
          </a:xfrm>
          <a:prstGeom prst="rect">
            <a:avLst/>
          </a:prstGeom>
        </p:spPr>
      </p:pic>
      <p:sp>
        <p:nvSpPr>
          <p:cNvPr id="6" name="Content Placeholder 2"/>
          <p:cNvSpPr txBox="1">
            <a:spLocks/>
          </p:cNvSpPr>
          <p:nvPr/>
        </p:nvSpPr>
        <p:spPr>
          <a:xfrm>
            <a:off x="452672" y="1412776"/>
            <a:ext cx="7620000" cy="280831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342900"/>
            <a:r>
              <a:rPr lang="en-US" sz="2400" dirty="0"/>
              <a:t>Problem </a:t>
            </a:r>
            <a:r>
              <a:rPr lang="en-US" sz="2400" dirty="0" smtClean="0"/>
              <a:t>CT-CQMS </a:t>
            </a:r>
            <a:r>
              <a:rPr lang="en-US" sz="2400" dirty="0"/>
              <a:t>is NP-Hard.</a:t>
            </a:r>
          </a:p>
          <a:p>
            <a:pPr lvl="1" indent="-342900"/>
            <a:r>
              <a:rPr lang="en-US" dirty="0"/>
              <a:t>A </a:t>
            </a:r>
            <a:r>
              <a:rPr lang="en-US" dirty="0" smtClean="0"/>
              <a:t>reduction from the Partition Problem (PP)</a:t>
            </a:r>
          </a:p>
          <a:p>
            <a:pPr indent="-342900"/>
            <a:r>
              <a:rPr lang="en-US" sz="2400" i="1" dirty="0" smtClean="0"/>
              <a:t>Pseudo </a:t>
            </a:r>
            <a:r>
              <a:rPr lang="en-US" sz="2400" i="1" dirty="0"/>
              <a:t>polynomial </a:t>
            </a:r>
            <a:r>
              <a:rPr lang="en-US" sz="2400" dirty="0" smtClean="0"/>
              <a:t>and </a:t>
            </a:r>
            <a:r>
              <a:rPr lang="en-US" sz="2400" i="1" dirty="0" smtClean="0"/>
              <a:t>Fully Polynomial Time Approximation Scheme </a:t>
            </a:r>
            <a:r>
              <a:rPr lang="en-US" sz="2400" dirty="0" smtClean="0"/>
              <a:t>(FPTAS) </a:t>
            </a:r>
            <a:r>
              <a:rPr lang="en-US" sz="2400" dirty="0"/>
              <a:t>solutions are proposed </a:t>
            </a:r>
          </a:p>
          <a:p>
            <a:pPr marL="114300" lvl="1" indent="0">
              <a:buClr>
                <a:schemeClr val="accent1"/>
              </a:buClr>
              <a:buNone/>
            </a:pPr>
            <a:endParaRPr lang="en-US" dirty="0"/>
          </a:p>
        </p:txBody>
      </p:sp>
      <p:sp>
        <p:nvSpPr>
          <p:cNvPr id="4" name="Footer Placeholder 3"/>
          <p:cNvSpPr>
            <a:spLocks noGrp="1"/>
          </p:cNvSpPr>
          <p:nvPr>
            <p:ph type="ftr" sz="quarter" idx="11"/>
          </p:nvPr>
        </p:nvSpPr>
        <p:spPr/>
        <p:txBody>
          <a:bodyPr/>
          <a:lstStyle/>
          <a:p>
            <a:r>
              <a:rPr lang="en-US" smtClean="0"/>
              <a:t>Algorithm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Curved Left Arrow 8"/>
          <p:cNvSpPr/>
          <p:nvPr/>
        </p:nvSpPr>
        <p:spPr>
          <a:xfrm>
            <a:off x="7349925" y="3429000"/>
            <a:ext cx="722747" cy="229056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110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020762"/>
          </a:xfrm>
        </p:spPr>
        <p:txBody>
          <a:bodyPr/>
          <a:lstStyle/>
          <a:p>
            <a:r>
              <a:rPr lang="en-US" sz="3200" dirty="0"/>
              <a:t>Algorithm for the CT Problem</a:t>
            </a:r>
            <a:r>
              <a:rPr lang="en-US" sz="3200" dirty="0" smtClean="0"/>
              <a:t>– </a:t>
            </a:r>
            <a:br>
              <a:rPr lang="en-US" sz="3200" dirty="0" smtClean="0"/>
            </a:br>
            <a:r>
              <a:rPr lang="en-US" sz="3200" dirty="0" smtClean="0"/>
              <a:t>Establishing </a:t>
            </a:r>
            <a:r>
              <a:rPr lang="en-US" sz="3200" dirty="0" err="1" smtClean="0"/>
              <a:t>QoS</a:t>
            </a:r>
            <a:r>
              <a:rPr lang="en-US" sz="3200" dirty="0" smtClean="0"/>
              <a:t> </a:t>
            </a:r>
            <a:r>
              <a:rPr lang="en-US" sz="3200" dirty="0"/>
              <a:t>Aware </a:t>
            </a:r>
            <a:r>
              <a:rPr lang="en-US" sz="3200" dirty="0" smtClean="0"/>
              <a:t>p-survivable </a:t>
            </a:r>
            <a:r>
              <a:rPr lang="en-US" sz="3200" dirty="0"/>
              <a:t>connection </a:t>
            </a:r>
            <a:endParaRPr lang="en-US" sz="4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96752"/>
                <a:ext cx="7620000" cy="4800600"/>
              </a:xfrm>
            </p:spPr>
            <p:txBody>
              <a:bodyPr>
                <a:normAutofit fontScale="92500" lnSpcReduction="20000"/>
              </a:bodyPr>
              <a:lstStyle/>
              <a:p>
                <a:endParaRPr lang="en-US" b="1" u="sng" dirty="0" smtClean="0"/>
              </a:p>
              <a:p>
                <a:endParaRPr lang="en-US" b="1" u="sng" dirty="0"/>
              </a:p>
              <a:p>
                <a:endParaRPr lang="en-US" b="1" u="sng" dirty="0" smtClean="0"/>
              </a:p>
              <a:p>
                <a:r>
                  <a:rPr lang="en-US" b="1" u="sng" dirty="0" smtClean="0"/>
                  <a:t>Graph transformation</a:t>
                </a:r>
                <a:r>
                  <a:rPr lang="en-US" u="sng" dirty="0" smtClean="0"/>
                  <a:t>:</a:t>
                </a:r>
                <a:endParaRPr lang="en-US" dirty="0"/>
              </a:p>
              <a:p>
                <a:pPr lvl="1"/>
                <a:r>
                  <a:rPr lang="en-US" b="1" i="1" dirty="0" smtClean="0"/>
                  <a:t>“critical link” </a:t>
                </a:r>
                <a:r>
                  <a:rPr lang="en-US" b="1" i="1" dirty="0"/>
                  <a:t>transformation </a:t>
                </a:r>
                <a:r>
                  <a:rPr lang="en-US" b="1" i="1" dirty="0" smtClean="0"/>
                  <a:t>:</a:t>
                </a:r>
                <a:endParaRPr lang="en-US" dirty="0"/>
              </a:p>
              <a:p>
                <a:pPr lvl="2"/>
                <a:r>
                  <a:rPr lang="en-US" dirty="0" smtClean="0"/>
                  <a:t>For each link e in </a:t>
                </a:r>
                <a14:m>
                  <m:oMath xmlns:m="http://schemas.openxmlformats.org/officeDocument/2006/math">
                    <m:r>
                      <m:rPr>
                        <m:sty m:val="p"/>
                      </m:rPr>
                      <a:rPr lang="en-US">
                        <a:latin typeface="Cambria Math"/>
                      </a:rPr>
                      <m:t>G</m:t>
                    </m:r>
                  </m:oMath>
                </a14:m>
                <a:r>
                  <a:rPr lang="en-US" dirty="0" smtClean="0"/>
                  <a:t> :</a:t>
                </a:r>
              </a:p>
              <a:p>
                <a:pPr marL="411480" lvl="1" indent="0">
                  <a:buNone/>
                </a:pPr>
                <a:endParaRPr lang="en-US" dirty="0" smtClean="0"/>
              </a:p>
              <a:p>
                <a:pPr marL="411480" lvl="1" indent="0">
                  <a:buNone/>
                </a:pPr>
                <a:endParaRPr lang="en-US" dirty="0"/>
              </a:p>
              <a:p>
                <a:pPr lvl="1"/>
                <a:r>
                  <a:rPr lang="en-US" b="1" i="1" dirty="0" smtClean="0"/>
                  <a:t>“disjoint link” </a:t>
                </a:r>
                <a:r>
                  <a:rPr lang="en-US" b="1" i="1" dirty="0"/>
                  <a:t>transformation </a:t>
                </a:r>
                <a:r>
                  <a:rPr lang="en-US" b="1" i="1" dirty="0" smtClean="0"/>
                  <a:t>:</a:t>
                </a:r>
                <a:endParaRPr lang="en-US" dirty="0"/>
              </a:p>
              <a:p>
                <a:pPr marL="411480" lvl="1" indent="0">
                  <a:buNone/>
                </a:pPr>
                <a:r>
                  <a:rPr lang="en-US" dirty="0"/>
                  <a:t>       </a:t>
                </a:r>
                <a:r>
                  <a:rPr lang="en-US" dirty="0" smtClean="0"/>
                  <a:t>For each couple of nodes </a:t>
                </a:r>
                <a14:m>
                  <m:oMath xmlns:m="http://schemas.openxmlformats.org/officeDocument/2006/math">
                    <m:sSub>
                      <m:sSubPr>
                        <m:ctrlPr>
                          <a:rPr lang="en-US" i="1">
                            <a:latin typeface="Cambria Math"/>
                          </a:rPr>
                        </m:ctrlPr>
                      </m:sSubPr>
                      <m:e>
                        <m:r>
                          <a:rPr lang="en-US" i="1">
                            <a:latin typeface="Cambria Math"/>
                          </a:rPr>
                          <m:t>𝑣</m:t>
                        </m:r>
                      </m:e>
                      <m:sub>
                        <m:r>
                          <a:rPr lang="en-US">
                            <a:latin typeface="Cambria Math"/>
                          </a:rPr>
                          <m:t>­­</m:t>
                        </m:r>
                        <m:r>
                          <a:rPr lang="en-US" i="1">
                            <a:latin typeface="Cambria Math"/>
                          </a:rPr>
                          <m:t>𝑖</m:t>
                        </m:r>
                      </m:sub>
                    </m:sSub>
                  </m:oMath>
                </a14:m>
                <a:r>
                  <a:rPr lang="en-US" dirty="0"/>
                  <a:t> and </a:t>
                </a:r>
                <a14:m>
                  <m:oMath xmlns:m="http://schemas.openxmlformats.org/officeDocument/2006/math">
                    <m:sSub>
                      <m:sSubPr>
                        <m:ctrlPr>
                          <a:rPr lang="en-US" i="1">
                            <a:latin typeface="Cambria Math"/>
                          </a:rPr>
                        </m:ctrlPr>
                      </m:sSubPr>
                      <m:e>
                        <m:r>
                          <a:rPr lang="en-US" i="1">
                            <a:latin typeface="Cambria Math"/>
                          </a:rPr>
                          <m:t>𝑣</m:t>
                        </m:r>
                      </m:e>
                      <m:sub>
                        <m:r>
                          <a:rPr lang="en-US">
                            <a:latin typeface="Cambria Math"/>
                          </a:rPr>
                          <m:t>­­</m:t>
                        </m:r>
                        <m:r>
                          <a:rPr lang="en-US" i="1">
                            <a:latin typeface="Cambria Math"/>
                          </a:rPr>
                          <m:t>𝑗</m:t>
                        </m:r>
                      </m:sub>
                    </m:sSub>
                  </m:oMath>
                </a14:m>
                <a:r>
                  <a:rPr lang="en-US" dirty="0" smtClean="0"/>
                  <a:t> in </a:t>
                </a:r>
                <a14:m>
                  <m:oMath xmlns:m="http://schemas.openxmlformats.org/officeDocument/2006/math">
                    <m:r>
                      <m:rPr>
                        <m:sty m:val="p"/>
                      </m:rPr>
                      <a:rPr lang="en-US" b="0" i="0" smtClean="0">
                        <a:latin typeface="Cambria Math"/>
                      </a:rPr>
                      <m:t>G</m:t>
                    </m:r>
                    <m:r>
                      <a:rPr lang="en-US" i="1">
                        <a:latin typeface="Cambria Math"/>
                      </a:rPr>
                      <m:t> </m:t>
                    </m:r>
                  </m:oMath>
                </a14:m>
                <a:r>
                  <a:rPr lang="en-US" dirty="0" smtClean="0"/>
                  <a:t>:</a:t>
                </a:r>
                <a:endParaRPr lang="en-US" dirty="0"/>
              </a:p>
              <a:p>
                <a:endParaRPr lang="en-US" dirty="0" smtClean="0"/>
              </a:p>
              <a:p>
                <a:endParaRPr lang="en-US" dirty="0"/>
              </a:p>
              <a:p>
                <a:endParaRPr lang="en-US" dirty="0" smtClean="0"/>
              </a:p>
              <a:p>
                <a:endParaRPr lang="en-US" dirty="0" smtClean="0"/>
              </a:p>
              <a:p>
                <a:r>
                  <a:rPr lang="en-US" dirty="0" smtClean="0"/>
                  <a:t>Find </a:t>
                </a:r>
                <a:r>
                  <a:rPr lang="en-US" dirty="0"/>
                  <a:t>the shortest survivable path under a weight constrain B, according to any Approximation Algorithm  Restricted Shortest </a:t>
                </a:r>
                <a:r>
                  <a:rPr lang="en-US" dirty="0" smtClean="0"/>
                  <a:t>Path.</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96752"/>
                <a:ext cx="7620000" cy="4800600"/>
              </a:xfrm>
              <a:blipFill rotWithShape="1">
                <a:blip r:embed="rId3"/>
                <a:stretch>
                  <a:fillRect r="-80" b="-1398"/>
                </a:stretch>
              </a:blipFill>
            </p:spPr>
            <p:txBody>
              <a:bodyPr/>
              <a:lstStyle/>
              <a:p>
                <a:r>
                  <a:rPr lang="en-US">
                    <a:noFill/>
                  </a:rPr>
                  <a:t> </a:t>
                </a:r>
              </a:p>
            </p:txBody>
          </p:sp>
        </mc:Fallback>
      </mc:AlternateContent>
      <p:grpSp>
        <p:nvGrpSpPr>
          <p:cNvPr id="5" name="Group 4"/>
          <p:cNvGrpSpPr>
            <a:grpSpLocks noChangeAspect="1"/>
          </p:cNvGrpSpPr>
          <p:nvPr/>
        </p:nvGrpSpPr>
        <p:grpSpPr>
          <a:xfrm>
            <a:off x="2362200" y="4696543"/>
            <a:ext cx="3724681" cy="1180729"/>
            <a:chOff x="990600" y="3042773"/>
            <a:chExt cx="6207802" cy="1967882"/>
          </a:xfrm>
        </p:grpSpPr>
        <p:grpSp>
          <p:nvGrpSpPr>
            <p:cNvPr id="6" name="Group 5"/>
            <p:cNvGrpSpPr/>
            <p:nvPr/>
          </p:nvGrpSpPr>
          <p:grpSpPr>
            <a:xfrm>
              <a:off x="4800600" y="3574665"/>
              <a:ext cx="2397802" cy="1216892"/>
              <a:chOff x="4800600" y="3574665"/>
              <a:chExt cx="2397802" cy="1216892"/>
            </a:xfrm>
          </p:grpSpPr>
          <p:grpSp>
            <p:nvGrpSpPr>
              <p:cNvPr id="19" name="Group 18"/>
              <p:cNvGrpSpPr/>
              <p:nvPr/>
            </p:nvGrpSpPr>
            <p:grpSpPr>
              <a:xfrm>
                <a:off x="4800600" y="3770088"/>
                <a:ext cx="580746" cy="580746"/>
                <a:chOff x="838201" y="3754744"/>
                <a:chExt cx="893456" cy="893456"/>
              </a:xfrm>
            </p:grpSpPr>
            <p:sp>
              <p:nvSpPr>
                <p:cNvPr id="25" name="Oval 2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20" name="Group 19"/>
              <p:cNvGrpSpPr/>
              <p:nvPr/>
            </p:nvGrpSpPr>
            <p:grpSpPr>
              <a:xfrm>
                <a:off x="6617656" y="3769665"/>
                <a:ext cx="580746" cy="581170"/>
                <a:chOff x="838201" y="3754093"/>
                <a:chExt cx="893456" cy="894107"/>
              </a:xfrm>
            </p:grpSpPr>
            <p:sp>
              <p:nvSpPr>
                <p:cNvPr id="23" name="Oval 22"/>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TextBox 23"/>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21" name="Straight Arrow Connector 20"/>
              <p:cNvCxnSpPr>
                <a:stCxn id="25" idx="6"/>
                <a:endCxn id="23" idx="2"/>
              </p:cNvCxnSpPr>
              <p:nvPr/>
            </p:nvCxnSpPr>
            <p:spPr>
              <a:xfrm>
                <a:off x="538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804608" y="3574665"/>
                    <a:ext cx="2245402" cy="121689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m:rPr>
                                  <m:nor/>
                                </m:rPr>
                                <a:rPr lang="en-US" sz="900" b="1" i="1" dirty="0" smtClean="0">
                                  <a:latin typeface="Cambria Math"/>
                                </a:rPr>
                                <m:t>S</m:t>
                              </m:r>
                              <m:r>
                                <m:rPr>
                                  <m:nor/>
                                </m:rPr>
                                <a:rPr lang="en-US" sz="900" b="1" i="1" baseline="-25000" dirty="0"/>
                                <m:t>e</m:t>
                              </m:r>
                            </m:e>
                          </m:acc>
                          <m:r>
                            <a:rPr lang="en-US" sz="900" b="1" i="1" dirty="0" smtClean="0">
                              <a:latin typeface="Cambria Math"/>
                            </a:rPr>
                            <m:t>=</m:t>
                          </m:r>
                          <m:r>
                            <a:rPr lang="en-US" sz="900" b="1" i="1" dirty="0" smtClean="0">
                              <a:latin typeface="Cambria Math"/>
                            </a:rPr>
                            <m:t>𝟎</m:t>
                          </m:r>
                        </m:oMath>
                      </m:oMathPara>
                    </a14:m>
                    <a:endParaRPr lang="en-US" sz="900" b="1" i="1" dirty="0" smtClean="0">
                      <a:latin typeface="Cambria Math"/>
                    </a:endParaRPr>
                  </a:p>
                  <a:p>
                    <a:pPr algn="ctr">
                      <a:lnSpc>
                        <a:spcPct val="150000"/>
                      </a:lnSpc>
                    </a:pPr>
                    <a:endParaRPr lang="en-US" sz="900" b="1" i="1" dirty="0" smtClean="0">
                      <a:latin typeface="Cambria Math"/>
                    </a:endParaRPr>
                  </a:p>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a:latin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a:latin typeface="Cambria Math"/>
                                  <a:ea typeface="Cambria Math"/>
                                </a:rPr>
                                <m:t>𝟏</m:t>
                              </m:r>
                            </m:e>
                          </m:d>
                          <m:r>
                            <a:rPr lang="en-US" sz="900" b="1" i="0" dirty="0" smtClean="0">
                              <a:latin typeface="Cambria Math"/>
                              <a:ea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smtClean="0">
                                  <a:latin typeface="Cambria Math"/>
                                  <a:ea typeface="Cambria Math"/>
                                </a:rPr>
                                <m:t>𝟐</m:t>
                              </m:r>
                            </m:e>
                          </m:d>
                        </m:oMath>
                      </m:oMathPara>
                    </a14:m>
                    <a:endParaRPr lang="en-US" sz="1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4804608" y="3574665"/>
                    <a:ext cx="2245402" cy="1216892"/>
                  </a:xfrm>
                  <a:prstGeom prst="rect">
                    <a:avLst/>
                  </a:prstGeom>
                  <a:blipFill rotWithShape="1">
                    <a:blip r:embed="rId4"/>
                    <a:stretch>
                      <a:fillRect/>
                    </a:stretch>
                  </a:blipFill>
                </p:spPr>
                <p:txBody>
                  <a:bodyPr/>
                  <a:lstStyle/>
                  <a:p>
                    <a:r>
                      <a:rPr lang="en-US">
                        <a:noFill/>
                      </a:rPr>
                      <a:t> </a:t>
                    </a:r>
                  </a:p>
                </p:txBody>
              </p:sp>
            </mc:Fallback>
          </mc:AlternateContent>
        </p:grpSp>
        <p:sp>
          <p:nvSpPr>
            <p:cNvPr id="7" name="Right Arrow 6"/>
            <p:cNvSpPr/>
            <p:nvPr/>
          </p:nvSpPr>
          <p:spPr>
            <a:xfrm>
              <a:off x="3762375" y="3886200"/>
              <a:ext cx="609600" cy="33430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990600" y="3042773"/>
              <a:ext cx="2397802" cy="1967882"/>
              <a:chOff x="990600" y="3042773"/>
              <a:chExt cx="2397802" cy="1967882"/>
            </a:xfrm>
          </p:grpSpPr>
          <p:sp>
            <p:nvSpPr>
              <p:cNvPr id="9" name="Freeform 8"/>
              <p:cNvSpPr/>
              <p:nvPr/>
            </p:nvSpPr>
            <p:spPr>
              <a:xfrm flipV="1">
                <a:off x="1409700" y="3495520"/>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0" name="Group 9"/>
              <p:cNvGrpSpPr/>
              <p:nvPr/>
            </p:nvGrpSpPr>
            <p:grpSpPr>
              <a:xfrm>
                <a:off x="990600" y="3770088"/>
                <a:ext cx="580746" cy="580746"/>
                <a:chOff x="838201" y="3754744"/>
                <a:chExt cx="893456" cy="893456"/>
              </a:xfrm>
            </p:grpSpPr>
            <p:sp>
              <p:nvSpPr>
                <p:cNvPr id="17" name="Oval 16"/>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11" name="Group 10"/>
              <p:cNvGrpSpPr/>
              <p:nvPr/>
            </p:nvGrpSpPr>
            <p:grpSpPr>
              <a:xfrm>
                <a:off x="2807656" y="3769665"/>
                <a:ext cx="580746" cy="581170"/>
                <a:chOff x="838201" y="3754093"/>
                <a:chExt cx="893456" cy="894107"/>
              </a:xfrm>
            </p:grpSpPr>
            <p:sp>
              <p:nvSpPr>
                <p:cNvPr id="15" name="Oval 1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mc:AlternateContent xmlns:mc="http://schemas.openxmlformats.org/markup-compatibility/2006" xmlns:a14="http://schemas.microsoft.com/office/drawing/2010/main">
            <mc:Choice Requires="a14">
              <p:sp>
                <p:nvSpPr>
                  <p:cNvPr id="12" name="TextBox 11"/>
                  <p:cNvSpPr txBox="1"/>
                  <p:nvPr/>
                </p:nvSpPr>
                <p:spPr>
                  <a:xfrm>
                    <a:off x="1335010" y="3042773"/>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𝟏</m:t>
                              </m:r>
                            </m:e>
                          </m:d>
                        </m:oMath>
                      </m:oMathPara>
                    </a14:m>
                    <a:endParaRPr lang="en-US" sz="900" b="1" i="1" dirty="0"/>
                  </a:p>
                </p:txBody>
              </p:sp>
            </mc:Choice>
            <mc:Fallback xmlns="">
              <p:sp>
                <p:nvSpPr>
                  <p:cNvPr id="12" name="TextBox 11"/>
                  <p:cNvSpPr txBox="1">
                    <a:spLocks noRot="1" noChangeAspect="1" noMove="1" noResize="1" noEditPoints="1" noAdjustHandles="1" noChangeArrowheads="1" noChangeShapeType="1" noTextEdit="1"/>
                  </p:cNvSpPr>
                  <p:nvPr/>
                </p:nvSpPr>
                <p:spPr>
                  <a:xfrm>
                    <a:off x="1335010" y="3042773"/>
                    <a:ext cx="1693230" cy="500137"/>
                  </a:xfrm>
                  <a:prstGeom prst="rect">
                    <a:avLst/>
                  </a:prstGeom>
                  <a:blipFill rotWithShape="1">
                    <a:blip r:embed="rId5"/>
                    <a:stretch>
                      <a:fillRect/>
                    </a:stretch>
                  </a:blipFill>
                </p:spPr>
                <p:txBody>
                  <a:bodyPr/>
                  <a:lstStyle/>
                  <a:p>
                    <a:r>
                      <a:rPr lang="en-US">
                        <a:noFill/>
                      </a:rPr>
                      <a:t> </a:t>
                    </a:r>
                  </a:p>
                </p:txBody>
              </p:sp>
            </mc:Fallback>
          </mc:AlternateContent>
          <p:sp>
            <p:nvSpPr>
              <p:cNvPr id="13" name="Freeform 12"/>
              <p:cNvSpPr/>
              <p:nvPr/>
            </p:nvSpPr>
            <p:spPr>
              <a:xfrm>
                <a:off x="1466850" y="4286095"/>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1466850" y="4510518"/>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𝟐</m:t>
                              </m:r>
                            </m:e>
                          </m:d>
                        </m:oMath>
                      </m:oMathPara>
                    </a14:m>
                    <a:endParaRPr lang="en-US" sz="900" b="1"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1466850" y="4510518"/>
                    <a:ext cx="1693230" cy="500137"/>
                  </a:xfrm>
                  <a:prstGeom prst="rect">
                    <a:avLst/>
                  </a:prstGeom>
                  <a:blipFill rotWithShape="1">
                    <a:blip r:embed="rId6"/>
                    <a:stretch>
                      <a:fillRect/>
                    </a:stretch>
                  </a:blipFill>
                </p:spPr>
                <p:txBody>
                  <a:bodyPr/>
                  <a:lstStyle/>
                  <a:p>
                    <a:r>
                      <a:rPr lang="en-US">
                        <a:noFill/>
                      </a:rPr>
                      <a:t> </a:t>
                    </a:r>
                  </a:p>
                </p:txBody>
              </p:sp>
            </mc:Fallback>
          </mc:AlternateContent>
        </p:grpSp>
      </p:grpSp>
      <p:grpSp>
        <p:nvGrpSpPr>
          <p:cNvPr id="39" name="Group 38"/>
          <p:cNvGrpSpPr/>
          <p:nvPr/>
        </p:nvGrpSpPr>
        <p:grpSpPr>
          <a:xfrm>
            <a:off x="4625752" y="3710153"/>
            <a:ext cx="348448" cy="348447"/>
            <a:chOff x="838201" y="3754744"/>
            <a:chExt cx="893456" cy="893456"/>
          </a:xfrm>
        </p:grpSpPr>
        <p:sp>
          <p:nvSpPr>
            <p:cNvPr id="45" name="Oval 4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TextBox 45"/>
            <p:cNvSpPr txBox="1"/>
            <p:nvPr/>
          </p:nvSpPr>
          <p:spPr>
            <a:xfrm>
              <a:off x="1054703" y="3778782"/>
              <a:ext cx="479059" cy="804952"/>
            </a:xfrm>
            <a:prstGeom prst="rect">
              <a:avLst/>
            </a:prstGeom>
            <a:noFill/>
          </p:spPr>
          <p:txBody>
            <a:bodyPr wrap="square" rtlCol="0">
              <a:spAutoFit/>
            </a:bodyPr>
            <a:lstStyle/>
            <a:p>
              <a:pPr algn="ctr"/>
              <a:endParaRPr lang="en-US" sz="2800" b="1" dirty="0"/>
            </a:p>
          </p:txBody>
        </p:sp>
      </p:grpSp>
      <p:grpSp>
        <p:nvGrpSpPr>
          <p:cNvPr id="40" name="Group 39"/>
          <p:cNvGrpSpPr/>
          <p:nvPr/>
        </p:nvGrpSpPr>
        <p:grpSpPr>
          <a:xfrm>
            <a:off x="5715985" y="3709899"/>
            <a:ext cx="348448" cy="348702"/>
            <a:chOff x="838201" y="3754093"/>
            <a:chExt cx="893456" cy="894107"/>
          </a:xfrm>
        </p:grpSpPr>
        <p:sp>
          <p:nvSpPr>
            <p:cNvPr id="43" name="Oval 42"/>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TextBox 43"/>
            <p:cNvSpPr txBox="1"/>
            <p:nvPr/>
          </p:nvSpPr>
          <p:spPr>
            <a:xfrm>
              <a:off x="1053237" y="3754093"/>
              <a:ext cx="479059" cy="804953"/>
            </a:xfrm>
            <a:prstGeom prst="rect">
              <a:avLst/>
            </a:prstGeom>
            <a:noFill/>
          </p:spPr>
          <p:txBody>
            <a:bodyPr wrap="square" rtlCol="0">
              <a:spAutoFit/>
            </a:bodyPr>
            <a:lstStyle/>
            <a:p>
              <a:pPr algn="ctr" rtl="1"/>
              <a:endParaRPr lang="en-US" sz="2800" b="1" dirty="0"/>
            </a:p>
          </p:txBody>
        </p:sp>
      </p:grpSp>
      <p:cxnSp>
        <p:nvCxnSpPr>
          <p:cNvPr id="41" name="Straight Arrow Connector 40"/>
          <p:cNvCxnSpPr>
            <a:stCxn id="45" idx="6"/>
            <a:endCxn id="43" idx="2"/>
          </p:cNvCxnSpPr>
          <p:nvPr/>
        </p:nvCxnSpPr>
        <p:spPr>
          <a:xfrm>
            <a:off x="4974200" y="3884377"/>
            <a:ext cx="741786"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4878428" y="3642660"/>
                <a:ext cx="947474" cy="57842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800" b="1" i="1" dirty="0" smtClean="0">
                              <a:latin typeface="Cambria Math"/>
                            </a:rPr>
                          </m:ctrlPr>
                        </m:accPr>
                        <m:e>
                          <m:r>
                            <m:rPr>
                              <m:nor/>
                            </m:rPr>
                            <a:rPr lang="en-US" sz="800" b="1" i="1" dirty="0" smtClean="0">
                              <a:latin typeface="Cambria Math"/>
                            </a:rPr>
                            <m:t>S</m:t>
                          </m:r>
                          <m:r>
                            <m:rPr>
                              <m:nor/>
                            </m:rPr>
                            <a:rPr lang="en-US" sz="800" b="1" i="1" baseline="-25000" dirty="0"/>
                            <m:t>e</m:t>
                          </m:r>
                        </m:e>
                      </m:acc>
                      <m:r>
                        <a:rPr lang="en-US" sz="800" b="1" i="1" dirty="0" smtClean="0">
                          <a:latin typeface="Cambria Math"/>
                        </a:rPr>
                        <m:t>=−</m:t>
                      </m:r>
                      <m:r>
                        <a:rPr lang="en-US" sz="800" b="1" i="1" dirty="0" smtClean="0">
                          <a:latin typeface="Cambria Math"/>
                        </a:rPr>
                        <m:t>𝒍𝒏</m:t>
                      </m:r>
                      <m:r>
                        <a:rPr lang="en-US" sz="800" b="1" i="1" dirty="0" smtClean="0">
                          <a:latin typeface="Cambria Math"/>
                        </a:rPr>
                        <m:t>(</m:t>
                      </m:r>
                      <m:r>
                        <a:rPr lang="en-US" sz="800" b="1" i="1" dirty="0">
                          <a:latin typeface="Cambria Math"/>
                        </a:rPr>
                        <m:t>𝟏</m:t>
                      </m:r>
                      <m:r>
                        <a:rPr lang="en-US" sz="800" b="1" i="1" dirty="0">
                          <a:latin typeface="Cambria Math"/>
                        </a:rPr>
                        <m:t>−</m:t>
                      </m:r>
                      <m:r>
                        <m:rPr>
                          <m:nor/>
                        </m:rPr>
                        <a:rPr lang="en-US" sz="800" b="1" i="1" dirty="0">
                          <a:latin typeface="Cambria Math"/>
                        </a:rPr>
                        <m:t>P</m:t>
                      </m:r>
                      <m:r>
                        <m:rPr>
                          <m:nor/>
                        </m:rPr>
                        <a:rPr lang="en-US" sz="800" b="1" i="1" baseline="-25000" dirty="0"/>
                        <m:t>e</m:t>
                      </m:r>
                      <m:r>
                        <a:rPr lang="en-US" sz="800" b="1" i="1" dirty="0" smtClean="0">
                          <a:latin typeface="Cambria Math"/>
                        </a:rPr>
                        <m:t>)</m:t>
                      </m:r>
                    </m:oMath>
                  </m:oMathPara>
                </a14:m>
                <a:endParaRPr lang="en-US" sz="800" b="1" i="1" dirty="0" smtClean="0"/>
              </a:p>
              <a:p>
                <a:pPr algn="ctr"/>
                <a:endParaRPr lang="en-US" sz="1400" b="1" i="1" dirty="0" smtClean="0"/>
              </a:p>
              <a:p>
                <a:pPr algn="ct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smtClean="0">
                          <a:latin typeface="Cambria Math"/>
                        </a:rPr>
                        <m:t>=</m:t>
                      </m:r>
                      <m:r>
                        <a:rPr lang="en-US" sz="900" b="1" i="1" dirty="0" smtClean="0">
                          <a:latin typeface="Cambria Math"/>
                        </a:rPr>
                        <m:t>𝟐</m:t>
                      </m:r>
                      <m:r>
                        <a:rPr lang="en-US" sz="900" b="1" i="1" dirty="0" smtClean="0">
                          <a:latin typeface="Cambria Math"/>
                        </a:rPr>
                        <m:t>𝑾𝒆</m:t>
                      </m:r>
                    </m:oMath>
                  </m:oMathPara>
                </a14:m>
                <a:endParaRPr lang="en-US" sz="900" b="1"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878428" y="3642660"/>
                <a:ext cx="947474" cy="578428"/>
              </a:xfrm>
              <a:prstGeom prst="rect">
                <a:avLst/>
              </a:prstGeom>
              <a:blipFill rotWithShape="1">
                <a:blip r:embed="rId7"/>
                <a:stretch>
                  <a:fillRect/>
                </a:stretch>
              </a:blipFill>
            </p:spPr>
            <p:txBody>
              <a:bodyPr/>
              <a:lstStyle/>
              <a:p>
                <a:r>
                  <a:rPr lang="en-US">
                    <a:noFill/>
                  </a:rPr>
                  <a:t> </a:t>
                </a:r>
              </a:p>
            </p:txBody>
          </p:sp>
        </mc:Fallback>
      </mc:AlternateContent>
      <p:grpSp>
        <p:nvGrpSpPr>
          <p:cNvPr id="29" name="Group 28"/>
          <p:cNvGrpSpPr/>
          <p:nvPr/>
        </p:nvGrpSpPr>
        <p:grpSpPr>
          <a:xfrm>
            <a:off x="2339752" y="3611488"/>
            <a:ext cx="1438681" cy="447113"/>
            <a:chOff x="990600" y="3605646"/>
            <a:chExt cx="2397802" cy="745189"/>
          </a:xfrm>
        </p:grpSpPr>
        <mc:AlternateContent xmlns:mc="http://schemas.openxmlformats.org/markup-compatibility/2006" xmlns:a14="http://schemas.microsoft.com/office/drawing/2010/main">
          <mc:Choice Requires="a14">
            <p:sp>
              <p:nvSpPr>
                <p:cNvPr id="31" name="TextBox 30"/>
                <p:cNvSpPr txBox="1"/>
                <p:nvPr/>
              </p:nvSpPr>
              <p:spPr>
                <a:xfrm>
                  <a:off x="1483402" y="3605646"/>
                  <a:ext cx="109728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a:latin typeface="Cambria Math"/>
                          </a:rPr>
                          <m:t>(</m:t>
                        </m:r>
                        <m:r>
                          <m:rPr>
                            <m:nor/>
                          </m:rPr>
                          <a:rPr lang="en-US" sz="900" b="1" i="1" dirty="0" smtClean="0">
                            <a:latin typeface="Cambria Math"/>
                          </a:rPr>
                          <m:t>W</m:t>
                        </m:r>
                        <m:r>
                          <m:rPr>
                            <m:nor/>
                          </m:rPr>
                          <a:rPr lang="en-US" sz="900" b="1" i="1" baseline="-25000" dirty="0"/>
                          <m:t>e</m:t>
                        </m:r>
                        <m:r>
                          <m:rPr>
                            <m:nor/>
                          </m:rPr>
                          <a:rPr lang="en-US" sz="900" b="1" i="1" baseline="-25000" dirty="0" smtClean="0"/>
                          <m:t>, </m:t>
                        </m:r>
                        <m:r>
                          <m:rPr>
                            <m:nor/>
                          </m:rPr>
                          <a:rPr lang="en-US" sz="900" b="1" i="1" dirty="0">
                            <a:latin typeface="Cambria Math"/>
                          </a:rPr>
                          <m:t>P</m:t>
                        </m:r>
                        <m:r>
                          <m:rPr>
                            <m:nor/>
                          </m:rPr>
                          <a:rPr lang="en-US" sz="900" b="1" i="1" baseline="-25000" dirty="0"/>
                          <m:t>e</m:t>
                        </m:r>
                        <m:r>
                          <a:rPr lang="en-US" sz="900" b="1" i="1" dirty="0">
                            <a:latin typeface="Cambria Math"/>
                          </a:rPr>
                          <m:t>)</m:t>
                        </m:r>
                      </m:oMath>
                    </m:oMathPara>
                  </a14:m>
                  <a:endParaRPr lang="en-US" sz="900" b="1" i="1" dirty="0"/>
                </a:p>
              </p:txBody>
            </p:sp>
          </mc:Choice>
          <mc:Fallback xmlns="">
            <p:sp>
              <p:nvSpPr>
                <p:cNvPr id="31" name="TextBox 30"/>
                <p:cNvSpPr txBox="1">
                  <a:spLocks noRot="1" noChangeAspect="1" noMove="1" noResize="1" noEditPoints="1" noAdjustHandles="1" noChangeArrowheads="1" noChangeShapeType="1" noTextEdit="1"/>
                </p:cNvSpPr>
                <p:nvPr/>
              </p:nvSpPr>
              <p:spPr>
                <a:xfrm>
                  <a:off x="1483402" y="3605646"/>
                  <a:ext cx="1097280" cy="500137"/>
                </a:xfrm>
                <a:prstGeom prst="rect">
                  <a:avLst/>
                </a:prstGeom>
                <a:blipFill rotWithShape="1">
                  <a:blip r:embed="rId8"/>
                  <a:stretch>
                    <a:fillRect/>
                  </a:stretch>
                </a:blipFill>
              </p:spPr>
              <p:txBody>
                <a:bodyPr/>
                <a:lstStyle/>
                <a:p>
                  <a:r>
                    <a:rPr lang="en-US">
                      <a:noFill/>
                    </a:rPr>
                    <a:t> </a:t>
                  </a:r>
                </a:p>
              </p:txBody>
            </p:sp>
          </mc:Fallback>
        </mc:AlternateContent>
        <p:grpSp>
          <p:nvGrpSpPr>
            <p:cNvPr id="32" name="Group 31"/>
            <p:cNvGrpSpPr/>
            <p:nvPr/>
          </p:nvGrpSpPr>
          <p:grpSpPr>
            <a:xfrm>
              <a:off x="990600" y="3770088"/>
              <a:ext cx="580746" cy="580746"/>
              <a:chOff x="838201" y="3754744"/>
              <a:chExt cx="893456" cy="893456"/>
            </a:xfrm>
          </p:grpSpPr>
          <p:sp>
            <p:nvSpPr>
              <p:cNvPr id="37" name="Oval 36"/>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TextBox 37"/>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33" name="Group 32"/>
            <p:cNvGrpSpPr/>
            <p:nvPr/>
          </p:nvGrpSpPr>
          <p:grpSpPr>
            <a:xfrm>
              <a:off x="2807656" y="3769665"/>
              <a:ext cx="580746" cy="581170"/>
              <a:chOff x="838201" y="3754093"/>
              <a:chExt cx="893456" cy="894107"/>
            </a:xfrm>
          </p:grpSpPr>
          <p:sp>
            <p:nvSpPr>
              <p:cNvPr id="35" name="Oval 3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TextBox 35"/>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34" name="Straight Arrow Connector 33"/>
            <p:cNvCxnSpPr>
              <a:stCxn id="37" idx="6"/>
              <a:endCxn id="35" idx="2"/>
            </p:cNvCxnSpPr>
            <p:nvPr/>
          </p:nvCxnSpPr>
          <p:spPr>
            <a:xfrm>
              <a:off x="157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0" name="Right Arrow 29"/>
          <p:cNvSpPr/>
          <p:nvPr/>
        </p:nvSpPr>
        <p:spPr>
          <a:xfrm>
            <a:off x="4002817" y="3779820"/>
            <a:ext cx="365760" cy="20058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smtClean="0"/>
              <a:t>Algorithm </a:t>
            </a:r>
            <a:endParaRPr lang="en-US" dirty="0"/>
          </a:p>
        </p:txBody>
      </p:sp>
      <p:sp>
        <p:nvSpPr>
          <p:cNvPr id="47" name="Slide Number Placeholder 46"/>
          <p:cNvSpPr>
            <a:spLocks noGrp="1"/>
          </p:cNvSpPr>
          <p:nvPr>
            <p:ph type="sldNum" sz="quarter" idx="12"/>
          </p:nvPr>
        </p:nvSpPr>
        <p:spPr/>
        <p:txBody>
          <a:bodyPr/>
          <a:lstStyle/>
          <a:p>
            <a:fld id="{B6F15528-21DE-4FAA-801E-634DDDAF4B2B}" type="slidenum">
              <a:rPr lang="en-US" smtClean="0"/>
              <a:pPr/>
              <a:t>12</a:t>
            </a:fld>
            <a:endParaRPr lang="en-US" dirty="0"/>
          </a:p>
        </p:txBody>
      </p:sp>
      <p:grpSp>
        <p:nvGrpSpPr>
          <p:cNvPr id="82" name="Group 81"/>
          <p:cNvGrpSpPr/>
          <p:nvPr/>
        </p:nvGrpSpPr>
        <p:grpSpPr>
          <a:xfrm>
            <a:off x="1679563" y="1435358"/>
            <a:ext cx="5340709" cy="1273562"/>
            <a:chOff x="2612968" y="1276185"/>
            <a:chExt cx="5340709" cy="1273562"/>
          </a:xfrm>
        </p:grpSpPr>
        <p:sp>
          <p:nvSpPr>
            <p:cNvPr id="49" name="Oval 206"/>
            <p:cNvSpPr>
              <a:spLocks noChangeArrowheads="1"/>
            </p:cNvSpPr>
            <p:nvPr/>
          </p:nvSpPr>
          <p:spPr bwMode="auto">
            <a:xfrm>
              <a:off x="5416624" y="1778352"/>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50" name="Oval 212"/>
            <p:cNvSpPr>
              <a:spLocks noChangeArrowheads="1"/>
            </p:cNvSpPr>
            <p:nvPr/>
          </p:nvSpPr>
          <p:spPr bwMode="auto">
            <a:xfrm>
              <a:off x="2642002" y="1778351"/>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51" name="TextBox 50"/>
            <p:cNvSpPr txBox="1"/>
            <p:nvPr/>
          </p:nvSpPr>
          <p:spPr bwMode="auto">
            <a:xfrm>
              <a:off x="2612968" y="1763779"/>
              <a:ext cx="355828" cy="307777"/>
            </a:xfrm>
            <a:prstGeom prst="rect">
              <a:avLst/>
            </a:prstGeom>
            <a:noFill/>
          </p:spPr>
          <p:txBody>
            <a:bodyPr wrap="square">
              <a:spAutoFit/>
            </a:bodyPr>
            <a:lstStyle/>
            <a:p>
              <a:pPr algn="ctr">
                <a:defRPr/>
              </a:pPr>
              <a:r>
                <a:rPr lang="en-US" sz="1400" b="1" kern="0" dirty="0" smtClean="0">
                  <a:solidFill>
                    <a:sysClr val="windowText" lastClr="000000"/>
                  </a:solidFill>
                  <a:latin typeface="Arial" pitchFamily="34" charset="0"/>
                </a:rPr>
                <a:t>s</a:t>
              </a:r>
              <a:endParaRPr lang="en-US" sz="1400" b="1" kern="0" baseline="-25000" dirty="0">
                <a:solidFill>
                  <a:sysClr val="windowText" lastClr="000000"/>
                </a:solidFill>
                <a:latin typeface="Arial" pitchFamily="34" charset="0"/>
              </a:endParaRPr>
            </a:p>
          </p:txBody>
        </p:sp>
        <p:sp>
          <p:nvSpPr>
            <p:cNvPr id="52" name="Oval 212"/>
            <p:cNvSpPr>
              <a:spLocks noChangeArrowheads="1"/>
            </p:cNvSpPr>
            <p:nvPr/>
          </p:nvSpPr>
          <p:spPr bwMode="auto">
            <a:xfrm>
              <a:off x="6752959" y="1778351"/>
              <a:ext cx="301059" cy="301028"/>
            </a:xfrm>
            <a:prstGeom prst="ellipse">
              <a:avLst/>
            </a:prstGeom>
            <a:solidFill>
              <a:srgbClr val="0070C0"/>
            </a:solidFill>
            <a:ln w="22225" algn="ctr">
              <a:solidFill>
                <a:schemeClr val="tx1"/>
              </a:solidFill>
              <a:round/>
              <a:headEnd/>
              <a:tailEnd/>
            </a:ln>
          </p:spPr>
          <p:txBody>
            <a:bodyPr/>
            <a:lstStyle/>
            <a:p>
              <a:endParaRPr lang="he-IL" sz="800"/>
            </a:p>
          </p:txBody>
        </p:sp>
        <p:cxnSp>
          <p:nvCxnSpPr>
            <p:cNvPr id="53" name="Curved Connector 199"/>
            <p:cNvCxnSpPr>
              <a:cxnSpLocks noChangeAspect="1" noChangeShapeType="1"/>
            </p:cNvCxnSpPr>
            <p:nvPr/>
          </p:nvCxnSpPr>
          <p:spPr bwMode="auto">
            <a:xfrm rot="5400000" flipH="1" flipV="1">
              <a:off x="3435018" y="1222552"/>
              <a:ext cx="1197" cy="1164992"/>
            </a:xfrm>
            <a:prstGeom prst="curvedConnector3">
              <a:avLst>
                <a:gd name="adj1" fmla="val 2996725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Curved Connector 199"/>
            <p:cNvCxnSpPr>
              <a:cxnSpLocks noChangeAspect="1" noChangeShapeType="1"/>
            </p:cNvCxnSpPr>
            <p:nvPr/>
          </p:nvCxnSpPr>
          <p:spPr bwMode="auto">
            <a:xfrm rot="5400000" flipH="1" flipV="1">
              <a:off x="6219538" y="1220186"/>
              <a:ext cx="1197" cy="1164992"/>
            </a:xfrm>
            <a:prstGeom prst="curvedConnector3">
              <a:avLst>
                <a:gd name="adj1" fmla="val 2996725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Curved Connector 199"/>
            <p:cNvCxnSpPr>
              <a:cxnSpLocks noChangeAspect="1" noChangeShapeType="1"/>
            </p:cNvCxnSpPr>
            <p:nvPr/>
          </p:nvCxnSpPr>
          <p:spPr bwMode="auto">
            <a:xfrm rot="16200000" flipH="1">
              <a:off x="6219538" y="1476082"/>
              <a:ext cx="1197" cy="1164992"/>
            </a:xfrm>
            <a:prstGeom prst="curvedConnector3">
              <a:avLst>
                <a:gd name="adj1" fmla="val 2996725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Curved Connector 199"/>
            <p:cNvCxnSpPr>
              <a:cxnSpLocks noChangeAspect="1" noChangeShapeType="1"/>
            </p:cNvCxnSpPr>
            <p:nvPr/>
          </p:nvCxnSpPr>
          <p:spPr bwMode="auto">
            <a:xfrm rot="16200000" flipH="1">
              <a:off x="3448281" y="1464706"/>
              <a:ext cx="1197" cy="1164992"/>
            </a:xfrm>
            <a:prstGeom prst="curvedConnector3">
              <a:avLst>
                <a:gd name="adj1" fmla="val 2996725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7" name="Oval 212"/>
            <p:cNvSpPr>
              <a:spLocks noChangeArrowheads="1"/>
            </p:cNvSpPr>
            <p:nvPr/>
          </p:nvSpPr>
          <p:spPr bwMode="auto">
            <a:xfrm>
              <a:off x="3978337" y="1781010"/>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58" name="Oval 212"/>
            <p:cNvSpPr>
              <a:spLocks noChangeArrowheads="1"/>
            </p:cNvSpPr>
            <p:nvPr/>
          </p:nvSpPr>
          <p:spPr bwMode="auto">
            <a:xfrm>
              <a:off x="3235387" y="1276185"/>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59" name="Oval 212"/>
            <p:cNvSpPr>
              <a:spLocks noChangeArrowheads="1"/>
            </p:cNvSpPr>
            <p:nvPr/>
          </p:nvSpPr>
          <p:spPr bwMode="auto">
            <a:xfrm>
              <a:off x="3006787" y="2171535"/>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60" name="Oval 212"/>
            <p:cNvSpPr>
              <a:spLocks noChangeArrowheads="1"/>
            </p:cNvSpPr>
            <p:nvPr/>
          </p:nvSpPr>
          <p:spPr bwMode="auto">
            <a:xfrm>
              <a:off x="3540187" y="2174405"/>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61" name="Oval 212"/>
            <p:cNvSpPr>
              <a:spLocks noChangeArrowheads="1"/>
            </p:cNvSpPr>
            <p:nvPr/>
          </p:nvSpPr>
          <p:spPr bwMode="auto">
            <a:xfrm>
              <a:off x="4683187" y="1790535"/>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62" name="Oval 212"/>
            <p:cNvSpPr>
              <a:spLocks noChangeArrowheads="1"/>
            </p:cNvSpPr>
            <p:nvPr/>
          </p:nvSpPr>
          <p:spPr bwMode="auto">
            <a:xfrm>
              <a:off x="7626412" y="1802985"/>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63" name="TextBox 62"/>
            <p:cNvSpPr txBox="1"/>
            <p:nvPr/>
          </p:nvSpPr>
          <p:spPr bwMode="auto">
            <a:xfrm>
              <a:off x="7597849" y="1776069"/>
              <a:ext cx="355828" cy="276999"/>
            </a:xfrm>
            <a:prstGeom prst="rect">
              <a:avLst/>
            </a:prstGeom>
            <a:noFill/>
          </p:spPr>
          <p:txBody>
            <a:bodyPr wrap="square">
              <a:spAutoFit/>
            </a:bodyPr>
            <a:lstStyle/>
            <a:p>
              <a:pPr algn="ctr">
                <a:defRPr/>
              </a:pPr>
              <a:r>
                <a:rPr lang="en-US" b="1" kern="0" baseline="-25000" dirty="0" smtClean="0">
                  <a:solidFill>
                    <a:sysClr val="windowText" lastClr="000000"/>
                  </a:solidFill>
                  <a:latin typeface="Arial" pitchFamily="34" charset="0"/>
                </a:rPr>
                <a:t>t</a:t>
              </a:r>
              <a:endParaRPr lang="en-US" b="1" kern="0" baseline="-25000" dirty="0">
                <a:solidFill>
                  <a:sysClr val="windowText" lastClr="000000"/>
                </a:solidFill>
                <a:latin typeface="Arial" pitchFamily="34" charset="0"/>
              </a:endParaRPr>
            </a:p>
          </p:txBody>
        </p:sp>
        <p:sp>
          <p:nvSpPr>
            <p:cNvPr id="64" name="Oval 212"/>
            <p:cNvSpPr>
              <a:spLocks noChangeArrowheads="1"/>
            </p:cNvSpPr>
            <p:nvPr/>
          </p:nvSpPr>
          <p:spPr bwMode="auto">
            <a:xfrm>
              <a:off x="6045262" y="1285710"/>
              <a:ext cx="301059" cy="301028"/>
            </a:xfrm>
            <a:prstGeom prst="ellipse">
              <a:avLst/>
            </a:prstGeom>
            <a:solidFill>
              <a:srgbClr val="0070C0"/>
            </a:solidFill>
            <a:ln w="22225" algn="ctr">
              <a:solidFill>
                <a:schemeClr val="tx1"/>
              </a:solidFill>
              <a:round/>
              <a:headEnd/>
              <a:tailEnd/>
            </a:ln>
          </p:spPr>
          <p:txBody>
            <a:bodyPr/>
            <a:lstStyle/>
            <a:p>
              <a:endParaRPr lang="he-IL" sz="800"/>
            </a:p>
          </p:txBody>
        </p:sp>
        <p:sp>
          <p:nvSpPr>
            <p:cNvPr id="65" name="Oval 212"/>
            <p:cNvSpPr>
              <a:spLocks noChangeArrowheads="1"/>
            </p:cNvSpPr>
            <p:nvPr/>
          </p:nvSpPr>
          <p:spPr bwMode="auto">
            <a:xfrm>
              <a:off x="6101221" y="2248719"/>
              <a:ext cx="301059" cy="301028"/>
            </a:xfrm>
            <a:prstGeom prst="ellipse">
              <a:avLst/>
            </a:prstGeom>
            <a:solidFill>
              <a:srgbClr val="0070C0"/>
            </a:solidFill>
            <a:ln w="22225" algn="ctr">
              <a:solidFill>
                <a:schemeClr val="tx1"/>
              </a:solidFill>
              <a:round/>
              <a:headEnd/>
              <a:tailEnd/>
            </a:ln>
          </p:spPr>
          <p:txBody>
            <a:bodyPr/>
            <a:lstStyle/>
            <a:p>
              <a:endParaRPr lang="he-IL" sz="800"/>
            </a:p>
          </p:txBody>
        </p:sp>
        <p:cxnSp>
          <p:nvCxnSpPr>
            <p:cNvPr id="66" name="Straight Arrow Connector 65"/>
            <p:cNvCxnSpPr>
              <a:stCxn id="57" idx="6"/>
              <a:endCxn id="61" idx="2"/>
            </p:cNvCxnSpPr>
            <p:nvPr/>
          </p:nvCxnSpPr>
          <p:spPr>
            <a:xfrm>
              <a:off x="4279396" y="1931524"/>
              <a:ext cx="403791" cy="9525"/>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5010452" y="1951558"/>
              <a:ext cx="403791" cy="9525"/>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073974" y="1932508"/>
              <a:ext cx="548640" cy="9525"/>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3188965" y="1469418"/>
              <a:ext cx="75009" cy="30834"/>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978599" y="1456258"/>
              <a:ext cx="75009" cy="30834"/>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487301" y="2399233"/>
              <a:ext cx="100523"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2"/>
            </p:cNvCxnSpPr>
            <p:nvPr/>
          </p:nvCxnSpPr>
          <p:spPr>
            <a:xfrm flipV="1">
              <a:off x="6101221" y="2397347"/>
              <a:ext cx="28587" cy="1886"/>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944376" y="2218258"/>
              <a:ext cx="100523" cy="72428"/>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2771800" y="1331476"/>
            <a:ext cx="2238113" cy="369332"/>
          </a:xfrm>
          <a:prstGeom prst="rect">
            <a:avLst/>
          </a:prstGeom>
          <a:noFill/>
        </p:spPr>
        <p:txBody>
          <a:bodyPr wrap="none" rtlCol="0">
            <a:spAutoFit/>
          </a:bodyPr>
          <a:lstStyle/>
          <a:p>
            <a:r>
              <a:rPr lang="en-US" dirty="0"/>
              <a:t>s</a:t>
            </a:r>
            <a:r>
              <a:rPr lang="en-US" dirty="0" smtClean="0"/>
              <a:t>urvivable connection</a:t>
            </a:r>
            <a:endParaRPr lang="en-US" dirty="0"/>
          </a:p>
        </p:txBody>
      </p:sp>
    </p:spTree>
    <p:extLst>
      <p:ext uri="{BB962C8B-B14F-4D97-AF65-F5344CB8AC3E}">
        <p14:creationId xmlns:p14="http://schemas.microsoft.com/office/powerpoint/2010/main" val="2189417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020762"/>
          </a:xfrm>
        </p:spPr>
        <p:txBody>
          <a:bodyPr/>
          <a:lstStyle/>
          <a:p>
            <a:r>
              <a:rPr lang="en-US" sz="3200" dirty="0"/>
              <a:t>Algorithm for the CT Problem</a:t>
            </a:r>
            <a:r>
              <a:rPr lang="en-US" sz="3200" dirty="0" smtClean="0"/>
              <a:t>– </a:t>
            </a:r>
            <a:br>
              <a:rPr lang="en-US" sz="3200" dirty="0" smtClean="0"/>
            </a:br>
            <a:r>
              <a:rPr lang="en-US" sz="3200" dirty="0" smtClean="0"/>
              <a:t>Establishing </a:t>
            </a:r>
            <a:r>
              <a:rPr lang="en-US" sz="3200" dirty="0" err="1" smtClean="0"/>
              <a:t>QoS</a:t>
            </a:r>
            <a:r>
              <a:rPr lang="en-US" sz="3200" dirty="0" smtClean="0"/>
              <a:t> </a:t>
            </a:r>
            <a:r>
              <a:rPr lang="en-US" sz="3200" dirty="0"/>
              <a:t>Aware </a:t>
            </a:r>
            <a:r>
              <a:rPr lang="en-US" sz="3200" dirty="0" smtClean="0"/>
              <a:t>p-survivable </a:t>
            </a:r>
            <a:r>
              <a:rPr lang="en-US" sz="3200" dirty="0"/>
              <a:t>connection </a:t>
            </a:r>
            <a:endParaRPr lang="en-US" sz="4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620000" cy="4800600"/>
              </a:xfrm>
            </p:spPr>
            <p:txBody>
              <a:bodyPr>
                <a:normAutofit fontScale="92500" lnSpcReduction="20000"/>
              </a:bodyPr>
              <a:lstStyle/>
              <a:p>
                <a:pPr lvl="0"/>
                <a:r>
                  <a:rPr lang="en-US" dirty="0"/>
                  <a:t>Find a </a:t>
                </a:r>
                <a:r>
                  <a:rPr lang="en-US" dirty="0" smtClean="0"/>
                  <a:t> weight-shortest path </a:t>
                </a:r>
                <a14:m>
                  <m:oMath xmlns:m="http://schemas.openxmlformats.org/officeDocument/2006/math">
                    <m:r>
                      <a:rPr lang="en-US" i="1">
                        <a:latin typeface="Cambria Math"/>
                      </a:rPr>
                      <m:t>𝜋</m:t>
                    </m:r>
                  </m:oMath>
                </a14:m>
                <a:r>
                  <a:rPr lang="en-US" dirty="0"/>
                  <a:t> between </a:t>
                </a:r>
                <a:r>
                  <a:rPr lang="en-US" dirty="0" smtClean="0"/>
                  <a:t>s and </a:t>
                </a:r>
                <a:r>
                  <a:rPr lang="en-US" dirty="0"/>
                  <a:t>the </a:t>
                </a:r>
                <a:r>
                  <a:rPr lang="en-US" dirty="0" smtClean="0"/>
                  <a:t>t</a:t>
                </a:r>
              </a:p>
              <a:p>
                <a:pPr lvl="0"/>
                <a:endParaRPr lang="en-US" b="1" u="sng" dirty="0"/>
              </a:p>
              <a:p>
                <a:pPr lvl="0"/>
                <a:endParaRPr lang="en-US" b="1" u="sng" dirty="0" smtClean="0"/>
              </a:p>
              <a:p>
                <a:r>
                  <a:rPr lang="en-US" b="1" u="sng" dirty="0" smtClean="0"/>
                  <a:t>Graph transformation</a:t>
                </a:r>
                <a:r>
                  <a:rPr lang="en-US" u="sng" dirty="0" smtClean="0"/>
                  <a:t>:</a:t>
                </a:r>
                <a:endParaRPr lang="en-US" dirty="0"/>
              </a:p>
              <a:p>
                <a:pPr lvl="1"/>
                <a:r>
                  <a:rPr lang="en-US" b="1" i="1" dirty="0" smtClean="0"/>
                  <a:t>“critical link” </a:t>
                </a:r>
                <a:r>
                  <a:rPr lang="en-US" b="1" i="1" dirty="0"/>
                  <a:t>transformation </a:t>
                </a:r>
                <a:r>
                  <a:rPr lang="en-US" b="1" i="1" dirty="0" smtClean="0"/>
                  <a:t>:</a:t>
                </a:r>
                <a:endParaRPr lang="en-US" dirty="0"/>
              </a:p>
              <a:p>
                <a:pPr lvl="2"/>
                <a:r>
                  <a:rPr lang="en-US" dirty="0" smtClean="0"/>
                  <a:t>For each link e in </a:t>
                </a:r>
                <a14:m>
                  <m:oMath xmlns:m="http://schemas.openxmlformats.org/officeDocument/2006/math">
                    <m:r>
                      <a:rPr lang="en-US" i="1">
                        <a:latin typeface="Cambria Math"/>
                      </a:rPr>
                      <m:t>𝜋</m:t>
                    </m:r>
                  </m:oMath>
                </a14:m>
                <a:r>
                  <a:rPr lang="en-US" dirty="0" smtClean="0"/>
                  <a:t> :</a:t>
                </a:r>
              </a:p>
              <a:p>
                <a:pPr marL="411480" lvl="1" indent="0">
                  <a:buNone/>
                </a:pPr>
                <a:endParaRPr lang="en-US" dirty="0" smtClean="0"/>
              </a:p>
              <a:p>
                <a:pPr marL="411480" lvl="1" indent="0">
                  <a:buNone/>
                </a:pPr>
                <a:endParaRPr lang="en-US" dirty="0"/>
              </a:p>
              <a:p>
                <a:pPr lvl="1"/>
                <a:r>
                  <a:rPr lang="en-US" b="1" i="1" dirty="0" smtClean="0"/>
                  <a:t>“disjoint link” </a:t>
                </a:r>
                <a:r>
                  <a:rPr lang="en-US" b="1" i="1" dirty="0"/>
                  <a:t>transformation </a:t>
                </a:r>
                <a:r>
                  <a:rPr lang="en-US" b="1" i="1" dirty="0" smtClean="0"/>
                  <a:t>:</a:t>
                </a:r>
                <a:endParaRPr lang="en-US" dirty="0"/>
              </a:p>
              <a:p>
                <a:pPr marL="411480" lvl="1" indent="0">
                  <a:buNone/>
                </a:pPr>
                <a:r>
                  <a:rPr lang="en-US" dirty="0"/>
                  <a:t>       </a:t>
                </a:r>
                <a:r>
                  <a:rPr lang="en-US" dirty="0" smtClean="0"/>
                  <a:t>For each couple of nodes </a:t>
                </a:r>
                <a14:m>
                  <m:oMath xmlns:m="http://schemas.openxmlformats.org/officeDocument/2006/math">
                    <m:sSub>
                      <m:sSubPr>
                        <m:ctrlPr>
                          <a:rPr lang="en-US" i="1">
                            <a:latin typeface="Cambria Math"/>
                          </a:rPr>
                        </m:ctrlPr>
                      </m:sSubPr>
                      <m:e>
                        <m:r>
                          <a:rPr lang="en-US" i="1">
                            <a:latin typeface="Cambria Math"/>
                          </a:rPr>
                          <m:t>𝑣</m:t>
                        </m:r>
                      </m:e>
                      <m:sub>
                        <m:r>
                          <a:rPr lang="en-US">
                            <a:latin typeface="Cambria Math"/>
                          </a:rPr>
                          <m:t>­­</m:t>
                        </m:r>
                        <m:r>
                          <a:rPr lang="en-US" i="1">
                            <a:latin typeface="Cambria Math"/>
                          </a:rPr>
                          <m:t>𝑖</m:t>
                        </m:r>
                      </m:sub>
                    </m:sSub>
                  </m:oMath>
                </a14:m>
                <a:r>
                  <a:rPr lang="en-US" dirty="0"/>
                  <a:t> and </a:t>
                </a:r>
                <a14:m>
                  <m:oMath xmlns:m="http://schemas.openxmlformats.org/officeDocument/2006/math">
                    <m:sSub>
                      <m:sSubPr>
                        <m:ctrlPr>
                          <a:rPr lang="en-US" i="1">
                            <a:latin typeface="Cambria Math"/>
                          </a:rPr>
                        </m:ctrlPr>
                      </m:sSubPr>
                      <m:e>
                        <m:r>
                          <a:rPr lang="en-US" i="1">
                            <a:latin typeface="Cambria Math"/>
                          </a:rPr>
                          <m:t>𝑣</m:t>
                        </m:r>
                      </m:e>
                      <m:sub>
                        <m:r>
                          <a:rPr lang="en-US">
                            <a:latin typeface="Cambria Math"/>
                          </a:rPr>
                          <m:t>­­</m:t>
                        </m:r>
                        <m:r>
                          <a:rPr lang="en-US" i="1">
                            <a:latin typeface="Cambria Math"/>
                          </a:rPr>
                          <m:t>𝑗</m:t>
                        </m:r>
                      </m:sub>
                    </m:sSub>
                  </m:oMath>
                </a14:m>
                <a:r>
                  <a:rPr lang="en-US" dirty="0" smtClean="0"/>
                  <a:t> in </a:t>
                </a:r>
                <a14:m>
                  <m:oMath xmlns:m="http://schemas.openxmlformats.org/officeDocument/2006/math">
                    <m:r>
                      <a:rPr lang="en-US" i="1">
                        <a:latin typeface="Cambria Math"/>
                      </a:rPr>
                      <m:t>𝜋</m:t>
                    </m:r>
                    <m:r>
                      <a:rPr lang="en-US" i="1">
                        <a:latin typeface="Cambria Math"/>
                      </a:rPr>
                      <m:t> </m:t>
                    </m:r>
                  </m:oMath>
                </a14:m>
                <a:r>
                  <a:rPr lang="en-US" dirty="0" smtClean="0"/>
                  <a:t>:</a:t>
                </a:r>
                <a:endParaRPr lang="en-US" dirty="0"/>
              </a:p>
              <a:p>
                <a:endParaRPr lang="en-US" dirty="0" smtClean="0"/>
              </a:p>
              <a:p>
                <a:endParaRPr lang="en-US" dirty="0"/>
              </a:p>
              <a:p>
                <a:endParaRPr lang="en-US" dirty="0" smtClean="0"/>
              </a:p>
              <a:p>
                <a:endParaRPr lang="en-US" dirty="0" smtClean="0"/>
              </a:p>
              <a:p>
                <a:r>
                  <a:rPr lang="en-US" dirty="0" smtClean="0"/>
                  <a:t>Find </a:t>
                </a:r>
                <a:r>
                  <a:rPr lang="en-US" dirty="0"/>
                  <a:t>the shortest survivable path under a weight constrain B, according to any Approximation Algorithm  Restricted Shortest </a:t>
                </a:r>
                <a:r>
                  <a:rPr lang="en-US" dirty="0" smtClean="0"/>
                  <a:t>Path.</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620000" cy="4800600"/>
              </a:xfrm>
              <a:blipFill rotWithShape="1">
                <a:blip r:embed="rId3"/>
                <a:stretch>
                  <a:fillRect t="-1779" r="-80" b="-1271"/>
                </a:stretch>
              </a:blipFill>
            </p:spPr>
            <p:txBody>
              <a:bodyPr/>
              <a:lstStyle/>
              <a:p>
                <a:r>
                  <a:rPr lang="en-US">
                    <a:noFill/>
                  </a:rPr>
                  <a:t> </a:t>
                </a:r>
              </a:p>
            </p:txBody>
          </p:sp>
        </mc:Fallback>
      </mc:AlternateContent>
      <p:grpSp>
        <p:nvGrpSpPr>
          <p:cNvPr id="5" name="Group 4"/>
          <p:cNvGrpSpPr>
            <a:grpSpLocks noChangeAspect="1"/>
          </p:cNvGrpSpPr>
          <p:nvPr/>
        </p:nvGrpSpPr>
        <p:grpSpPr>
          <a:xfrm>
            <a:off x="2362200" y="4458071"/>
            <a:ext cx="3724681" cy="1180729"/>
            <a:chOff x="990600" y="3042773"/>
            <a:chExt cx="6207802" cy="1967882"/>
          </a:xfrm>
        </p:grpSpPr>
        <p:grpSp>
          <p:nvGrpSpPr>
            <p:cNvPr id="6" name="Group 5"/>
            <p:cNvGrpSpPr/>
            <p:nvPr/>
          </p:nvGrpSpPr>
          <p:grpSpPr>
            <a:xfrm>
              <a:off x="4800600" y="3574665"/>
              <a:ext cx="2397802" cy="1216892"/>
              <a:chOff x="4800600" y="3574665"/>
              <a:chExt cx="2397802" cy="1216892"/>
            </a:xfrm>
          </p:grpSpPr>
          <p:grpSp>
            <p:nvGrpSpPr>
              <p:cNvPr id="19" name="Group 18"/>
              <p:cNvGrpSpPr/>
              <p:nvPr/>
            </p:nvGrpSpPr>
            <p:grpSpPr>
              <a:xfrm>
                <a:off x="4800600" y="3770088"/>
                <a:ext cx="580746" cy="580746"/>
                <a:chOff x="838201" y="3754744"/>
                <a:chExt cx="893456" cy="893456"/>
              </a:xfrm>
            </p:grpSpPr>
            <p:sp>
              <p:nvSpPr>
                <p:cNvPr id="25" name="Oval 2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20" name="Group 19"/>
              <p:cNvGrpSpPr/>
              <p:nvPr/>
            </p:nvGrpSpPr>
            <p:grpSpPr>
              <a:xfrm>
                <a:off x="6617656" y="3769665"/>
                <a:ext cx="580746" cy="581170"/>
                <a:chOff x="838201" y="3754093"/>
                <a:chExt cx="893456" cy="894107"/>
              </a:xfrm>
            </p:grpSpPr>
            <p:sp>
              <p:nvSpPr>
                <p:cNvPr id="23" name="Oval 22"/>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TextBox 23"/>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21" name="Straight Arrow Connector 20"/>
              <p:cNvCxnSpPr>
                <a:stCxn id="25" idx="6"/>
                <a:endCxn id="23" idx="2"/>
              </p:cNvCxnSpPr>
              <p:nvPr/>
            </p:nvCxnSpPr>
            <p:spPr>
              <a:xfrm>
                <a:off x="538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804608" y="3574665"/>
                    <a:ext cx="2245402" cy="121689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m:rPr>
                                  <m:nor/>
                                </m:rPr>
                                <a:rPr lang="en-US" sz="900" b="1" i="1" dirty="0" smtClean="0">
                                  <a:latin typeface="Cambria Math"/>
                                </a:rPr>
                                <m:t>S</m:t>
                              </m:r>
                              <m:r>
                                <m:rPr>
                                  <m:nor/>
                                </m:rPr>
                                <a:rPr lang="en-US" sz="900" b="1" i="1" baseline="-25000" dirty="0"/>
                                <m:t>e</m:t>
                              </m:r>
                            </m:e>
                          </m:acc>
                          <m:r>
                            <a:rPr lang="en-US" sz="900" b="1" i="1" dirty="0" smtClean="0">
                              <a:latin typeface="Cambria Math"/>
                            </a:rPr>
                            <m:t>=</m:t>
                          </m:r>
                          <m:r>
                            <a:rPr lang="en-US" sz="900" b="1" i="1" dirty="0" smtClean="0">
                              <a:latin typeface="Cambria Math"/>
                            </a:rPr>
                            <m:t>𝟎</m:t>
                          </m:r>
                        </m:oMath>
                      </m:oMathPara>
                    </a14:m>
                    <a:endParaRPr lang="en-US" sz="900" b="1" i="1" dirty="0" smtClean="0">
                      <a:latin typeface="Cambria Math"/>
                    </a:endParaRPr>
                  </a:p>
                  <a:p>
                    <a:pPr algn="ctr">
                      <a:lnSpc>
                        <a:spcPct val="150000"/>
                      </a:lnSpc>
                    </a:pPr>
                    <a:endParaRPr lang="en-US" sz="900" b="1" i="1" dirty="0" smtClean="0">
                      <a:latin typeface="Cambria Math"/>
                    </a:endParaRPr>
                  </a:p>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a:latin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a:latin typeface="Cambria Math"/>
                                  <a:ea typeface="Cambria Math"/>
                                </a:rPr>
                                <m:t>𝟏</m:t>
                              </m:r>
                            </m:e>
                          </m:d>
                          <m:r>
                            <a:rPr lang="en-US" sz="900" b="1" i="0" dirty="0" smtClean="0">
                              <a:latin typeface="Cambria Math"/>
                              <a:ea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smtClean="0">
                                  <a:latin typeface="Cambria Math"/>
                                  <a:ea typeface="Cambria Math"/>
                                </a:rPr>
                                <m:t>𝟐</m:t>
                              </m:r>
                            </m:e>
                          </m:d>
                        </m:oMath>
                      </m:oMathPara>
                    </a14:m>
                    <a:endParaRPr lang="en-US" sz="1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4804608" y="3574665"/>
                    <a:ext cx="2245402" cy="1216892"/>
                  </a:xfrm>
                  <a:prstGeom prst="rect">
                    <a:avLst/>
                  </a:prstGeom>
                  <a:blipFill rotWithShape="1">
                    <a:blip r:embed="rId4"/>
                    <a:stretch>
                      <a:fillRect/>
                    </a:stretch>
                  </a:blipFill>
                </p:spPr>
                <p:txBody>
                  <a:bodyPr/>
                  <a:lstStyle/>
                  <a:p>
                    <a:r>
                      <a:rPr lang="en-US">
                        <a:noFill/>
                      </a:rPr>
                      <a:t> </a:t>
                    </a:r>
                  </a:p>
                </p:txBody>
              </p:sp>
            </mc:Fallback>
          </mc:AlternateContent>
        </p:grpSp>
        <p:sp>
          <p:nvSpPr>
            <p:cNvPr id="7" name="Right Arrow 6"/>
            <p:cNvSpPr/>
            <p:nvPr/>
          </p:nvSpPr>
          <p:spPr>
            <a:xfrm>
              <a:off x="3762375" y="3886200"/>
              <a:ext cx="609600" cy="33430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990600" y="3042773"/>
              <a:ext cx="2397802" cy="1967882"/>
              <a:chOff x="990600" y="3042773"/>
              <a:chExt cx="2397802" cy="1967882"/>
            </a:xfrm>
          </p:grpSpPr>
          <p:sp>
            <p:nvSpPr>
              <p:cNvPr id="9" name="Freeform 8"/>
              <p:cNvSpPr/>
              <p:nvPr/>
            </p:nvSpPr>
            <p:spPr>
              <a:xfrm flipV="1">
                <a:off x="1409700" y="3495520"/>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0" name="Group 9"/>
              <p:cNvGrpSpPr/>
              <p:nvPr/>
            </p:nvGrpSpPr>
            <p:grpSpPr>
              <a:xfrm>
                <a:off x="990600" y="3770088"/>
                <a:ext cx="580746" cy="580746"/>
                <a:chOff x="838201" y="3754744"/>
                <a:chExt cx="893456" cy="893456"/>
              </a:xfrm>
            </p:grpSpPr>
            <p:sp>
              <p:nvSpPr>
                <p:cNvPr id="17" name="Oval 16"/>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11" name="Group 10"/>
              <p:cNvGrpSpPr/>
              <p:nvPr/>
            </p:nvGrpSpPr>
            <p:grpSpPr>
              <a:xfrm>
                <a:off x="2807656" y="3769665"/>
                <a:ext cx="580746" cy="581170"/>
                <a:chOff x="838201" y="3754093"/>
                <a:chExt cx="893456" cy="894107"/>
              </a:xfrm>
            </p:grpSpPr>
            <p:sp>
              <p:nvSpPr>
                <p:cNvPr id="15" name="Oval 1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mc:AlternateContent xmlns:mc="http://schemas.openxmlformats.org/markup-compatibility/2006" xmlns:a14="http://schemas.microsoft.com/office/drawing/2010/main">
            <mc:Choice Requires="a14">
              <p:sp>
                <p:nvSpPr>
                  <p:cNvPr id="12" name="TextBox 11"/>
                  <p:cNvSpPr txBox="1"/>
                  <p:nvPr/>
                </p:nvSpPr>
                <p:spPr>
                  <a:xfrm>
                    <a:off x="1335010" y="3042773"/>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𝟏</m:t>
                              </m:r>
                            </m:e>
                          </m:d>
                        </m:oMath>
                      </m:oMathPara>
                    </a14:m>
                    <a:endParaRPr lang="en-US" sz="900" b="1" i="1" dirty="0"/>
                  </a:p>
                </p:txBody>
              </p:sp>
            </mc:Choice>
            <mc:Fallback xmlns="">
              <p:sp>
                <p:nvSpPr>
                  <p:cNvPr id="12" name="TextBox 11"/>
                  <p:cNvSpPr txBox="1">
                    <a:spLocks noRot="1" noChangeAspect="1" noMove="1" noResize="1" noEditPoints="1" noAdjustHandles="1" noChangeArrowheads="1" noChangeShapeType="1" noTextEdit="1"/>
                  </p:cNvSpPr>
                  <p:nvPr/>
                </p:nvSpPr>
                <p:spPr>
                  <a:xfrm>
                    <a:off x="1335010" y="3042773"/>
                    <a:ext cx="1693230" cy="500137"/>
                  </a:xfrm>
                  <a:prstGeom prst="rect">
                    <a:avLst/>
                  </a:prstGeom>
                  <a:blipFill rotWithShape="1">
                    <a:blip r:embed="rId5"/>
                    <a:stretch>
                      <a:fillRect/>
                    </a:stretch>
                  </a:blipFill>
                </p:spPr>
                <p:txBody>
                  <a:bodyPr/>
                  <a:lstStyle/>
                  <a:p>
                    <a:r>
                      <a:rPr lang="en-US">
                        <a:noFill/>
                      </a:rPr>
                      <a:t> </a:t>
                    </a:r>
                  </a:p>
                </p:txBody>
              </p:sp>
            </mc:Fallback>
          </mc:AlternateContent>
          <p:sp>
            <p:nvSpPr>
              <p:cNvPr id="13" name="Freeform 12"/>
              <p:cNvSpPr/>
              <p:nvPr/>
            </p:nvSpPr>
            <p:spPr>
              <a:xfrm>
                <a:off x="1466850" y="4286095"/>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1466850" y="4510518"/>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𝟐</m:t>
                              </m:r>
                            </m:e>
                          </m:d>
                        </m:oMath>
                      </m:oMathPara>
                    </a14:m>
                    <a:endParaRPr lang="en-US" sz="900" b="1"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1466850" y="4510518"/>
                    <a:ext cx="1693230" cy="500137"/>
                  </a:xfrm>
                  <a:prstGeom prst="rect">
                    <a:avLst/>
                  </a:prstGeom>
                  <a:blipFill rotWithShape="1">
                    <a:blip r:embed="rId6"/>
                    <a:stretch>
                      <a:fillRect/>
                    </a:stretch>
                  </a:blipFill>
                </p:spPr>
                <p:txBody>
                  <a:bodyPr/>
                  <a:lstStyle/>
                  <a:p>
                    <a:r>
                      <a:rPr lang="en-US">
                        <a:noFill/>
                      </a:rPr>
                      <a:t> </a:t>
                    </a:r>
                  </a:p>
                </p:txBody>
              </p:sp>
            </mc:Fallback>
          </mc:AlternateContent>
        </p:grpSp>
      </p:grpSp>
      <p:grpSp>
        <p:nvGrpSpPr>
          <p:cNvPr id="27" name="Group 26"/>
          <p:cNvGrpSpPr>
            <a:grpSpLocks noChangeAspect="1"/>
          </p:cNvGrpSpPr>
          <p:nvPr/>
        </p:nvGrpSpPr>
        <p:grpSpPr>
          <a:xfrm>
            <a:off x="2514600" y="3352800"/>
            <a:ext cx="3724681" cy="609600"/>
            <a:chOff x="990600" y="3605646"/>
            <a:chExt cx="6207802" cy="1016001"/>
          </a:xfrm>
        </p:grpSpPr>
        <p:grpSp>
          <p:nvGrpSpPr>
            <p:cNvPr id="28" name="Group 27"/>
            <p:cNvGrpSpPr/>
            <p:nvPr/>
          </p:nvGrpSpPr>
          <p:grpSpPr>
            <a:xfrm>
              <a:off x="4800600" y="3657600"/>
              <a:ext cx="2397802" cy="964047"/>
              <a:chOff x="4800600" y="3657600"/>
              <a:chExt cx="2397802" cy="964047"/>
            </a:xfrm>
          </p:grpSpPr>
          <p:grpSp>
            <p:nvGrpSpPr>
              <p:cNvPr id="39" name="Group 38"/>
              <p:cNvGrpSpPr/>
              <p:nvPr/>
            </p:nvGrpSpPr>
            <p:grpSpPr>
              <a:xfrm>
                <a:off x="4800600" y="3770088"/>
                <a:ext cx="580746" cy="580746"/>
                <a:chOff x="838201" y="3754744"/>
                <a:chExt cx="893456" cy="893456"/>
              </a:xfrm>
            </p:grpSpPr>
            <p:sp>
              <p:nvSpPr>
                <p:cNvPr id="45" name="Oval 4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TextBox 45"/>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40" name="Group 39"/>
              <p:cNvGrpSpPr/>
              <p:nvPr/>
            </p:nvGrpSpPr>
            <p:grpSpPr>
              <a:xfrm>
                <a:off x="6617656" y="3769665"/>
                <a:ext cx="580746" cy="581170"/>
                <a:chOff x="838201" y="3754093"/>
                <a:chExt cx="893456" cy="894107"/>
              </a:xfrm>
            </p:grpSpPr>
            <p:sp>
              <p:nvSpPr>
                <p:cNvPr id="43" name="Oval 42"/>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TextBox 43"/>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41" name="Straight Arrow Connector 40"/>
              <p:cNvCxnSpPr>
                <a:stCxn id="45" idx="6"/>
                <a:endCxn id="43" idx="2"/>
              </p:cNvCxnSpPr>
              <p:nvPr/>
            </p:nvCxnSpPr>
            <p:spPr>
              <a:xfrm>
                <a:off x="538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5221727" y="3657600"/>
                    <a:ext cx="1579124" cy="9640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800" b="1" i="1" dirty="0" smtClean="0">
                                  <a:latin typeface="Cambria Math"/>
                                </a:rPr>
                              </m:ctrlPr>
                            </m:accPr>
                            <m:e>
                              <m:r>
                                <m:rPr>
                                  <m:nor/>
                                </m:rPr>
                                <a:rPr lang="en-US" sz="800" b="1" i="1" dirty="0" smtClean="0">
                                  <a:latin typeface="Cambria Math"/>
                                </a:rPr>
                                <m:t>S</m:t>
                              </m:r>
                              <m:r>
                                <m:rPr>
                                  <m:nor/>
                                </m:rPr>
                                <a:rPr lang="en-US" sz="800" b="1" i="1" baseline="-25000" dirty="0"/>
                                <m:t>e</m:t>
                              </m:r>
                            </m:e>
                          </m:acc>
                          <m:r>
                            <a:rPr lang="en-US" sz="800" b="1" i="1" dirty="0" smtClean="0">
                              <a:latin typeface="Cambria Math"/>
                            </a:rPr>
                            <m:t>=−</m:t>
                          </m:r>
                          <m:r>
                            <a:rPr lang="en-US" sz="800" b="1" i="1" dirty="0" smtClean="0">
                              <a:latin typeface="Cambria Math"/>
                            </a:rPr>
                            <m:t>𝒍𝒏</m:t>
                          </m:r>
                          <m:r>
                            <a:rPr lang="en-US" sz="800" b="1" i="1" dirty="0" smtClean="0">
                              <a:latin typeface="Cambria Math"/>
                            </a:rPr>
                            <m:t>(</m:t>
                          </m:r>
                          <m:r>
                            <a:rPr lang="en-US" sz="800" b="1" i="1" dirty="0">
                              <a:latin typeface="Cambria Math"/>
                            </a:rPr>
                            <m:t>𝟏</m:t>
                          </m:r>
                          <m:r>
                            <a:rPr lang="en-US" sz="800" b="1" i="1" dirty="0">
                              <a:latin typeface="Cambria Math"/>
                            </a:rPr>
                            <m:t>−</m:t>
                          </m:r>
                          <m:r>
                            <m:rPr>
                              <m:nor/>
                            </m:rPr>
                            <a:rPr lang="en-US" sz="800" b="1" i="1" dirty="0">
                              <a:latin typeface="Cambria Math"/>
                            </a:rPr>
                            <m:t>P</m:t>
                          </m:r>
                          <m:r>
                            <m:rPr>
                              <m:nor/>
                            </m:rPr>
                            <a:rPr lang="en-US" sz="800" b="1" i="1" baseline="-25000" dirty="0"/>
                            <m:t>e</m:t>
                          </m:r>
                          <m:r>
                            <a:rPr lang="en-US" sz="800" b="1" i="1" dirty="0" smtClean="0">
                              <a:latin typeface="Cambria Math"/>
                            </a:rPr>
                            <m:t>)</m:t>
                          </m:r>
                        </m:oMath>
                      </m:oMathPara>
                    </a14:m>
                    <a:endParaRPr lang="en-US" sz="800" b="1" i="1" dirty="0" smtClean="0"/>
                  </a:p>
                  <a:p>
                    <a:pPr algn="ctr"/>
                    <a:endParaRPr lang="en-US" sz="1400" b="1" i="1" dirty="0" smtClean="0"/>
                  </a:p>
                  <a:p>
                    <a:pPr algn="ct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smtClean="0">
                              <a:latin typeface="Cambria Math"/>
                            </a:rPr>
                            <m:t>=</m:t>
                          </m:r>
                          <m:r>
                            <a:rPr lang="en-US" sz="900" b="1" i="1" dirty="0" smtClean="0">
                              <a:latin typeface="Cambria Math"/>
                            </a:rPr>
                            <m:t>𝟐</m:t>
                          </m:r>
                          <m:r>
                            <a:rPr lang="en-US" sz="900" b="1" i="1" dirty="0" smtClean="0">
                              <a:latin typeface="Cambria Math"/>
                            </a:rPr>
                            <m:t>𝑾𝒆</m:t>
                          </m:r>
                        </m:oMath>
                      </m:oMathPara>
                    </a14:m>
                    <a:endParaRPr lang="en-US" sz="900" b="1"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5221727" y="3657600"/>
                    <a:ext cx="1579124" cy="964047"/>
                  </a:xfrm>
                  <a:prstGeom prst="rect">
                    <a:avLst/>
                  </a:prstGeom>
                  <a:blipFill rotWithShape="1">
                    <a:blip r:embed="rId7"/>
                    <a:stretch>
                      <a:fillRect/>
                    </a:stretch>
                  </a:blipFill>
                </p:spPr>
                <p:txBody>
                  <a:bodyPr/>
                  <a:lstStyle/>
                  <a:p>
                    <a:r>
                      <a:rPr lang="en-US">
                        <a:noFill/>
                      </a:rPr>
                      <a:t> </a:t>
                    </a:r>
                  </a:p>
                </p:txBody>
              </p:sp>
            </mc:Fallback>
          </mc:AlternateContent>
        </p:grpSp>
        <p:grpSp>
          <p:nvGrpSpPr>
            <p:cNvPr id="29" name="Group 28"/>
            <p:cNvGrpSpPr/>
            <p:nvPr/>
          </p:nvGrpSpPr>
          <p:grpSpPr>
            <a:xfrm>
              <a:off x="990600" y="3605646"/>
              <a:ext cx="2397802" cy="745189"/>
              <a:chOff x="990600" y="3605646"/>
              <a:chExt cx="2397802" cy="745189"/>
            </a:xfrm>
          </p:grpSpPr>
          <mc:AlternateContent xmlns:mc="http://schemas.openxmlformats.org/markup-compatibility/2006" xmlns:a14="http://schemas.microsoft.com/office/drawing/2010/main">
            <mc:Choice Requires="a14">
              <p:sp>
                <p:nvSpPr>
                  <p:cNvPr id="31" name="TextBox 30"/>
                  <p:cNvSpPr txBox="1"/>
                  <p:nvPr/>
                </p:nvSpPr>
                <p:spPr>
                  <a:xfrm>
                    <a:off x="1483402" y="3605646"/>
                    <a:ext cx="109728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a:latin typeface="Cambria Math"/>
                            </a:rPr>
                            <m:t>(</m:t>
                          </m:r>
                          <m:r>
                            <m:rPr>
                              <m:nor/>
                            </m:rPr>
                            <a:rPr lang="en-US" sz="900" b="1" i="1" dirty="0" smtClean="0">
                              <a:latin typeface="Cambria Math"/>
                            </a:rPr>
                            <m:t>W</m:t>
                          </m:r>
                          <m:r>
                            <m:rPr>
                              <m:nor/>
                            </m:rPr>
                            <a:rPr lang="en-US" sz="900" b="1" i="1" baseline="-25000" dirty="0"/>
                            <m:t>e</m:t>
                          </m:r>
                          <m:r>
                            <m:rPr>
                              <m:nor/>
                            </m:rPr>
                            <a:rPr lang="en-US" sz="900" b="1" i="1" baseline="-25000" dirty="0" smtClean="0"/>
                            <m:t>, </m:t>
                          </m:r>
                          <m:r>
                            <m:rPr>
                              <m:nor/>
                            </m:rPr>
                            <a:rPr lang="en-US" sz="900" b="1" i="1" dirty="0">
                              <a:latin typeface="Cambria Math"/>
                            </a:rPr>
                            <m:t>P</m:t>
                          </m:r>
                          <m:r>
                            <m:rPr>
                              <m:nor/>
                            </m:rPr>
                            <a:rPr lang="en-US" sz="900" b="1" i="1" baseline="-25000" dirty="0"/>
                            <m:t>e</m:t>
                          </m:r>
                          <m:r>
                            <a:rPr lang="en-US" sz="900" b="1" i="1" dirty="0">
                              <a:latin typeface="Cambria Math"/>
                            </a:rPr>
                            <m:t>)</m:t>
                          </m:r>
                        </m:oMath>
                      </m:oMathPara>
                    </a14:m>
                    <a:endParaRPr lang="en-US" sz="900" b="1" i="1" dirty="0"/>
                  </a:p>
                </p:txBody>
              </p:sp>
            </mc:Choice>
            <mc:Fallback xmlns="">
              <p:sp>
                <p:nvSpPr>
                  <p:cNvPr id="31" name="TextBox 30"/>
                  <p:cNvSpPr txBox="1">
                    <a:spLocks noRot="1" noChangeAspect="1" noMove="1" noResize="1" noEditPoints="1" noAdjustHandles="1" noChangeArrowheads="1" noChangeShapeType="1" noTextEdit="1"/>
                  </p:cNvSpPr>
                  <p:nvPr/>
                </p:nvSpPr>
                <p:spPr>
                  <a:xfrm>
                    <a:off x="1483402" y="3605646"/>
                    <a:ext cx="1097280" cy="500137"/>
                  </a:xfrm>
                  <a:prstGeom prst="rect">
                    <a:avLst/>
                  </a:prstGeom>
                  <a:blipFill rotWithShape="1">
                    <a:blip r:embed="rId8"/>
                    <a:stretch>
                      <a:fillRect/>
                    </a:stretch>
                  </a:blipFill>
                </p:spPr>
                <p:txBody>
                  <a:bodyPr/>
                  <a:lstStyle/>
                  <a:p>
                    <a:r>
                      <a:rPr lang="en-US">
                        <a:noFill/>
                      </a:rPr>
                      <a:t> </a:t>
                    </a:r>
                  </a:p>
                </p:txBody>
              </p:sp>
            </mc:Fallback>
          </mc:AlternateContent>
          <p:grpSp>
            <p:nvGrpSpPr>
              <p:cNvPr id="32" name="Group 31"/>
              <p:cNvGrpSpPr/>
              <p:nvPr/>
            </p:nvGrpSpPr>
            <p:grpSpPr>
              <a:xfrm>
                <a:off x="990600" y="3770088"/>
                <a:ext cx="580746" cy="580746"/>
                <a:chOff x="838201" y="3754744"/>
                <a:chExt cx="893456" cy="893456"/>
              </a:xfrm>
            </p:grpSpPr>
            <p:sp>
              <p:nvSpPr>
                <p:cNvPr id="37" name="Oval 36"/>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TextBox 37"/>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33" name="Group 32"/>
              <p:cNvGrpSpPr/>
              <p:nvPr/>
            </p:nvGrpSpPr>
            <p:grpSpPr>
              <a:xfrm>
                <a:off x="2807656" y="3769665"/>
                <a:ext cx="580746" cy="581170"/>
                <a:chOff x="838201" y="3754093"/>
                <a:chExt cx="893456" cy="894107"/>
              </a:xfrm>
            </p:grpSpPr>
            <p:sp>
              <p:nvSpPr>
                <p:cNvPr id="35" name="Oval 34"/>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TextBox 35"/>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34" name="Straight Arrow Connector 33"/>
              <p:cNvCxnSpPr>
                <a:stCxn id="37" idx="6"/>
                <a:endCxn id="35" idx="2"/>
              </p:cNvCxnSpPr>
              <p:nvPr/>
            </p:nvCxnSpPr>
            <p:spPr>
              <a:xfrm>
                <a:off x="157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0" name="Right Arrow 29"/>
            <p:cNvSpPr/>
            <p:nvPr/>
          </p:nvSpPr>
          <p:spPr>
            <a:xfrm>
              <a:off x="3762375" y="3886200"/>
              <a:ext cx="609600" cy="33430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1"/>
          </p:nvPr>
        </p:nvSpPr>
        <p:spPr/>
        <p:txBody>
          <a:bodyPr/>
          <a:lstStyle/>
          <a:p>
            <a:r>
              <a:rPr lang="en-US" smtClean="0"/>
              <a:t>Algorithm </a:t>
            </a:r>
            <a:endParaRPr lang="en-US" dirty="0"/>
          </a:p>
        </p:txBody>
      </p:sp>
      <p:sp>
        <p:nvSpPr>
          <p:cNvPr id="47" name="Slide Number Placeholder 46"/>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104994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Algorithm for the CT Problem</a:t>
            </a:r>
          </a:p>
        </p:txBody>
      </p:sp>
      <p:grpSp>
        <p:nvGrpSpPr>
          <p:cNvPr id="5" name="Group 4"/>
          <p:cNvGrpSpPr/>
          <p:nvPr/>
        </p:nvGrpSpPr>
        <p:grpSpPr>
          <a:xfrm>
            <a:off x="313648" y="2779057"/>
            <a:ext cx="7687352" cy="3530263"/>
            <a:chOff x="313648" y="2590800"/>
            <a:chExt cx="7687352" cy="3530263"/>
          </a:xfrm>
        </p:grpSpPr>
        <p:grpSp>
          <p:nvGrpSpPr>
            <p:cNvPr id="32" name="Group 31"/>
            <p:cNvGrpSpPr>
              <a:grpSpLocks noChangeAspect="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a:grpSpLocks noChangeAspect="1"/>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a:grpSpLocks noChangeAspect="1"/>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a:grpSpLocks noChangeAspect="1"/>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a:cxnSpLocks noChangeAspect="1"/>
            </p:cNvCxnSpPr>
            <p:nvPr/>
          </p:nvCxnSpPr>
          <p:spPr>
            <a:xfrm flipV="1">
              <a:off x="1114479"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cxnSpLocks noChangeAspect="1"/>
            </p:cNvCxnSpPr>
            <p:nvPr/>
          </p:nvCxnSpPr>
          <p:spPr>
            <a:xfrm flipV="1">
              <a:off x="3411926"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p:cNvCxnSpPr>
            <p:nvPr/>
          </p:nvCxnSpPr>
          <p:spPr>
            <a:xfrm flipV="1">
              <a:off x="5709372"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p:cNvCxnSpPr>
              <a:cxnSpLocks noChangeAspect="1"/>
              <a:stCxn id="52" idx="7"/>
              <a:endCxn id="48" idx="1"/>
            </p:cNvCxnSpPr>
            <p:nvPr/>
          </p:nvCxnSpPr>
          <p:spPr>
            <a:xfrm rot="5400000" flipH="1" flipV="1">
              <a:off x="3005788" y="2048050"/>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p:cNvCxnSpPr>
              <a:cxnSpLocks noChangeAspect="1"/>
            </p:cNvCxnSpPr>
            <p:nvPr/>
          </p:nvCxnSpPr>
          <p:spPr>
            <a:xfrm rot="16200000" flipH="1">
              <a:off x="5283493" y="2651544"/>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a:spLocks noChangeAspect="1"/>
            </p:cNvSpPr>
            <p:nvPr/>
          </p:nvSpPr>
          <p:spPr>
            <a:xfrm>
              <a:off x="2600587" y="2590800"/>
              <a:ext cx="958936" cy="1015663"/>
            </a:xfrm>
            <a:prstGeom prst="rect">
              <a:avLst/>
            </a:prstGeom>
            <a:noFill/>
          </p:spPr>
          <p:txBody>
            <a:bodyPr wrap="square" rtlCol="0">
              <a:spAutoFit/>
            </a:bodyPr>
            <a:lstStyle/>
            <a:p>
              <a:pPr algn="ctr">
                <a:lnSpc>
                  <a:spcPct val="150000"/>
                </a:lnSpc>
              </a:pPr>
              <a:r>
                <a:rPr lang="en-US" sz="2000" b="1" dirty="0"/>
                <a:t>P=0.01</a:t>
              </a:r>
            </a:p>
            <a:p>
              <a:pPr algn="ctr">
                <a:lnSpc>
                  <a:spcPct val="150000"/>
                </a:lnSpc>
              </a:pPr>
              <a:r>
                <a:rPr lang="en-US" sz="2000" b="1" dirty="0" smtClean="0"/>
                <a:t>W=4</a:t>
              </a:r>
              <a:endParaRPr lang="en-US" sz="2000" b="1" dirty="0"/>
            </a:p>
          </p:txBody>
        </p:sp>
        <p:sp>
          <p:nvSpPr>
            <p:cNvPr id="42" name="TextBox 41"/>
            <p:cNvSpPr txBox="1">
              <a:spLocks noChangeAspect="1"/>
            </p:cNvSpPr>
            <p:nvPr/>
          </p:nvSpPr>
          <p:spPr>
            <a:xfrm>
              <a:off x="1338153" y="3856618"/>
              <a:ext cx="956204" cy="973632"/>
            </a:xfrm>
            <a:prstGeom prst="rect">
              <a:avLst/>
            </a:prstGeom>
            <a:noFill/>
          </p:spPr>
          <p:txBody>
            <a:bodyPr wrap="square" rtlCol="0">
              <a:spAutoFit/>
            </a:bodyPr>
            <a:lstStyle>
              <a:defPPr>
                <a:defRPr lang="en-US"/>
              </a:defPPr>
              <a:lvl1pPr algn="ctr">
                <a:lnSpc>
                  <a:spcPct val="150000"/>
                </a:lnSpc>
                <a:defRPr sz="2000" b="1"/>
              </a:lvl1pPr>
            </a:lstStyle>
            <a:p>
              <a:r>
                <a:rPr lang="en-US" dirty="0"/>
                <a:t>P=0.03</a:t>
              </a:r>
            </a:p>
            <a:p>
              <a:r>
                <a:rPr lang="en-US" dirty="0"/>
                <a:t>W=1</a:t>
              </a:r>
            </a:p>
          </p:txBody>
        </p:sp>
        <p:sp>
          <p:nvSpPr>
            <p:cNvPr id="43" name="TextBox 42"/>
            <p:cNvSpPr txBox="1">
              <a:spLocks noChangeAspect="1"/>
            </p:cNvSpPr>
            <p:nvPr/>
          </p:nvSpPr>
          <p:spPr>
            <a:xfrm>
              <a:off x="3663130" y="3856618"/>
              <a:ext cx="958936" cy="973632"/>
            </a:xfrm>
            <a:prstGeom prst="rect">
              <a:avLst/>
            </a:prstGeom>
            <a:noFill/>
          </p:spPr>
          <p:txBody>
            <a:bodyPr wrap="square" rtlCol="0">
              <a:spAutoFit/>
            </a:bodyPr>
            <a:lstStyle/>
            <a:p>
              <a:pPr algn="ctr">
                <a:lnSpc>
                  <a:spcPct val="150000"/>
                </a:lnSpc>
              </a:pPr>
              <a:r>
                <a:rPr lang="en-US" sz="2000" b="1" dirty="0"/>
                <a:t>P=0.02</a:t>
              </a:r>
            </a:p>
            <a:p>
              <a:pPr algn="ctr">
                <a:lnSpc>
                  <a:spcPct val="150000"/>
                </a:lnSpc>
              </a:pPr>
              <a:r>
                <a:rPr lang="en-US" sz="2000" b="1" dirty="0"/>
                <a:t>W=1</a:t>
              </a:r>
            </a:p>
          </p:txBody>
        </p:sp>
        <p:sp>
          <p:nvSpPr>
            <p:cNvPr id="44" name="TextBox 43"/>
            <p:cNvSpPr txBox="1">
              <a:spLocks noChangeAspect="1"/>
            </p:cNvSpPr>
            <p:nvPr/>
          </p:nvSpPr>
          <p:spPr>
            <a:xfrm>
              <a:off x="5990839" y="3856618"/>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W=1</a:t>
              </a:r>
              <a:endParaRPr lang="en-US" sz="2000" b="1" dirty="0"/>
            </a:p>
          </p:txBody>
        </p:sp>
        <p:sp>
          <p:nvSpPr>
            <p:cNvPr id="45" name="TextBox 44"/>
            <p:cNvSpPr txBox="1">
              <a:spLocks noChangeAspect="1"/>
            </p:cNvSpPr>
            <p:nvPr/>
          </p:nvSpPr>
          <p:spPr>
            <a:xfrm>
              <a:off x="4898035" y="5147431"/>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W=3</a:t>
              </a:r>
              <a:endParaRPr lang="en-US" sz="2000" b="1" dirty="0"/>
            </a:p>
          </p:txBody>
        </p:sp>
      </p:grpSp>
      <mc:AlternateContent xmlns:mc="http://schemas.openxmlformats.org/markup-compatibility/2006" xmlns:a14="http://schemas.microsoft.com/office/drawing/2010/main">
        <mc:Choice Requires="a14">
          <p:sp>
            <p:nvSpPr>
              <p:cNvPr id="54" name="Rectangle 53"/>
              <p:cNvSpPr/>
              <p:nvPr/>
            </p:nvSpPr>
            <p:spPr>
              <a:xfrm>
                <a:off x="457200" y="1300698"/>
                <a:ext cx="7883046" cy="707886"/>
              </a:xfrm>
              <a:prstGeom prst="rect">
                <a:avLst/>
              </a:prstGeom>
            </p:spPr>
            <p:txBody>
              <a:bodyPr wrap="square">
                <a:spAutoFit/>
              </a:bodyPr>
              <a:lstStyle/>
              <a:p>
                <a:pPr marL="400050" indent="-400050">
                  <a:buFont typeface="Arial" pitchFamily="34" charset="0"/>
                  <a:buChar char="•"/>
                </a:pPr>
                <a:r>
                  <a:rPr lang="en-US" sz="2000" dirty="0"/>
                  <a:t>Find the </a:t>
                </a:r>
                <a:r>
                  <a:rPr lang="en-US" sz="2000" dirty="0" smtClean="0"/>
                  <a:t>most survivable connection </a:t>
                </a:r>
                <a14:m>
                  <m:oMath xmlns:m="http://schemas.openxmlformats.org/officeDocument/2006/math">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1</m:t>
                        </m:r>
                      </m:sub>
                    </m:sSub>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2</m:t>
                        </m:r>
                      </m:sub>
                    </m:sSub>
                    <m:r>
                      <a:rPr lang="en-US" sz="2000">
                        <a:latin typeface="Cambria Math"/>
                      </a:rPr>
                      <m:t>)</m:t>
                    </m:r>
                  </m:oMath>
                </a14:m>
                <a:r>
                  <a:rPr lang="en-US" sz="2000" dirty="0" smtClean="0"/>
                  <a:t> </a:t>
                </a:r>
                <a:r>
                  <a:rPr lang="en-US" sz="2000" dirty="0"/>
                  <a:t>where </a:t>
                </a:r>
                <a:r>
                  <a:rPr lang="en-US" sz="2000"/>
                  <a:t>its </a:t>
                </a:r>
                <a:r>
                  <a:rPr lang="en-US" sz="2000" smtClean="0"/>
                  <a:t>CT-weight </a:t>
                </a:r>
                <a:r>
                  <a:rPr lang="en-US" sz="2000" dirty="0"/>
                  <a:t>is restricted to </a:t>
                </a:r>
                <a:r>
                  <a:rPr lang="en-US" sz="2000" dirty="0" smtClean="0"/>
                  <a:t>8.</a:t>
                </a:r>
                <a:endParaRPr lang="en-US" sz="2000" dirty="0"/>
              </a:p>
            </p:txBody>
          </p:sp>
        </mc:Choice>
        <mc:Fallback xmlns="">
          <p:sp>
            <p:nvSpPr>
              <p:cNvPr id="54" name="Rectangle 53"/>
              <p:cNvSpPr>
                <a:spLocks noRot="1" noChangeAspect="1" noMove="1" noResize="1" noEditPoints="1" noAdjustHandles="1" noChangeArrowheads="1" noChangeShapeType="1" noTextEdit="1"/>
              </p:cNvSpPr>
              <p:nvPr/>
            </p:nvSpPr>
            <p:spPr>
              <a:xfrm>
                <a:off x="457200" y="1300698"/>
                <a:ext cx="7883046" cy="707886"/>
              </a:xfrm>
              <a:prstGeom prst="rect">
                <a:avLst/>
              </a:prstGeom>
              <a:blipFill rotWithShape="1">
                <a:blip r:embed="rId2"/>
                <a:stretch>
                  <a:fillRect l="-619" t="-4310" b="-1465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195736" y="1983594"/>
                <a:ext cx="4762266" cy="797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max</m:t>
                      </m:r>
                      <m:nary>
                        <m:naryPr>
                          <m:chr m:val="∏"/>
                          <m:supHide m:val="on"/>
                          <m:ctrlPr>
                            <a:rPr lang="en-US" i="1">
                              <a:latin typeface="Cambria Math"/>
                            </a:rPr>
                          </m:ctrlPr>
                        </m:naryPr>
                        <m:sub>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sub>
                        <m:sup/>
                        <m:e>
                          <m:r>
                            <a:rPr lang="en-US" i="1">
                              <a:latin typeface="Cambria Math"/>
                            </a:rPr>
                            <m:t>(</m:t>
                          </m:r>
                          <m:r>
                            <a:rPr lang="en-US" i="1">
                              <a:latin typeface="Cambria Math"/>
                            </a:rPr>
                            <m:t>1</m:t>
                          </m:r>
                          <m:r>
                            <a:rPr lang="en-US" i="1">
                              <a:latin typeface="Cambria Math"/>
                            </a:rPr>
                            <m:t>−</m:t>
                          </m:r>
                          <m:sSub>
                            <m:sSubPr>
                              <m:ctrlPr>
                                <a:rPr lang="en-US" i="1" smtClean="0">
                                  <a:latin typeface="Cambria Math"/>
                                </a:rPr>
                              </m:ctrlPr>
                            </m:sSubPr>
                            <m:e>
                              <m:r>
                                <a:rPr lang="en-US" b="0" i="1" smtClean="0">
                                  <a:latin typeface="Cambria Math"/>
                                </a:rPr>
                                <m:t>𝑝</m:t>
                              </m:r>
                            </m:e>
                            <m:sub>
                              <m:r>
                                <a:rPr lang="en-US" b="0" i="1" smtClean="0">
                                  <a:latin typeface="Cambria Math"/>
                                </a:rPr>
                                <m:t>𝑒</m:t>
                              </m:r>
                            </m:sub>
                          </m:sSub>
                          <m:r>
                            <a:rPr lang="en-US" b="0" i="1" smtClean="0">
                              <a:latin typeface="Cambria Math"/>
                            </a:rPr>
                            <m:t>)</m:t>
                          </m:r>
                        </m:e>
                      </m:nary>
                      <m:r>
                        <a:rPr lang="en-US" i="1">
                          <a:latin typeface="Cambria Math"/>
                        </a:rPr>
                        <m:t>     </m:t>
                      </m:r>
                      <m:r>
                        <a:rPr lang="en-US" i="1">
                          <a:latin typeface="Cambria Math"/>
                        </a:rPr>
                        <m:t>𝑠</m:t>
                      </m:r>
                      <m:r>
                        <a:rPr lang="en-US" i="1">
                          <a:latin typeface="Cambria Math"/>
                        </a:rPr>
                        <m:t>.</m:t>
                      </m:r>
                      <m:r>
                        <a:rPr lang="en-US" i="1">
                          <a:latin typeface="Cambria Math"/>
                        </a:rPr>
                        <m:t>𝑡</m:t>
                      </m:r>
                      <m:nary>
                        <m:naryPr>
                          <m:chr m:val="∑"/>
                          <m:limLoc m:val="undOvr"/>
                          <m:supHide m:val="on"/>
                          <m:ctrlPr>
                            <a:rPr lang="en-US" i="1">
                              <a:latin typeface="Cambria Math"/>
                            </a:rPr>
                          </m:ctrlPr>
                        </m:naryPr>
                        <m:sub>
                          <m:r>
                            <a:rPr lang="en-US">
                              <a:latin typeface="Cambria Math" panose="02040503050406030204" pitchFamily="18" charset="0"/>
                            </a:rPr>
                            <m:t>𝑒</m:t>
                          </m:r>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𝜋</m:t>
                              </m:r>
                            </m:e>
                            <m:sub>
                              <m:r>
                                <a:rPr lang="en-US">
                                  <a:latin typeface="Cambria Math" panose="02040503050406030204" pitchFamily="18" charset="0"/>
                                </a:rPr>
                                <m:t>1</m:t>
                              </m:r>
                            </m:sub>
                          </m:sSub>
                        </m:sub>
                        <m:sup/>
                        <m:e>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e>
                      </m:nary>
                      <m:r>
                        <a:rPr lang="en-US">
                          <a:latin typeface="Cambria Math" panose="02040503050406030204" pitchFamily="18" charset="0"/>
                        </a:rPr>
                        <m:t>+</m:t>
                      </m:r>
                      <m:nary>
                        <m:naryPr>
                          <m:chr m:val="∑"/>
                          <m:limLoc m:val="undOvr"/>
                          <m:supHide m:val="on"/>
                          <m:ctrlPr>
                            <a:rPr lang="en-US" i="1">
                              <a:latin typeface="Cambria Math"/>
                            </a:rPr>
                          </m:ctrlPr>
                        </m:naryPr>
                        <m:sub>
                          <m:r>
                            <a:rPr lang="en-US">
                              <a:latin typeface="Cambria Math" panose="02040503050406030204" pitchFamily="18" charset="0"/>
                            </a:rPr>
                            <m:t>𝑒</m:t>
                          </m:r>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𝜋</m:t>
                              </m:r>
                            </m:e>
                            <m:sub>
                              <m:r>
                                <a:rPr lang="en-US">
                                  <a:latin typeface="Cambria Math"/>
                                </a:rPr>
                                <m:t>2</m:t>
                              </m:r>
                            </m:sub>
                          </m:sSub>
                        </m:sub>
                        <m:sup/>
                        <m:e>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e>
                      </m:nary>
                      <m:r>
                        <a:rPr lang="en-US" i="1">
                          <a:latin typeface="Cambria Math"/>
                          <a:ea typeface="Cambria Math"/>
                        </a:rPr>
                        <m:t>≤</m:t>
                      </m:r>
                      <m:r>
                        <a:rPr lang="en-US">
                          <a:latin typeface="Cambria Math"/>
                          <a:ea typeface="Cambria Math"/>
                        </a:rPr>
                        <m:t>8</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195736" y="1983594"/>
                <a:ext cx="4762266" cy="79733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362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Algorithm for the CT Problem</a:t>
            </a:r>
          </a:p>
        </p:txBody>
      </p:sp>
      <p:grpSp>
        <p:nvGrpSpPr>
          <p:cNvPr id="32" name="Group 31"/>
          <p:cNvGrpSpPr>
            <a:grpSpLocks noChangeAspect="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a:grpSpLocks noChangeAspect="1"/>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a:grpSpLocks noChangeAspect="1"/>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a:grpSpLocks noChangeAspect="1"/>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a:cxnSpLocks noChangeAspect="1"/>
          </p:cNvCxnSpPr>
          <p:nvPr/>
        </p:nvCxnSpPr>
        <p:spPr>
          <a:xfrm flipV="1">
            <a:off x="1114479"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cxnSpLocks noChangeAspect="1"/>
          </p:cNvCxnSpPr>
          <p:nvPr/>
        </p:nvCxnSpPr>
        <p:spPr>
          <a:xfrm flipV="1">
            <a:off x="3411926"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p:cNvCxnSpPr>
          <p:nvPr/>
        </p:nvCxnSpPr>
        <p:spPr>
          <a:xfrm flipV="1">
            <a:off x="5709372"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p:cNvCxnSpPr>
            <a:cxnSpLocks noChangeAspect="1"/>
            <a:stCxn id="52" idx="7"/>
            <a:endCxn id="48" idx="1"/>
          </p:cNvCxnSpPr>
          <p:nvPr/>
        </p:nvCxnSpPr>
        <p:spPr>
          <a:xfrm rot="5400000" flipH="1" flipV="1">
            <a:off x="3005788" y="2048050"/>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p:cNvCxnSpPr>
            <a:cxnSpLocks noChangeAspect="1"/>
          </p:cNvCxnSpPr>
          <p:nvPr/>
        </p:nvCxnSpPr>
        <p:spPr>
          <a:xfrm rot="16200000" flipH="1">
            <a:off x="5283493" y="2651544"/>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a:spLocks noChangeAspect="1"/>
          </p:cNvSpPr>
          <p:nvPr/>
        </p:nvSpPr>
        <p:spPr>
          <a:xfrm>
            <a:off x="2600587" y="2590800"/>
            <a:ext cx="958936" cy="1015663"/>
          </a:xfrm>
          <a:prstGeom prst="rect">
            <a:avLst/>
          </a:prstGeom>
          <a:noFill/>
        </p:spPr>
        <p:txBody>
          <a:bodyPr wrap="square" rtlCol="0">
            <a:spAutoFit/>
          </a:bodyPr>
          <a:lstStyle/>
          <a:p>
            <a:pPr algn="ctr">
              <a:lnSpc>
                <a:spcPct val="150000"/>
              </a:lnSpc>
            </a:pPr>
            <a:r>
              <a:rPr lang="en-US" sz="2000" b="1" dirty="0"/>
              <a:t>P=0.01</a:t>
            </a:r>
          </a:p>
          <a:p>
            <a:pPr algn="ctr">
              <a:lnSpc>
                <a:spcPct val="150000"/>
              </a:lnSpc>
            </a:pPr>
            <a:r>
              <a:rPr lang="en-US" sz="2000" b="1" dirty="0" smtClean="0"/>
              <a:t>W=4</a:t>
            </a:r>
            <a:endParaRPr lang="en-US" sz="2000" b="1" dirty="0"/>
          </a:p>
        </p:txBody>
      </p:sp>
      <p:sp>
        <p:nvSpPr>
          <p:cNvPr id="42" name="TextBox 41"/>
          <p:cNvSpPr txBox="1">
            <a:spLocks noChangeAspect="1"/>
          </p:cNvSpPr>
          <p:nvPr/>
        </p:nvSpPr>
        <p:spPr>
          <a:xfrm>
            <a:off x="1338153" y="3856618"/>
            <a:ext cx="956204" cy="973632"/>
          </a:xfrm>
          <a:prstGeom prst="rect">
            <a:avLst/>
          </a:prstGeom>
          <a:noFill/>
        </p:spPr>
        <p:txBody>
          <a:bodyPr wrap="square" rtlCol="0">
            <a:spAutoFit/>
          </a:bodyPr>
          <a:lstStyle>
            <a:defPPr>
              <a:defRPr lang="en-US"/>
            </a:defPPr>
            <a:lvl1pPr algn="ctr">
              <a:lnSpc>
                <a:spcPct val="150000"/>
              </a:lnSpc>
              <a:defRPr sz="2000" b="1"/>
            </a:lvl1pPr>
          </a:lstStyle>
          <a:p>
            <a:r>
              <a:rPr lang="en-US" dirty="0"/>
              <a:t>P=0.03</a:t>
            </a:r>
          </a:p>
          <a:p>
            <a:r>
              <a:rPr lang="en-US" dirty="0"/>
              <a:t>W=1</a:t>
            </a:r>
          </a:p>
        </p:txBody>
      </p:sp>
      <p:sp>
        <p:nvSpPr>
          <p:cNvPr id="43" name="TextBox 42"/>
          <p:cNvSpPr txBox="1">
            <a:spLocks noChangeAspect="1"/>
          </p:cNvSpPr>
          <p:nvPr/>
        </p:nvSpPr>
        <p:spPr>
          <a:xfrm>
            <a:off x="3663130" y="3856618"/>
            <a:ext cx="958936" cy="973632"/>
          </a:xfrm>
          <a:prstGeom prst="rect">
            <a:avLst/>
          </a:prstGeom>
          <a:noFill/>
        </p:spPr>
        <p:txBody>
          <a:bodyPr wrap="square" rtlCol="0">
            <a:spAutoFit/>
          </a:bodyPr>
          <a:lstStyle/>
          <a:p>
            <a:pPr algn="ctr">
              <a:lnSpc>
                <a:spcPct val="150000"/>
              </a:lnSpc>
            </a:pPr>
            <a:r>
              <a:rPr lang="en-US" sz="2000" b="1" dirty="0"/>
              <a:t>P=0.02</a:t>
            </a:r>
          </a:p>
          <a:p>
            <a:pPr algn="ctr">
              <a:lnSpc>
                <a:spcPct val="150000"/>
              </a:lnSpc>
            </a:pPr>
            <a:r>
              <a:rPr lang="en-US" sz="2000" b="1" dirty="0"/>
              <a:t>W=1</a:t>
            </a:r>
          </a:p>
        </p:txBody>
      </p:sp>
      <p:sp>
        <p:nvSpPr>
          <p:cNvPr id="44" name="TextBox 43"/>
          <p:cNvSpPr txBox="1">
            <a:spLocks noChangeAspect="1"/>
          </p:cNvSpPr>
          <p:nvPr/>
        </p:nvSpPr>
        <p:spPr>
          <a:xfrm>
            <a:off x="5990839" y="3856618"/>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W=1</a:t>
            </a:r>
            <a:endParaRPr lang="en-US" sz="2000" b="1" dirty="0"/>
          </a:p>
        </p:txBody>
      </p:sp>
      <p:sp>
        <p:nvSpPr>
          <p:cNvPr id="45" name="TextBox 44"/>
          <p:cNvSpPr txBox="1">
            <a:spLocks noChangeAspect="1"/>
          </p:cNvSpPr>
          <p:nvPr/>
        </p:nvSpPr>
        <p:spPr>
          <a:xfrm>
            <a:off x="4898035" y="5147431"/>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W=3</a:t>
            </a:r>
            <a:endParaRPr lang="en-US" sz="2000" b="1" dirty="0"/>
          </a:p>
        </p:txBody>
      </p:sp>
      <mc:AlternateContent xmlns:mc="http://schemas.openxmlformats.org/markup-compatibility/2006" xmlns:a14="http://schemas.microsoft.com/office/drawing/2010/main">
        <mc:Choice Requires="a14">
          <p:sp>
            <p:nvSpPr>
              <p:cNvPr id="54" name="Rectangle 53"/>
              <p:cNvSpPr/>
              <p:nvPr/>
            </p:nvSpPr>
            <p:spPr>
              <a:xfrm>
                <a:off x="457200" y="1371600"/>
                <a:ext cx="7715200" cy="400110"/>
              </a:xfrm>
              <a:prstGeom prst="rect">
                <a:avLst/>
              </a:prstGeom>
            </p:spPr>
            <p:txBody>
              <a:bodyPr wrap="square">
                <a:spAutoFit/>
              </a:bodyPr>
              <a:lstStyle/>
              <a:p>
                <a:pPr marL="457200" lvl="0" indent="-457200">
                  <a:buFont typeface="+mj-lt"/>
                  <a:buAutoNum type="arabicPeriod"/>
                </a:pPr>
                <a:r>
                  <a:rPr lang="en-US" sz="2000" dirty="0"/>
                  <a:t> Find a minimum </a:t>
                </a:r>
                <a:r>
                  <a:rPr lang="en-US" sz="2000" dirty="0" smtClean="0"/>
                  <a:t>weight shortest path </a:t>
                </a:r>
                <a14:m>
                  <m:oMath xmlns:m="http://schemas.openxmlformats.org/officeDocument/2006/math">
                    <m:r>
                      <a:rPr lang="en-US" sz="2000" i="1">
                        <a:latin typeface="Cambria Math"/>
                      </a:rPr>
                      <m:t>𝜋</m:t>
                    </m:r>
                  </m:oMath>
                </a14:m>
                <a:r>
                  <a:rPr lang="en-US" sz="2000" dirty="0"/>
                  <a:t> between s and  t</a:t>
                </a:r>
                <a:r>
                  <a:rPr lang="en-US" sz="2000" dirty="0" smtClean="0"/>
                  <a:t>.</a:t>
                </a:r>
              </a:p>
            </p:txBody>
          </p:sp>
        </mc:Choice>
        <mc:Fallback xmlns="">
          <p:sp>
            <p:nvSpPr>
              <p:cNvPr id="54" name="Rectangle 53"/>
              <p:cNvSpPr>
                <a:spLocks noRot="1" noChangeAspect="1" noMove="1" noResize="1" noEditPoints="1" noAdjustHandles="1" noChangeArrowheads="1" noChangeShapeType="1" noTextEdit="1"/>
              </p:cNvSpPr>
              <p:nvPr/>
            </p:nvSpPr>
            <p:spPr>
              <a:xfrm>
                <a:off x="457200" y="1371600"/>
                <a:ext cx="7715200" cy="400110"/>
              </a:xfrm>
              <a:prstGeom prst="rect">
                <a:avLst/>
              </a:prstGeom>
              <a:blipFill rotWithShape="1">
                <a:blip r:embed="rId2"/>
                <a:stretch>
                  <a:fillRect l="-790" t="-9091" b="-25758"/>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78795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43"/>
                                        </p:tgtEl>
                                        <p:attrNameLst>
                                          <p:attrName>style.color</p:attrName>
                                        </p:attrNameLst>
                                      </p:cBhvr>
                                      <p:to>
                                        <a:srgbClr val="FF0000"/>
                                      </p:to>
                                    </p:animClr>
                                  </p:childTnLst>
                                </p:cTn>
                              </p:par>
                              <p:par>
                                <p:cTn id="7" presetID="3" presetClass="emph" presetSubtype="2" fill="hold" grpId="0" nodeType="withEffect">
                                  <p:stCondLst>
                                    <p:cond delay="0"/>
                                  </p:stCondLst>
                                  <p:childTnLst>
                                    <p:animClr clrSpc="rgb" dir="cw">
                                      <p:cBhvr override="childStyle">
                                        <p:cTn id="8" dur="2000" fill="hold"/>
                                        <p:tgtEl>
                                          <p:spTgt spid="44"/>
                                        </p:tgtEl>
                                        <p:attrNameLst>
                                          <p:attrName>style.color</p:attrName>
                                        </p:attrNameLst>
                                      </p:cBhvr>
                                      <p:to>
                                        <a:srgbClr val="FF0000"/>
                                      </p:to>
                                    </p:animClr>
                                  </p:childTnLst>
                                </p:cTn>
                              </p:par>
                              <p:par>
                                <p:cTn id="9" presetID="3" presetClass="emph" presetSubtype="2" fill="hold" grpId="0" nodeType="withEffect">
                                  <p:stCondLst>
                                    <p:cond delay="0"/>
                                  </p:stCondLst>
                                  <p:childTnLst>
                                    <p:animClr clrSpc="rgb" dir="cw">
                                      <p:cBhvr override="childStyle">
                                        <p:cTn id="10" dur="2000" fill="hold"/>
                                        <p:tgtEl>
                                          <p:spTgt spid="42"/>
                                        </p:tgtEl>
                                        <p:attrNameLst>
                                          <p:attrName>style.color</p:attrName>
                                        </p:attrNameLst>
                                      </p:cBhvr>
                                      <p:to>
                                        <a:srgbClr val="FF0000"/>
                                      </p:to>
                                    </p:animClr>
                                  </p:childTnLst>
                                </p:cTn>
                              </p:par>
                              <p:par>
                                <p:cTn id="11" presetID="7" presetClass="emph" presetSubtype="2" fill="hold" nodeType="withEffect">
                                  <p:stCondLst>
                                    <p:cond delay="0"/>
                                  </p:stCondLst>
                                  <p:childTnLst>
                                    <p:animClr clrSpc="rgb" dir="cw">
                                      <p:cBhvr>
                                        <p:cTn id="12" dur="2000" fill="hold"/>
                                        <p:tgtEl>
                                          <p:spTgt spid="38"/>
                                        </p:tgtEl>
                                        <p:attrNameLst>
                                          <p:attrName>stroke.color</p:attrName>
                                        </p:attrNameLst>
                                      </p:cBhvr>
                                      <p:to>
                                        <a:srgbClr val="FF0000"/>
                                      </p:to>
                                    </p:animClr>
                                    <p:set>
                                      <p:cBhvr>
                                        <p:cTn id="13" dur="2000" fill="hold"/>
                                        <p:tgtEl>
                                          <p:spTgt spid="38"/>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37"/>
                                        </p:tgtEl>
                                        <p:attrNameLst>
                                          <p:attrName>stroke.color</p:attrName>
                                        </p:attrNameLst>
                                      </p:cBhvr>
                                      <p:to>
                                        <a:srgbClr val="FF0000"/>
                                      </p:to>
                                    </p:animClr>
                                    <p:set>
                                      <p:cBhvr>
                                        <p:cTn id="16" dur="2000" fill="hold"/>
                                        <p:tgtEl>
                                          <p:spTgt spid="37"/>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6"/>
                                        </p:tgtEl>
                                        <p:attrNameLst>
                                          <p:attrName>stroke.color</p:attrName>
                                        </p:attrNameLst>
                                      </p:cBhvr>
                                      <p:to>
                                        <a:srgbClr val="FF0000"/>
                                      </p:to>
                                    </p:animClr>
                                    <p:set>
                                      <p:cBhvr>
                                        <p:cTn id="19" dur="2000" fill="hold"/>
                                        <p:tgtEl>
                                          <p:spTgt spid="3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Algorithm for the CT Problem</a:t>
            </a:r>
            <a:endParaRPr lang="en-US" dirty="0"/>
          </a:p>
        </p:txBody>
      </p:sp>
      <p:grpSp>
        <p:nvGrpSpPr>
          <p:cNvPr id="32" name="Group 3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p:nvPr/>
        </p:nvCxnSpPr>
        <p:spPr>
          <a:xfrm flipV="1">
            <a:off x="1114479"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411926"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5709372"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p:cNvCxnSpPr>
            <a:stCxn id="52" idx="7"/>
            <a:endCxn id="48" idx="1"/>
          </p:cNvCxnSpPr>
          <p:nvPr/>
        </p:nvCxnSpPr>
        <p:spPr>
          <a:xfrm rot="5400000" flipH="1" flipV="1">
            <a:off x="3005788" y="2048050"/>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p:cNvCxnSpPr/>
          <p:nvPr/>
        </p:nvCxnSpPr>
        <p:spPr>
          <a:xfrm rot="16200000" flipH="1">
            <a:off x="5283493" y="2651544"/>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600587" y="2590800"/>
            <a:ext cx="958936" cy="1015663"/>
          </a:xfrm>
          <a:prstGeom prst="rect">
            <a:avLst/>
          </a:prstGeom>
          <a:noFill/>
        </p:spPr>
        <p:txBody>
          <a:bodyPr wrap="square" rtlCol="0">
            <a:spAutoFit/>
          </a:bodyPr>
          <a:lstStyle/>
          <a:p>
            <a:pPr algn="ctr">
              <a:lnSpc>
                <a:spcPct val="150000"/>
              </a:lnSpc>
            </a:pPr>
            <a:r>
              <a:rPr lang="en-US" sz="2000" b="1" dirty="0"/>
              <a:t>P=0.01</a:t>
            </a:r>
          </a:p>
          <a:p>
            <a:pPr algn="ctr">
              <a:lnSpc>
                <a:spcPct val="150000"/>
              </a:lnSpc>
            </a:pPr>
            <a:r>
              <a:rPr lang="en-US" sz="2000" b="1" dirty="0" smtClean="0"/>
              <a:t>W=4</a:t>
            </a:r>
            <a:endParaRPr lang="en-US" sz="2000" b="1" dirty="0"/>
          </a:p>
        </p:txBody>
      </p:sp>
      <p:sp>
        <p:nvSpPr>
          <p:cNvPr id="42" name="TextBox 41"/>
          <p:cNvSpPr txBox="1"/>
          <p:nvPr/>
        </p:nvSpPr>
        <p:spPr>
          <a:xfrm>
            <a:off x="1338153" y="3856618"/>
            <a:ext cx="956204" cy="973632"/>
          </a:xfrm>
          <a:prstGeom prst="rect">
            <a:avLst/>
          </a:prstGeom>
          <a:noFill/>
        </p:spPr>
        <p:txBody>
          <a:bodyPr wrap="square" rtlCol="0">
            <a:spAutoFit/>
          </a:bodyPr>
          <a:lstStyle>
            <a:defPPr>
              <a:defRPr lang="en-US"/>
            </a:defPPr>
            <a:lvl1pPr algn="ctr">
              <a:lnSpc>
                <a:spcPct val="150000"/>
              </a:lnSpc>
              <a:defRPr sz="2000" b="1"/>
            </a:lvl1pPr>
          </a:lstStyle>
          <a:p>
            <a:r>
              <a:rPr lang="en-US" dirty="0"/>
              <a:t>P=0.03</a:t>
            </a:r>
          </a:p>
          <a:p>
            <a:r>
              <a:rPr lang="en-US" dirty="0"/>
              <a:t>W=1</a:t>
            </a:r>
          </a:p>
        </p:txBody>
      </p:sp>
      <p:sp>
        <p:nvSpPr>
          <p:cNvPr id="43" name="TextBox 42"/>
          <p:cNvSpPr txBox="1"/>
          <p:nvPr/>
        </p:nvSpPr>
        <p:spPr>
          <a:xfrm>
            <a:off x="3663130" y="3856618"/>
            <a:ext cx="958936" cy="973632"/>
          </a:xfrm>
          <a:prstGeom prst="rect">
            <a:avLst/>
          </a:prstGeom>
          <a:noFill/>
        </p:spPr>
        <p:txBody>
          <a:bodyPr wrap="square" rtlCol="0">
            <a:spAutoFit/>
          </a:bodyPr>
          <a:lstStyle/>
          <a:p>
            <a:pPr algn="ctr">
              <a:lnSpc>
                <a:spcPct val="150000"/>
              </a:lnSpc>
            </a:pPr>
            <a:r>
              <a:rPr lang="en-US" sz="2000" b="1" dirty="0"/>
              <a:t>P=0.02</a:t>
            </a:r>
          </a:p>
          <a:p>
            <a:pPr algn="ctr">
              <a:lnSpc>
                <a:spcPct val="150000"/>
              </a:lnSpc>
            </a:pPr>
            <a:r>
              <a:rPr lang="en-US" sz="2000" b="1" dirty="0"/>
              <a:t>W=1</a:t>
            </a:r>
          </a:p>
        </p:txBody>
      </p:sp>
      <p:sp>
        <p:nvSpPr>
          <p:cNvPr id="44" name="TextBox 43"/>
          <p:cNvSpPr txBox="1"/>
          <p:nvPr/>
        </p:nvSpPr>
        <p:spPr>
          <a:xfrm>
            <a:off x="5990839" y="3856618"/>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W=1</a:t>
            </a:r>
            <a:endParaRPr lang="en-US" sz="2000" b="1" dirty="0"/>
          </a:p>
        </p:txBody>
      </p:sp>
      <p:sp>
        <p:nvSpPr>
          <p:cNvPr id="45" name="TextBox 44"/>
          <p:cNvSpPr txBox="1"/>
          <p:nvPr/>
        </p:nvSpPr>
        <p:spPr>
          <a:xfrm>
            <a:off x="4898035" y="5147431"/>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W=3</a:t>
            </a:r>
            <a:endParaRPr lang="en-US" sz="2000" b="1" dirty="0"/>
          </a:p>
        </p:txBody>
      </p:sp>
      <mc:AlternateContent xmlns:mc="http://schemas.openxmlformats.org/markup-compatibility/2006" xmlns:a14="http://schemas.microsoft.com/office/drawing/2010/main">
        <mc:Choice Requires="a14">
          <p:sp>
            <p:nvSpPr>
              <p:cNvPr id="55" name="TextBox 54"/>
              <p:cNvSpPr txBox="1"/>
              <p:nvPr/>
            </p:nvSpPr>
            <p:spPr>
              <a:xfrm>
                <a:off x="251520" y="1340768"/>
                <a:ext cx="5650913" cy="700769"/>
              </a:xfrm>
              <a:prstGeom prst="rect">
                <a:avLst/>
              </a:prstGeom>
              <a:noFill/>
            </p:spPr>
            <p:txBody>
              <a:bodyPr wrap="square" rtlCol="0">
                <a:spAutoFit/>
              </a:bodyPr>
              <a:lstStyle/>
              <a:p>
                <a:pPr marL="457200" indent="-457200">
                  <a:buFont typeface="+mj-lt"/>
                  <a:buAutoNum type="arabicPeriod" startAt="2"/>
                </a:pPr>
                <a:r>
                  <a:rPr lang="en-US" sz="2000" dirty="0" smtClean="0"/>
                  <a:t>“critical </a:t>
                </a:r>
                <a:r>
                  <a:rPr lang="en-US" sz="2000" dirty="0"/>
                  <a:t>link” </a:t>
                </a:r>
                <a:r>
                  <a:rPr lang="en-US" sz="2000" dirty="0" smtClean="0"/>
                  <a:t>transformation</a:t>
                </a:r>
              </a:p>
              <a:p>
                <a:pPr marL="1657350" lvl="3" indent="-285750">
                  <a:buFont typeface="Arial" pitchFamily="34" charset="0"/>
                  <a:buChar char="•"/>
                </a:pPr>
                <a:r>
                  <a:rPr lang="en-US" dirty="0"/>
                  <a:t>For each link e in</a:t>
                </a:r>
                <a:r>
                  <a:rPr lang="en-US" dirty="0" smtClean="0"/>
                  <a:t> </a:t>
                </a:r>
                <a14:m>
                  <m:oMath xmlns:m="http://schemas.openxmlformats.org/officeDocument/2006/math">
                    <m:r>
                      <a:rPr lang="en-US" i="1">
                        <a:latin typeface="Cambria Math"/>
                      </a:rPr>
                      <m:t>𝜋</m:t>
                    </m:r>
                  </m:oMath>
                </a14:m>
                <a:r>
                  <a:rPr lang="en-US" dirty="0" smtClean="0"/>
                  <a:t>:</a:t>
                </a:r>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251520" y="1340768"/>
                <a:ext cx="5650913" cy="700769"/>
              </a:xfrm>
              <a:prstGeom prst="rect">
                <a:avLst/>
              </a:prstGeom>
              <a:blipFill rotWithShape="1">
                <a:blip r:embed="rId2"/>
                <a:stretch>
                  <a:fillRect l="-1079" t="-5217" b="-9565"/>
                </a:stretch>
              </a:blipFill>
            </p:spPr>
            <p:txBody>
              <a:bodyPr/>
              <a:lstStyle/>
              <a:p>
                <a:r>
                  <a:rPr lang="en-US">
                    <a:noFill/>
                  </a:rPr>
                  <a:t> </a:t>
                </a:r>
              </a:p>
            </p:txBody>
          </p:sp>
        </mc:Fallback>
      </mc:AlternateContent>
      <p:sp>
        <p:nvSpPr>
          <p:cNvPr id="28" name="TextBox 27"/>
          <p:cNvSpPr txBox="1"/>
          <p:nvPr/>
        </p:nvSpPr>
        <p:spPr>
          <a:xfrm>
            <a:off x="1191679" y="3861137"/>
            <a:ext cx="1518605" cy="1015663"/>
          </a:xfrm>
          <a:prstGeom prst="rect">
            <a:avLst/>
          </a:prstGeom>
          <a:noFill/>
        </p:spPr>
        <p:txBody>
          <a:bodyPr wrap="square" rtlCol="0">
            <a:spAutoFit/>
          </a:bodyPr>
          <a:lstStyle>
            <a:defPPr>
              <a:defRPr lang="en-US"/>
            </a:defPPr>
            <a:lvl1pPr algn="ctr">
              <a:lnSpc>
                <a:spcPct val="150000"/>
              </a:lnSpc>
              <a:defRPr sz="2000" b="1"/>
            </a:lvl1pPr>
          </a:lstStyle>
          <a:p>
            <a:r>
              <a:rPr lang="en-US" dirty="0"/>
              <a:t>S</a:t>
            </a:r>
            <a:r>
              <a:rPr lang="en-US" dirty="0" smtClean="0"/>
              <a:t>=-ln0.97</a:t>
            </a:r>
            <a:endParaRPr lang="en-US" dirty="0"/>
          </a:p>
          <a:p>
            <a:r>
              <a:rPr lang="en-US" dirty="0" smtClean="0"/>
              <a:t>W=2</a:t>
            </a:r>
            <a:endParaRPr lang="en-US" dirty="0"/>
          </a:p>
        </p:txBody>
      </p:sp>
      <p:sp>
        <p:nvSpPr>
          <p:cNvPr id="29" name="TextBox 28"/>
          <p:cNvSpPr txBox="1"/>
          <p:nvPr/>
        </p:nvSpPr>
        <p:spPr>
          <a:xfrm>
            <a:off x="3516657" y="3861137"/>
            <a:ext cx="1206412" cy="967957"/>
          </a:xfrm>
          <a:prstGeom prst="rect">
            <a:avLst/>
          </a:prstGeom>
          <a:noFill/>
        </p:spPr>
        <p:txBody>
          <a:bodyPr wrap="square" rtlCol="0">
            <a:spAutoFit/>
          </a:bodyPr>
          <a:lstStyle/>
          <a:p>
            <a:pPr algn="ctr">
              <a:lnSpc>
                <a:spcPct val="150000"/>
              </a:lnSpc>
            </a:pPr>
            <a:r>
              <a:rPr lang="en-US" sz="2000" b="1" dirty="0"/>
              <a:t>S</a:t>
            </a:r>
            <a:r>
              <a:rPr lang="en-US" sz="2000" b="1" dirty="0" smtClean="0"/>
              <a:t>=-ln0.98</a:t>
            </a:r>
            <a:endParaRPr lang="en-US" sz="2000" b="1" dirty="0"/>
          </a:p>
          <a:p>
            <a:pPr algn="ctr">
              <a:lnSpc>
                <a:spcPct val="150000"/>
              </a:lnSpc>
            </a:pPr>
            <a:r>
              <a:rPr lang="en-US" sz="2000" b="1" dirty="0" smtClean="0"/>
              <a:t>W=2</a:t>
            </a:r>
            <a:endParaRPr lang="en-US" sz="2000" b="1" dirty="0"/>
          </a:p>
        </p:txBody>
      </p:sp>
      <p:sp>
        <p:nvSpPr>
          <p:cNvPr id="30" name="TextBox 29"/>
          <p:cNvSpPr txBox="1"/>
          <p:nvPr/>
        </p:nvSpPr>
        <p:spPr>
          <a:xfrm>
            <a:off x="5844365" y="3861137"/>
            <a:ext cx="1242235" cy="967957"/>
          </a:xfrm>
          <a:prstGeom prst="rect">
            <a:avLst/>
          </a:prstGeom>
          <a:noFill/>
        </p:spPr>
        <p:txBody>
          <a:bodyPr wrap="square" rtlCol="0">
            <a:spAutoFit/>
          </a:bodyPr>
          <a:lstStyle/>
          <a:p>
            <a:pPr algn="ctr">
              <a:lnSpc>
                <a:spcPct val="150000"/>
              </a:lnSpc>
            </a:pPr>
            <a:r>
              <a:rPr lang="en-US" sz="2000" b="1" dirty="0"/>
              <a:t>S</a:t>
            </a:r>
            <a:r>
              <a:rPr lang="en-US" sz="2000" b="1" dirty="0" smtClean="0"/>
              <a:t>=-ln0.99</a:t>
            </a:r>
          </a:p>
          <a:p>
            <a:pPr algn="ctr">
              <a:lnSpc>
                <a:spcPct val="150000"/>
              </a:lnSpc>
            </a:pPr>
            <a:r>
              <a:rPr lang="en-US" sz="2000" b="1" dirty="0" smtClean="0"/>
              <a:t>W=2</a:t>
            </a:r>
            <a:endParaRPr lang="en-US" sz="2000" b="1" dirty="0"/>
          </a:p>
        </p:txBody>
      </p:sp>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grpSp>
        <p:nvGrpSpPr>
          <p:cNvPr id="56" name="Group 55"/>
          <p:cNvGrpSpPr>
            <a:grpSpLocks noChangeAspect="1"/>
          </p:cNvGrpSpPr>
          <p:nvPr/>
        </p:nvGrpSpPr>
        <p:grpSpPr>
          <a:xfrm>
            <a:off x="4388634" y="1562606"/>
            <a:ext cx="3724681" cy="609600"/>
            <a:chOff x="990600" y="3605646"/>
            <a:chExt cx="6207802" cy="1016001"/>
          </a:xfrm>
        </p:grpSpPr>
        <p:grpSp>
          <p:nvGrpSpPr>
            <p:cNvPr id="57" name="Group 56"/>
            <p:cNvGrpSpPr/>
            <p:nvPr/>
          </p:nvGrpSpPr>
          <p:grpSpPr>
            <a:xfrm>
              <a:off x="4800600" y="3657600"/>
              <a:ext cx="2397802" cy="964047"/>
              <a:chOff x="4800600" y="3657600"/>
              <a:chExt cx="2397802" cy="964047"/>
            </a:xfrm>
          </p:grpSpPr>
          <p:grpSp>
            <p:nvGrpSpPr>
              <p:cNvPr id="68" name="Group 67"/>
              <p:cNvGrpSpPr/>
              <p:nvPr/>
            </p:nvGrpSpPr>
            <p:grpSpPr>
              <a:xfrm>
                <a:off x="4800600" y="3770088"/>
                <a:ext cx="580746" cy="580746"/>
                <a:chOff x="838201" y="3754744"/>
                <a:chExt cx="893456" cy="893456"/>
              </a:xfrm>
            </p:grpSpPr>
            <p:sp>
              <p:nvSpPr>
                <p:cNvPr id="74" name="Oval 73"/>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TextBox 74"/>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69" name="Group 68"/>
              <p:cNvGrpSpPr/>
              <p:nvPr/>
            </p:nvGrpSpPr>
            <p:grpSpPr>
              <a:xfrm>
                <a:off x="6617656" y="3769665"/>
                <a:ext cx="580746" cy="581170"/>
                <a:chOff x="838201" y="3754093"/>
                <a:chExt cx="893456" cy="894107"/>
              </a:xfrm>
            </p:grpSpPr>
            <p:sp>
              <p:nvSpPr>
                <p:cNvPr id="72" name="Oval 7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TextBox 72"/>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70" name="Straight Arrow Connector 69"/>
              <p:cNvCxnSpPr>
                <a:stCxn id="74" idx="6"/>
                <a:endCxn id="72" idx="2"/>
              </p:cNvCxnSpPr>
              <p:nvPr/>
            </p:nvCxnSpPr>
            <p:spPr>
              <a:xfrm>
                <a:off x="538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221727" y="3657600"/>
                    <a:ext cx="1579124" cy="9640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800" b="1" i="1" dirty="0" smtClean="0">
                                  <a:latin typeface="Cambria Math"/>
                                </a:rPr>
                              </m:ctrlPr>
                            </m:accPr>
                            <m:e>
                              <m:r>
                                <m:rPr>
                                  <m:nor/>
                                </m:rPr>
                                <a:rPr lang="en-US" sz="800" b="1" i="1" dirty="0" smtClean="0">
                                  <a:latin typeface="Cambria Math"/>
                                </a:rPr>
                                <m:t>P</m:t>
                              </m:r>
                              <m:r>
                                <m:rPr>
                                  <m:nor/>
                                </m:rPr>
                                <a:rPr lang="en-US" sz="800" b="1" i="1" baseline="-25000" dirty="0"/>
                                <m:t>e</m:t>
                              </m:r>
                            </m:e>
                          </m:acc>
                          <m:r>
                            <a:rPr lang="en-US" sz="800" b="1" i="1" dirty="0" smtClean="0">
                              <a:latin typeface="Cambria Math"/>
                            </a:rPr>
                            <m:t>=−</m:t>
                          </m:r>
                          <m:r>
                            <a:rPr lang="en-US" sz="800" b="1" i="1" dirty="0" smtClean="0">
                              <a:latin typeface="Cambria Math"/>
                            </a:rPr>
                            <m:t>𝒍𝒏</m:t>
                          </m:r>
                          <m:r>
                            <a:rPr lang="en-US" sz="800" b="1" i="1" dirty="0" smtClean="0">
                              <a:latin typeface="Cambria Math"/>
                            </a:rPr>
                            <m:t>(</m:t>
                          </m:r>
                          <m:r>
                            <a:rPr lang="en-US" sz="800" b="1" i="1" dirty="0">
                              <a:latin typeface="Cambria Math"/>
                            </a:rPr>
                            <m:t>𝟏</m:t>
                          </m:r>
                          <m:r>
                            <a:rPr lang="en-US" sz="800" b="1" i="1" dirty="0">
                              <a:latin typeface="Cambria Math"/>
                            </a:rPr>
                            <m:t>−</m:t>
                          </m:r>
                          <m:r>
                            <m:rPr>
                              <m:nor/>
                            </m:rPr>
                            <a:rPr lang="en-US" sz="800" b="1" i="1" dirty="0">
                              <a:latin typeface="Cambria Math"/>
                            </a:rPr>
                            <m:t>P</m:t>
                          </m:r>
                          <m:r>
                            <m:rPr>
                              <m:nor/>
                            </m:rPr>
                            <a:rPr lang="en-US" sz="800" b="1" i="1" baseline="-25000" dirty="0"/>
                            <m:t>e</m:t>
                          </m:r>
                          <m:r>
                            <a:rPr lang="en-US" sz="800" b="1" i="1" dirty="0" smtClean="0">
                              <a:latin typeface="Cambria Math"/>
                            </a:rPr>
                            <m:t>)</m:t>
                          </m:r>
                        </m:oMath>
                      </m:oMathPara>
                    </a14:m>
                    <a:endParaRPr lang="en-US" sz="800" b="1" i="1" dirty="0" smtClean="0"/>
                  </a:p>
                  <a:p>
                    <a:pPr algn="ctr"/>
                    <a:endParaRPr lang="en-US" sz="1400" b="1" i="1" dirty="0" smtClean="0"/>
                  </a:p>
                  <a:p>
                    <a:pPr algn="ct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smtClean="0">
                              <a:latin typeface="Cambria Math"/>
                            </a:rPr>
                            <m:t>=</m:t>
                          </m:r>
                          <m:r>
                            <a:rPr lang="en-US" sz="900" b="1" i="1" dirty="0" smtClean="0">
                              <a:latin typeface="Cambria Math"/>
                            </a:rPr>
                            <m:t>𝟐</m:t>
                          </m:r>
                          <m:r>
                            <a:rPr lang="en-US" sz="900" b="1" i="1" dirty="0" smtClean="0">
                              <a:latin typeface="Cambria Math"/>
                            </a:rPr>
                            <m:t>𝑾𝒆</m:t>
                          </m:r>
                        </m:oMath>
                      </m:oMathPara>
                    </a14:m>
                    <a:endParaRPr lang="en-US" sz="900" b="1"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5221727" y="3657600"/>
                    <a:ext cx="1579124" cy="964047"/>
                  </a:xfrm>
                  <a:prstGeom prst="rect">
                    <a:avLst/>
                  </a:prstGeom>
                  <a:blipFill rotWithShape="1">
                    <a:blip r:embed="rId7"/>
                    <a:stretch>
                      <a:fillRect/>
                    </a:stretch>
                  </a:blipFill>
                </p:spPr>
                <p:txBody>
                  <a:bodyPr/>
                  <a:lstStyle/>
                  <a:p>
                    <a:r>
                      <a:rPr lang="en-US">
                        <a:noFill/>
                      </a:rPr>
                      <a:t> </a:t>
                    </a:r>
                  </a:p>
                </p:txBody>
              </p:sp>
            </mc:Fallback>
          </mc:AlternateContent>
        </p:grpSp>
        <p:grpSp>
          <p:nvGrpSpPr>
            <p:cNvPr id="58" name="Group 57"/>
            <p:cNvGrpSpPr/>
            <p:nvPr/>
          </p:nvGrpSpPr>
          <p:grpSpPr>
            <a:xfrm>
              <a:off x="990600" y="3605646"/>
              <a:ext cx="2397802" cy="745189"/>
              <a:chOff x="990600" y="3605646"/>
              <a:chExt cx="2397802" cy="745189"/>
            </a:xfrm>
          </p:grpSpPr>
          <mc:AlternateContent xmlns:mc="http://schemas.openxmlformats.org/markup-compatibility/2006" xmlns:a14="http://schemas.microsoft.com/office/drawing/2010/main">
            <mc:Choice Requires="a14">
              <p:sp>
                <p:nvSpPr>
                  <p:cNvPr id="60" name="TextBox 59"/>
                  <p:cNvSpPr txBox="1"/>
                  <p:nvPr/>
                </p:nvSpPr>
                <p:spPr>
                  <a:xfrm>
                    <a:off x="1483402" y="3605646"/>
                    <a:ext cx="109728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a:latin typeface="Cambria Math"/>
                            </a:rPr>
                            <m:t>(</m:t>
                          </m:r>
                          <m:r>
                            <m:rPr>
                              <m:nor/>
                            </m:rPr>
                            <a:rPr lang="en-US" sz="900" b="1" i="1" dirty="0" smtClean="0">
                              <a:latin typeface="Cambria Math"/>
                            </a:rPr>
                            <m:t>W</m:t>
                          </m:r>
                          <m:r>
                            <m:rPr>
                              <m:nor/>
                            </m:rPr>
                            <a:rPr lang="en-US" sz="900" b="1" i="1" baseline="-25000" dirty="0"/>
                            <m:t>e</m:t>
                          </m:r>
                          <m:r>
                            <m:rPr>
                              <m:nor/>
                            </m:rPr>
                            <a:rPr lang="en-US" sz="900" b="1" i="1" baseline="-25000" dirty="0" smtClean="0"/>
                            <m:t>, </m:t>
                          </m:r>
                          <m:r>
                            <m:rPr>
                              <m:nor/>
                            </m:rPr>
                            <a:rPr lang="en-US" sz="900" b="1" i="1" dirty="0">
                              <a:latin typeface="Cambria Math"/>
                            </a:rPr>
                            <m:t>P</m:t>
                          </m:r>
                          <m:r>
                            <m:rPr>
                              <m:nor/>
                            </m:rPr>
                            <a:rPr lang="en-US" sz="900" b="1" i="1" baseline="-25000" dirty="0"/>
                            <m:t>e</m:t>
                          </m:r>
                          <m:r>
                            <a:rPr lang="en-US" sz="900" b="1" i="1" dirty="0">
                              <a:latin typeface="Cambria Math"/>
                            </a:rPr>
                            <m:t>)</m:t>
                          </m:r>
                        </m:oMath>
                      </m:oMathPara>
                    </a14:m>
                    <a:endParaRPr lang="en-US" sz="900" b="1" i="1" dirty="0"/>
                  </a:p>
                </p:txBody>
              </p:sp>
            </mc:Choice>
            <mc:Fallback xmlns="">
              <p:sp>
                <p:nvSpPr>
                  <p:cNvPr id="31" name="TextBox 30"/>
                  <p:cNvSpPr txBox="1">
                    <a:spLocks noRot="1" noChangeAspect="1" noMove="1" noResize="1" noEditPoints="1" noAdjustHandles="1" noChangeArrowheads="1" noChangeShapeType="1" noTextEdit="1"/>
                  </p:cNvSpPr>
                  <p:nvPr/>
                </p:nvSpPr>
                <p:spPr>
                  <a:xfrm>
                    <a:off x="1483402" y="3605646"/>
                    <a:ext cx="1097280" cy="500137"/>
                  </a:xfrm>
                  <a:prstGeom prst="rect">
                    <a:avLst/>
                  </a:prstGeom>
                  <a:blipFill rotWithShape="1">
                    <a:blip r:embed="rId8"/>
                    <a:stretch>
                      <a:fillRect/>
                    </a:stretch>
                  </a:blipFill>
                </p:spPr>
                <p:txBody>
                  <a:bodyPr/>
                  <a:lstStyle/>
                  <a:p>
                    <a:r>
                      <a:rPr lang="en-US">
                        <a:noFill/>
                      </a:rPr>
                      <a:t> </a:t>
                    </a:r>
                  </a:p>
                </p:txBody>
              </p:sp>
            </mc:Fallback>
          </mc:AlternateContent>
          <p:grpSp>
            <p:nvGrpSpPr>
              <p:cNvPr id="61" name="Group 60"/>
              <p:cNvGrpSpPr/>
              <p:nvPr/>
            </p:nvGrpSpPr>
            <p:grpSpPr>
              <a:xfrm>
                <a:off x="990600" y="3770088"/>
                <a:ext cx="580746" cy="580746"/>
                <a:chOff x="838201" y="3754744"/>
                <a:chExt cx="893456" cy="893456"/>
              </a:xfrm>
            </p:grpSpPr>
            <p:sp>
              <p:nvSpPr>
                <p:cNvPr id="66" name="Oval 6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TextBox 66"/>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62" name="Group 61"/>
              <p:cNvGrpSpPr/>
              <p:nvPr/>
            </p:nvGrpSpPr>
            <p:grpSpPr>
              <a:xfrm>
                <a:off x="2807656" y="3769665"/>
                <a:ext cx="580746" cy="581170"/>
                <a:chOff x="838201" y="3754093"/>
                <a:chExt cx="893456" cy="894107"/>
              </a:xfrm>
            </p:grpSpPr>
            <p:sp>
              <p:nvSpPr>
                <p:cNvPr id="64" name="Oval 63"/>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TextBox 64"/>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63" name="Straight Arrow Connector 62"/>
              <p:cNvCxnSpPr>
                <a:stCxn id="66" idx="6"/>
                <a:endCxn id="64" idx="2"/>
              </p:cNvCxnSpPr>
              <p:nvPr/>
            </p:nvCxnSpPr>
            <p:spPr>
              <a:xfrm>
                <a:off x="157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9" name="Right Arrow 58"/>
            <p:cNvSpPr/>
            <p:nvPr/>
          </p:nvSpPr>
          <p:spPr>
            <a:xfrm>
              <a:off x="3762375" y="3886200"/>
              <a:ext cx="609600" cy="33430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8222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28"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Algorithm for the CT Problem</a:t>
            </a:r>
            <a:endParaRPr lang="en-US" dirty="0"/>
          </a:p>
        </p:txBody>
      </p:sp>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pSp>
        <p:nvGrpSpPr>
          <p:cNvPr id="32" name="Group 3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p:nvPr/>
        </p:nvCxnSpPr>
        <p:spPr>
          <a:xfrm flipV="1">
            <a:off x="1114479"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411926"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5709372"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p:cNvCxnSpPr/>
          <p:nvPr/>
        </p:nvCxnSpPr>
        <p:spPr>
          <a:xfrm rot="16200000" flipH="1">
            <a:off x="5283493" y="2651544"/>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p:cNvCxnSpPr>
            <a:stCxn id="52" idx="7"/>
            <a:endCxn id="48" idx="1"/>
          </p:cNvCxnSpPr>
          <p:nvPr/>
        </p:nvCxnSpPr>
        <p:spPr>
          <a:xfrm rot="5400000" flipH="1" flipV="1">
            <a:off x="3005788" y="2048050"/>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600587" y="2590800"/>
            <a:ext cx="958936" cy="1015663"/>
          </a:xfrm>
          <a:prstGeom prst="rect">
            <a:avLst/>
          </a:prstGeom>
          <a:noFill/>
        </p:spPr>
        <p:txBody>
          <a:bodyPr wrap="square" rtlCol="0">
            <a:spAutoFit/>
          </a:bodyPr>
          <a:lstStyle/>
          <a:p>
            <a:pPr algn="ctr">
              <a:lnSpc>
                <a:spcPct val="150000"/>
              </a:lnSpc>
            </a:pPr>
            <a:r>
              <a:rPr lang="en-US" sz="2000" b="1" dirty="0"/>
              <a:t>P=0.01</a:t>
            </a:r>
          </a:p>
          <a:p>
            <a:pPr algn="ctr">
              <a:lnSpc>
                <a:spcPct val="150000"/>
              </a:lnSpc>
            </a:pPr>
            <a:r>
              <a:rPr lang="en-US" sz="2000" b="1" dirty="0" smtClean="0"/>
              <a:t>W=4</a:t>
            </a:r>
            <a:endParaRPr lang="en-US" sz="2000" b="1" dirty="0"/>
          </a:p>
        </p:txBody>
      </p:sp>
      <p:sp>
        <p:nvSpPr>
          <p:cNvPr id="42" name="TextBox 41"/>
          <p:cNvSpPr txBox="1"/>
          <p:nvPr/>
        </p:nvSpPr>
        <p:spPr>
          <a:xfrm>
            <a:off x="1338153" y="3856618"/>
            <a:ext cx="956204" cy="973632"/>
          </a:xfrm>
          <a:prstGeom prst="rect">
            <a:avLst/>
          </a:prstGeom>
          <a:noFill/>
        </p:spPr>
        <p:txBody>
          <a:bodyPr wrap="square" rtlCol="0">
            <a:spAutoFit/>
          </a:bodyPr>
          <a:lstStyle>
            <a:defPPr>
              <a:defRPr lang="en-US"/>
            </a:defPPr>
            <a:lvl1pPr algn="ctr">
              <a:lnSpc>
                <a:spcPct val="150000"/>
              </a:lnSpc>
              <a:defRPr sz="2000" b="1"/>
            </a:lvl1pPr>
          </a:lstStyle>
          <a:p>
            <a:r>
              <a:rPr lang="en-US" dirty="0"/>
              <a:t>P=0.03</a:t>
            </a:r>
          </a:p>
          <a:p>
            <a:r>
              <a:rPr lang="en-US" dirty="0"/>
              <a:t>W=1</a:t>
            </a:r>
          </a:p>
        </p:txBody>
      </p:sp>
      <p:sp>
        <p:nvSpPr>
          <p:cNvPr id="43" name="TextBox 42"/>
          <p:cNvSpPr txBox="1"/>
          <p:nvPr/>
        </p:nvSpPr>
        <p:spPr>
          <a:xfrm>
            <a:off x="3663130" y="3856618"/>
            <a:ext cx="958936" cy="973632"/>
          </a:xfrm>
          <a:prstGeom prst="rect">
            <a:avLst/>
          </a:prstGeom>
          <a:noFill/>
        </p:spPr>
        <p:txBody>
          <a:bodyPr wrap="square" rtlCol="0">
            <a:spAutoFit/>
          </a:bodyPr>
          <a:lstStyle/>
          <a:p>
            <a:pPr algn="ctr">
              <a:lnSpc>
                <a:spcPct val="150000"/>
              </a:lnSpc>
            </a:pPr>
            <a:r>
              <a:rPr lang="en-US" sz="2000" b="1" dirty="0"/>
              <a:t>P=0.02</a:t>
            </a:r>
          </a:p>
          <a:p>
            <a:pPr algn="ctr">
              <a:lnSpc>
                <a:spcPct val="150000"/>
              </a:lnSpc>
            </a:pPr>
            <a:r>
              <a:rPr lang="en-US" sz="2000" b="1" dirty="0"/>
              <a:t>W=1</a:t>
            </a:r>
          </a:p>
        </p:txBody>
      </p:sp>
      <p:sp>
        <p:nvSpPr>
          <p:cNvPr id="44" name="TextBox 43"/>
          <p:cNvSpPr txBox="1"/>
          <p:nvPr/>
        </p:nvSpPr>
        <p:spPr>
          <a:xfrm>
            <a:off x="5990839" y="3856618"/>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W=1</a:t>
            </a:r>
            <a:endParaRPr lang="en-US" sz="2000" b="1" dirty="0"/>
          </a:p>
        </p:txBody>
      </p:sp>
      <p:sp>
        <p:nvSpPr>
          <p:cNvPr id="45" name="TextBox 44"/>
          <p:cNvSpPr txBox="1"/>
          <p:nvPr/>
        </p:nvSpPr>
        <p:spPr>
          <a:xfrm>
            <a:off x="4898035" y="5147431"/>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W=3</a:t>
            </a:r>
            <a:endParaRPr lang="en-US" sz="2000" b="1" dirty="0"/>
          </a:p>
        </p:txBody>
      </p:sp>
      <p:cxnSp>
        <p:nvCxnSpPr>
          <p:cNvPr id="28" name="Curved Connector 27"/>
          <p:cNvCxnSpPr/>
          <p:nvPr/>
        </p:nvCxnSpPr>
        <p:spPr>
          <a:xfrm rot="5400000" flipH="1" flipV="1">
            <a:off x="2999188" y="2022446"/>
            <a:ext cx="7566" cy="4024742"/>
          </a:xfrm>
          <a:prstGeom prst="curvedConnector3">
            <a:avLst>
              <a:gd name="adj1" fmla="val 20507137"/>
            </a:avLst>
          </a:prstGeom>
          <a:ln w="6350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609155" y="1916832"/>
            <a:ext cx="958936" cy="1015663"/>
          </a:xfrm>
          <a:prstGeom prst="rect">
            <a:avLst/>
          </a:prstGeom>
          <a:noFill/>
        </p:spPr>
        <p:txBody>
          <a:bodyPr wrap="square" rtlCol="0">
            <a:spAutoFit/>
          </a:bodyPr>
          <a:lstStyle/>
          <a:p>
            <a:pPr algn="ctr">
              <a:lnSpc>
                <a:spcPct val="150000"/>
              </a:lnSpc>
            </a:pPr>
            <a:r>
              <a:rPr lang="en-US" sz="2000" b="1" dirty="0" smtClean="0">
                <a:solidFill>
                  <a:srgbClr val="FFC000"/>
                </a:solidFill>
              </a:rPr>
              <a:t>P=0</a:t>
            </a:r>
            <a:endParaRPr lang="en-US" sz="2000" b="1" dirty="0">
              <a:solidFill>
                <a:srgbClr val="FFC000"/>
              </a:solidFill>
            </a:endParaRPr>
          </a:p>
          <a:p>
            <a:pPr algn="ctr">
              <a:lnSpc>
                <a:spcPct val="150000"/>
              </a:lnSpc>
            </a:pPr>
            <a:r>
              <a:rPr lang="en-US" sz="2000" b="1" dirty="0" smtClean="0">
                <a:solidFill>
                  <a:srgbClr val="FFC000"/>
                </a:solidFill>
              </a:rPr>
              <a:t>W=6</a:t>
            </a:r>
            <a:endParaRPr lang="en-US" sz="2000" b="1" dirty="0">
              <a:solidFill>
                <a:srgbClr val="FFC000"/>
              </a:solidFill>
            </a:endParaRPr>
          </a:p>
        </p:txBody>
      </p:sp>
      <p:cxnSp>
        <p:nvCxnSpPr>
          <p:cNvPr id="56" name="Curved Connector 55"/>
          <p:cNvCxnSpPr/>
          <p:nvPr/>
        </p:nvCxnSpPr>
        <p:spPr>
          <a:xfrm rot="16200000" flipH="1">
            <a:off x="5285188" y="2715813"/>
            <a:ext cx="7566" cy="4024742"/>
          </a:xfrm>
          <a:prstGeom prst="curvedConnector3">
            <a:avLst>
              <a:gd name="adj1" fmla="val 20938792"/>
            </a:avLst>
          </a:prstGeom>
          <a:ln w="635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375064" y="5689937"/>
            <a:ext cx="958936" cy="1015663"/>
          </a:xfrm>
          <a:prstGeom prst="rect">
            <a:avLst/>
          </a:prstGeom>
          <a:noFill/>
        </p:spPr>
        <p:txBody>
          <a:bodyPr wrap="square" rtlCol="0">
            <a:spAutoFit/>
          </a:bodyPr>
          <a:lstStyle/>
          <a:p>
            <a:pPr algn="ctr">
              <a:lnSpc>
                <a:spcPct val="150000"/>
              </a:lnSpc>
            </a:pPr>
            <a:r>
              <a:rPr lang="en-US" sz="2000" b="1" dirty="0" smtClean="0">
                <a:solidFill>
                  <a:srgbClr val="00B050"/>
                </a:solidFill>
              </a:rPr>
              <a:t>P=0</a:t>
            </a:r>
          </a:p>
          <a:p>
            <a:pPr algn="ctr">
              <a:lnSpc>
                <a:spcPct val="150000"/>
              </a:lnSpc>
            </a:pPr>
            <a:r>
              <a:rPr lang="en-US" sz="2000" b="1" dirty="0" smtClean="0">
                <a:solidFill>
                  <a:srgbClr val="00B050"/>
                </a:solidFill>
              </a:rPr>
              <a:t>W=5</a:t>
            </a:r>
            <a:endParaRPr lang="en-US" sz="2000" b="1" dirty="0">
              <a:solidFill>
                <a:srgbClr val="00B050"/>
              </a:solidFill>
            </a:endParaRPr>
          </a:p>
        </p:txBody>
      </p:sp>
      <p:cxnSp>
        <p:nvCxnSpPr>
          <p:cNvPr id="59" name="Curved Connector 58"/>
          <p:cNvCxnSpPr>
            <a:cxnSpLocks noChangeAspect="1"/>
          </p:cNvCxnSpPr>
          <p:nvPr/>
        </p:nvCxnSpPr>
        <p:spPr>
          <a:xfrm rot="5400000" flipH="1" flipV="1">
            <a:off x="4215810" y="1346791"/>
            <a:ext cx="7103" cy="6914722"/>
          </a:xfrm>
          <a:prstGeom prst="curvedConnector3">
            <a:avLst>
              <a:gd name="adj1" fmla="val -26853850"/>
            </a:avLst>
          </a:prstGeom>
          <a:ln w="63500">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165264" y="5884368"/>
            <a:ext cx="958936" cy="1015663"/>
          </a:xfrm>
          <a:prstGeom prst="rect">
            <a:avLst/>
          </a:prstGeom>
          <a:noFill/>
        </p:spPr>
        <p:txBody>
          <a:bodyPr wrap="square" rtlCol="0">
            <a:spAutoFit/>
          </a:bodyPr>
          <a:lstStyle/>
          <a:p>
            <a:pPr algn="ctr">
              <a:lnSpc>
                <a:spcPct val="150000"/>
              </a:lnSpc>
            </a:pPr>
            <a:r>
              <a:rPr lang="en-US" sz="2000" b="1" dirty="0" smtClean="0">
                <a:solidFill>
                  <a:srgbClr val="7030A0"/>
                </a:solidFill>
              </a:rPr>
              <a:t>P=0</a:t>
            </a:r>
          </a:p>
          <a:p>
            <a:pPr algn="ctr">
              <a:lnSpc>
                <a:spcPct val="150000"/>
              </a:lnSpc>
            </a:pPr>
            <a:r>
              <a:rPr lang="en-US" sz="2000" b="1" dirty="0" smtClean="0">
                <a:solidFill>
                  <a:srgbClr val="7030A0"/>
                </a:solidFill>
              </a:rPr>
              <a:t>W=9</a:t>
            </a:r>
            <a:endParaRPr lang="en-US" sz="2000" b="1" dirty="0">
              <a:solidFill>
                <a:srgbClr val="7030A0"/>
              </a:solidFill>
            </a:endParaRPr>
          </a:p>
        </p:txBody>
      </p:sp>
      <mc:AlternateContent xmlns:mc="http://schemas.openxmlformats.org/markup-compatibility/2006" xmlns:a14="http://schemas.microsoft.com/office/drawing/2010/main">
        <mc:Choice Requires="a14">
          <p:sp>
            <p:nvSpPr>
              <p:cNvPr id="65" name="TextBox 64"/>
              <p:cNvSpPr txBox="1"/>
              <p:nvPr/>
            </p:nvSpPr>
            <p:spPr>
              <a:xfrm>
                <a:off x="183701" y="1352489"/>
                <a:ext cx="5650913" cy="732573"/>
              </a:xfrm>
              <a:prstGeom prst="rect">
                <a:avLst/>
              </a:prstGeom>
              <a:noFill/>
            </p:spPr>
            <p:txBody>
              <a:bodyPr wrap="square" rtlCol="0">
                <a:spAutoFit/>
              </a:bodyPr>
              <a:lstStyle/>
              <a:p>
                <a:pPr marL="457200" indent="-457200">
                  <a:buFont typeface="+mj-lt"/>
                  <a:buAutoNum type="arabicPeriod" startAt="3"/>
                </a:pPr>
                <a:r>
                  <a:rPr lang="en-US" sz="2000" dirty="0" smtClean="0"/>
                  <a:t>“</a:t>
                </a:r>
                <a:r>
                  <a:rPr lang="en-US" sz="2000" dirty="0"/>
                  <a:t>disjoint link” </a:t>
                </a:r>
                <a:r>
                  <a:rPr lang="en-US" sz="2000" dirty="0" smtClean="0"/>
                  <a:t>transformation</a:t>
                </a:r>
              </a:p>
              <a:p>
                <a:pPr marL="342900" indent="-342900">
                  <a:buFont typeface="Arial" pitchFamily="34" charset="0"/>
                  <a:buChar char="•"/>
                </a:pPr>
                <a:r>
                  <a:rPr lang="en-US" sz="2000" dirty="0" smtClean="0"/>
                  <a:t>For </a:t>
                </a:r>
                <a:r>
                  <a:rPr lang="en-US" sz="2000" dirty="0"/>
                  <a:t>each </a:t>
                </a:r>
                <a:r>
                  <a:rPr lang="en-US" sz="2000" dirty="0" smtClean="0"/>
                  <a:t>pair of </a:t>
                </a:r>
                <a:r>
                  <a:rPr lang="en-US" sz="2000" dirty="0"/>
                  <a:t>nodes </a:t>
                </a:r>
                <a14:m>
                  <m:oMath xmlns:m="http://schemas.openxmlformats.org/officeDocument/2006/math">
                    <m:sSub>
                      <m:sSubPr>
                        <m:ctrlPr>
                          <a:rPr lang="en-US" sz="2000" i="1">
                            <a:latin typeface="Cambria Math"/>
                          </a:rPr>
                        </m:ctrlPr>
                      </m:sSubPr>
                      <m:e>
                        <m:r>
                          <a:rPr lang="en-US" sz="2000" i="1">
                            <a:latin typeface="Cambria Math"/>
                          </a:rPr>
                          <m:t>𝑣</m:t>
                        </m:r>
                      </m:e>
                      <m:sub>
                        <m:r>
                          <a:rPr lang="en-US" sz="2000">
                            <a:latin typeface="Cambria Math"/>
                          </a:rPr>
                          <m:t>­­</m:t>
                        </m:r>
                        <m:r>
                          <a:rPr lang="en-US" sz="2000" i="1">
                            <a:latin typeface="Cambria Math"/>
                          </a:rPr>
                          <m:t>𝑖</m:t>
                        </m:r>
                      </m:sub>
                    </m:sSub>
                  </m:oMath>
                </a14:m>
                <a:r>
                  <a:rPr lang="en-US" sz="2000" dirty="0"/>
                  <a:t> and </a:t>
                </a:r>
                <a14:m>
                  <m:oMath xmlns:m="http://schemas.openxmlformats.org/officeDocument/2006/math">
                    <m:sSub>
                      <m:sSubPr>
                        <m:ctrlPr>
                          <a:rPr lang="en-US" sz="2000" i="1">
                            <a:latin typeface="Cambria Math"/>
                          </a:rPr>
                        </m:ctrlPr>
                      </m:sSubPr>
                      <m:e>
                        <m:r>
                          <a:rPr lang="en-US" sz="2000" i="1">
                            <a:latin typeface="Cambria Math"/>
                          </a:rPr>
                          <m:t>𝑣</m:t>
                        </m:r>
                      </m:e>
                      <m:sub>
                        <m:r>
                          <a:rPr lang="en-US" sz="2000">
                            <a:latin typeface="Cambria Math"/>
                          </a:rPr>
                          <m:t>­­</m:t>
                        </m:r>
                        <m:r>
                          <a:rPr lang="en-US" sz="2000" i="1">
                            <a:latin typeface="Cambria Math"/>
                          </a:rPr>
                          <m:t>𝑗</m:t>
                        </m:r>
                      </m:sub>
                    </m:sSub>
                  </m:oMath>
                </a14:m>
                <a:r>
                  <a:rPr lang="en-US" sz="2000" dirty="0"/>
                  <a:t> in </a:t>
                </a:r>
                <a14:m>
                  <m:oMath xmlns:m="http://schemas.openxmlformats.org/officeDocument/2006/math">
                    <m:r>
                      <a:rPr lang="en-US" sz="2000" i="1">
                        <a:latin typeface="Cambria Math"/>
                      </a:rPr>
                      <m:t>𝜋</m:t>
                    </m:r>
                    <m:r>
                      <a:rPr lang="en-US" sz="2000" i="1">
                        <a:latin typeface="Cambria Math"/>
                      </a:rPr>
                      <m:t> </m:t>
                    </m:r>
                  </m:oMath>
                </a14:m>
                <a:r>
                  <a:rPr lang="en-US" sz="2000" dirty="0"/>
                  <a:t>:</a:t>
                </a:r>
                <a:r>
                  <a:rPr lang="en-US" sz="2000" dirty="0" smtClean="0"/>
                  <a:t> </a:t>
                </a:r>
                <a:endParaRPr lang="en-US" sz="2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83701" y="1352489"/>
                <a:ext cx="5650913" cy="732573"/>
              </a:xfrm>
              <a:prstGeom prst="rect">
                <a:avLst/>
              </a:prstGeom>
              <a:blipFill rotWithShape="1">
                <a:blip r:embed="rId2"/>
                <a:stretch>
                  <a:fillRect l="-1079" t="-5000" b="-11667"/>
                </a:stretch>
              </a:blipFill>
            </p:spPr>
            <p:txBody>
              <a:bodyPr/>
              <a:lstStyle/>
              <a:p>
                <a:r>
                  <a:rPr lang="en-US">
                    <a:noFill/>
                  </a:rPr>
                  <a:t> </a:t>
                </a:r>
              </a:p>
            </p:txBody>
          </p:sp>
        </mc:Fallback>
      </mc:AlternateContent>
      <p:grpSp>
        <p:nvGrpSpPr>
          <p:cNvPr id="55" name="Group 54"/>
          <p:cNvGrpSpPr>
            <a:grpSpLocks noChangeAspect="1"/>
          </p:cNvGrpSpPr>
          <p:nvPr/>
        </p:nvGrpSpPr>
        <p:grpSpPr>
          <a:xfrm>
            <a:off x="4644008" y="1268760"/>
            <a:ext cx="3724681" cy="1180729"/>
            <a:chOff x="990600" y="3042773"/>
            <a:chExt cx="6207802" cy="1967882"/>
          </a:xfrm>
        </p:grpSpPr>
        <p:grpSp>
          <p:nvGrpSpPr>
            <p:cNvPr id="58" name="Group 57"/>
            <p:cNvGrpSpPr/>
            <p:nvPr/>
          </p:nvGrpSpPr>
          <p:grpSpPr>
            <a:xfrm>
              <a:off x="4800600" y="3574665"/>
              <a:ext cx="2397802" cy="1216892"/>
              <a:chOff x="4800600" y="3574665"/>
              <a:chExt cx="2397802" cy="1216892"/>
            </a:xfrm>
          </p:grpSpPr>
          <p:grpSp>
            <p:nvGrpSpPr>
              <p:cNvPr id="74" name="Group 73"/>
              <p:cNvGrpSpPr/>
              <p:nvPr/>
            </p:nvGrpSpPr>
            <p:grpSpPr>
              <a:xfrm>
                <a:off x="4800600" y="3770088"/>
                <a:ext cx="580746" cy="580746"/>
                <a:chOff x="838201" y="3754744"/>
                <a:chExt cx="893456" cy="893456"/>
              </a:xfrm>
            </p:grpSpPr>
            <p:sp>
              <p:nvSpPr>
                <p:cNvPr id="80" name="Oval 7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TextBox 80"/>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75" name="Group 74"/>
              <p:cNvGrpSpPr/>
              <p:nvPr/>
            </p:nvGrpSpPr>
            <p:grpSpPr>
              <a:xfrm>
                <a:off x="6617656" y="3769665"/>
                <a:ext cx="580746" cy="581170"/>
                <a:chOff x="838201" y="3754093"/>
                <a:chExt cx="893456" cy="894107"/>
              </a:xfrm>
            </p:grpSpPr>
            <p:sp>
              <p:nvSpPr>
                <p:cNvPr id="78" name="Oval 7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TextBox 78"/>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p:cxnSp>
            <p:nvCxnSpPr>
              <p:cNvPr id="76" name="Straight Arrow Connector 75"/>
              <p:cNvCxnSpPr>
                <a:stCxn id="80" idx="6"/>
                <a:endCxn id="78" idx="2"/>
              </p:cNvCxnSpPr>
              <p:nvPr/>
            </p:nvCxnSpPr>
            <p:spPr>
              <a:xfrm>
                <a:off x="5381346" y="4060461"/>
                <a:ext cx="1236310" cy="1"/>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4804608" y="3574665"/>
                    <a:ext cx="2245402" cy="1216892"/>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m:rPr>
                                  <m:nor/>
                                </m:rPr>
                                <a:rPr lang="en-US" sz="900" b="1" i="1" dirty="0" smtClean="0">
                                  <a:latin typeface="Cambria Math"/>
                                </a:rPr>
                                <m:t>P</m:t>
                              </m:r>
                              <m:r>
                                <m:rPr>
                                  <m:nor/>
                                </m:rPr>
                                <a:rPr lang="en-US" sz="900" b="1" i="1" baseline="-25000" dirty="0"/>
                                <m:t>e</m:t>
                              </m:r>
                            </m:e>
                          </m:acc>
                          <m:r>
                            <a:rPr lang="en-US" sz="900" b="1" i="1" dirty="0" smtClean="0">
                              <a:latin typeface="Cambria Math"/>
                            </a:rPr>
                            <m:t>=</m:t>
                          </m:r>
                          <m:r>
                            <a:rPr lang="en-US" sz="900" b="1" i="1" dirty="0" smtClean="0">
                              <a:latin typeface="Cambria Math"/>
                            </a:rPr>
                            <m:t>𝟎</m:t>
                          </m:r>
                        </m:oMath>
                      </m:oMathPara>
                    </a14:m>
                    <a:endParaRPr lang="en-US" sz="900" b="1" i="1" dirty="0" smtClean="0">
                      <a:latin typeface="Cambria Math"/>
                    </a:endParaRPr>
                  </a:p>
                  <a:p>
                    <a:pPr algn="ctr">
                      <a:lnSpc>
                        <a:spcPct val="150000"/>
                      </a:lnSpc>
                    </a:pPr>
                    <a:endParaRPr lang="en-US" sz="900" b="1" i="1" dirty="0" smtClean="0">
                      <a:latin typeface="Cambria Math"/>
                    </a:endParaRPr>
                  </a:p>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900" b="1" i="1" dirty="0" smtClean="0">
                                  <a:latin typeface="Cambria Math"/>
                                </a:rPr>
                              </m:ctrlPr>
                            </m:accPr>
                            <m:e>
                              <m:r>
                                <a:rPr lang="en-US" sz="900" b="1" i="1" dirty="0">
                                  <a:latin typeface="Cambria Math"/>
                                </a:rPr>
                                <m:t>𝑾</m:t>
                              </m:r>
                              <m:r>
                                <m:rPr>
                                  <m:nor/>
                                </m:rPr>
                                <a:rPr lang="en-US" sz="900" b="1" i="1" baseline="-25000" dirty="0"/>
                                <m:t>e</m:t>
                              </m:r>
                            </m:e>
                          </m:acc>
                          <m:r>
                            <a:rPr lang="en-US" sz="900" b="1" i="1" dirty="0">
                              <a:latin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a:latin typeface="Cambria Math"/>
                                  <a:ea typeface="Cambria Math"/>
                                </a:rPr>
                                <m:t>𝟏</m:t>
                              </m:r>
                            </m:e>
                          </m:d>
                          <m:r>
                            <a:rPr lang="en-US" sz="900" b="1" i="0" dirty="0" smtClean="0">
                              <a:latin typeface="Cambria Math"/>
                              <a:ea typeface="Cambria Math"/>
                            </a:rPr>
                            <m:t>+</m:t>
                          </m:r>
                          <m:r>
                            <a:rPr lang="en-US" sz="900" b="1" i="1" dirty="0">
                              <a:latin typeface="Cambria Math"/>
                            </a:rPr>
                            <m:t>𝑾</m:t>
                          </m:r>
                          <m:d>
                            <m:dPr>
                              <m:ctrlPr>
                                <a:rPr lang="en-US" sz="900" b="1" i="1" dirty="0">
                                  <a:latin typeface="Cambria Math"/>
                                </a:rPr>
                              </m:ctrlPr>
                            </m:dPr>
                            <m:e>
                              <m:r>
                                <a:rPr lang="en-US" sz="900" b="1" i="1" dirty="0">
                                  <a:latin typeface="Cambria Math"/>
                                  <a:ea typeface="Cambria Math"/>
                                </a:rPr>
                                <m:t>𝝅</m:t>
                              </m:r>
                              <m:r>
                                <a:rPr lang="en-US" sz="900" b="1" i="1" baseline="-25000" dirty="0" smtClean="0">
                                  <a:latin typeface="Cambria Math"/>
                                  <a:ea typeface="Cambria Math"/>
                                </a:rPr>
                                <m:t>𝟐</m:t>
                              </m:r>
                            </m:e>
                          </m:d>
                        </m:oMath>
                      </m:oMathPara>
                    </a14:m>
                    <a:endParaRPr lang="en-US" sz="1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4804608" y="3574665"/>
                    <a:ext cx="2245402" cy="1216892"/>
                  </a:xfrm>
                  <a:prstGeom prst="rect">
                    <a:avLst/>
                  </a:prstGeom>
                  <a:blipFill rotWithShape="1">
                    <a:blip r:embed="rId4"/>
                    <a:stretch>
                      <a:fillRect/>
                    </a:stretch>
                  </a:blipFill>
                </p:spPr>
                <p:txBody>
                  <a:bodyPr/>
                  <a:lstStyle/>
                  <a:p>
                    <a:r>
                      <a:rPr lang="en-US">
                        <a:noFill/>
                      </a:rPr>
                      <a:t> </a:t>
                    </a:r>
                  </a:p>
                </p:txBody>
              </p:sp>
            </mc:Fallback>
          </mc:AlternateContent>
        </p:grpSp>
        <p:sp>
          <p:nvSpPr>
            <p:cNvPr id="60" name="Right Arrow 59"/>
            <p:cNvSpPr/>
            <p:nvPr/>
          </p:nvSpPr>
          <p:spPr>
            <a:xfrm>
              <a:off x="3762375" y="3886200"/>
              <a:ext cx="609600" cy="33430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90600" y="3042773"/>
              <a:ext cx="2397802" cy="1967882"/>
              <a:chOff x="990600" y="3042773"/>
              <a:chExt cx="2397802" cy="1967882"/>
            </a:xfrm>
          </p:grpSpPr>
          <p:sp>
            <p:nvSpPr>
              <p:cNvPr id="62" name="Freeform 61"/>
              <p:cNvSpPr/>
              <p:nvPr/>
            </p:nvSpPr>
            <p:spPr>
              <a:xfrm flipV="1">
                <a:off x="1409700" y="3495520"/>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63" name="Group 62"/>
              <p:cNvGrpSpPr/>
              <p:nvPr/>
            </p:nvGrpSpPr>
            <p:grpSpPr>
              <a:xfrm>
                <a:off x="990600" y="3770088"/>
                <a:ext cx="580746" cy="580746"/>
                <a:chOff x="838201" y="3754744"/>
                <a:chExt cx="893456" cy="893456"/>
              </a:xfrm>
            </p:grpSpPr>
            <p:sp>
              <p:nvSpPr>
                <p:cNvPr id="72" name="Oval 7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TextBox 72"/>
                <p:cNvSpPr txBox="1"/>
                <p:nvPr/>
              </p:nvSpPr>
              <p:spPr>
                <a:xfrm>
                  <a:off x="1054703" y="3778779"/>
                  <a:ext cx="479060" cy="804954"/>
                </a:xfrm>
                <a:prstGeom prst="rect">
                  <a:avLst/>
                </a:prstGeom>
                <a:noFill/>
              </p:spPr>
              <p:txBody>
                <a:bodyPr wrap="square" rtlCol="0">
                  <a:spAutoFit/>
                </a:bodyPr>
                <a:lstStyle/>
                <a:p>
                  <a:pPr algn="ctr"/>
                  <a:endParaRPr lang="en-US" sz="2800" b="1" dirty="0"/>
                </a:p>
              </p:txBody>
            </p:sp>
          </p:grpSp>
          <p:grpSp>
            <p:nvGrpSpPr>
              <p:cNvPr id="66" name="Group 65"/>
              <p:cNvGrpSpPr/>
              <p:nvPr/>
            </p:nvGrpSpPr>
            <p:grpSpPr>
              <a:xfrm>
                <a:off x="2807656" y="3769665"/>
                <a:ext cx="580746" cy="581170"/>
                <a:chOff x="838201" y="3754093"/>
                <a:chExt cx="893456" cy="894107"/>
              </a:xfrm>
            </p:grpSpPr>
            <p:sp>
              <p:nvSpPr>
                <p:cNvPr id="70" name="Oval 6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p:cNvSpPr txBox="1"/>
                <p:nvPr/>
              </p:nvSpPr>
              <p:spPr>
                <a:xfrm>
                  <a:off x="1053238" y="3754093"/>
                  <a:ext cx="479060" cy="804953"/>
                </a:xfrm>
                <a:prstGeom prst="rect">
                  <a:avLst/>
                </a:prstGeom>
                <a:noFill/>
              </p:spPr>
              <p:txBody>
                <a:bodyPr wrap="square" rtlCol="0">
                  <a:spAutoFit/>
                </a:bodyPr>
                <a:lstStyle/>
                <a:p>
                  <a:pPr algn="ctr" rtl="1"/>
                  <a:endParaRPr lang="en-US" sz="2800" b="1" dirty="0"/>
                </a:p>
              </p:txBody>
            </p:sp>
          </p:grpSp>
          <mc:AlternateContent xmlns:mc="http://schemas.openxmlformats.org/markup-compatibility/2006" xmlns:a14="http://schemas.microsoft.com/office/drawing/2010/main">
            <mc:Choice Requires="a14">
              <p:sp>
                <p:nvSpPr>
                  <p:cNvPr id="67" name="TextBox 66"/>
                  <p:cNvSpPr txBox="1"/>
                  <p:nvPr/>
                </p:nvSpPr>
                <p:spPr>
                  <a:xfrm>
                    <a:off x="1335010" y="3042773"/>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𝟏</m:t>
                              </m:r>
                            </m:e>
                          </m:d>
                        </m:oMath>
                      </m:oMathPara>
                    </a14:m>
                    <a:endParaRPr lang="en-US" sz="900" b="1" i="1" dirty="0"/>
                  </a:p>
                </p:txBody>
              </p:sp>
            </mc:Choice>
            <mc:Fallback xmlns="">
              <p:sp>
                <p:nvSpPr>
                  <p:cNvPr id="12" name="TextBox 11"/>
                  <p:cNvSpPr txBox="1">
                    <a:spLocks noRot="1" noChangeAspect="1" noMove="1" noResize="1" noEditPoints="1" noAdjustHandles="1" noChangeArrowheads="1" noChangeShapeType="1" noTextEdit="1"/>
                  </p:cNvSpPr>
                  <p:nvPr/>
                </p:nvSpPr>
                <p:spPr>
                  <a:xfrm>
                    <a:off x="1335010" y="3042773"/>
                    <a:ext cx="1693230" cy="500137"/>
                  </a:xfrm>
                  <a:prstGeom prst="rect">
                    <a:avLst/>
                  </a:prstGeom>
                  <a:blipFill rotWithShape="1">
                    <a:blip r:embed="rId5"/>
                    <a:stretch>
                      <a:fillRect/>
                    </a:stretch>
                  </a:blipFill>
                </p:spPr>
                <p:txBody>
                  <a:bodyPr/>
                  <a:lstStyle/>
                  <a:p>
                    <a:r>
                      <a:rPr lang="en-US">
                        <a:noFill/>
                      </a:rPr>
                      <a:t> </a:t>
                    </a:r>
                  </a:p>
                </p:txBody>
              </p:sp>
            </mc:Fallback>
          </mc:AlternateContent>
          <p:sp>
            <p:nvSpPr>
              <p:cNvPr id="68" name="Freeform 67"/>
              <p:cNvSpPr/>
              <p:nvPr/>
            </p:nvSpPr>
            <p:spPr>
              <a:xfrm>
                <a:off x="1466850" y="4286095"/>
                <a:ext cx="1514475" cy="371630"/>
              </a:xfrm>
              <a:custGeom>
                <a:avLst/>
                <a:gdLst>
                  <a:gd name="connsiteX0" fmla="*/ 0 w 1514475"/>
                  <a:gd name="connsiteY0" fmla="*/ 9576 h 371630"/>
                  <a:gd name="connsiteX1" fmla="*/ 304800 w 1514475"/>
                  <a:gd name="connsiteY1" fmla="*/ 323901 h 371630"/>
                  <a:gd name="connsiteX2" fmla="*/ 561975 w 1514475"/>
                  <a:gd name="connsiteY2" fmla="*/ 51 h 371630"/>
                  <a:gd name="connsiteX3" fmla="*/ 809625 w 1514475"/>
                  <a:gd name="connsiteY3" fmla="*/ 352476 h 371630"/>
                  <a:gd name="connsiteX4" fmla="*/ 1047750 w 1514475"/>
                  <a:gd name="connsiteY4" fmla="*/ 28626 h 371630"/>
                  <a:gd name="connsiteX5" fmla="*/ 1295400 w 1514475"/>
                  <a:gd name="connsiteY5" fmla="*/ 371526 h 371630"/>
                  <a:gd name="connsiteX6" fmla="*/ 1514475 w 1514475"/>
                  <a:gd name="connsiteY6" fmla="*/ 57201 h 37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475" h="371630">
                    <a:moveTo>
                      <a:pt x="0" y="9576"/>
                    </a:moveTo>
                    <a:cubicBezTo>
                      <a:pt x="105569" y="167532"/>
                      <a:pt x="211138" y="325488"/>
                      <a:pt x="304800" y="323901"/>
                    </a:cubicBezTo>
                    <a:cubicBezTo>
                      <a:pt x="398462" y="322314"/>
                      <a:pt x="477838" y="-4711"/>
                      <a:pt x="561975" y="51"/>
                    </a:cubicBezTo>
                    <a:cubicBezTo>
                      <a:pt x="646112" y="4813"/>
                      <a:pt x="728663" y="347714"/>
                      <a:pt x="809625" y="352476"/>
                    </a:cubicBezTo>
                    <a:cubicBezTo>
                      <a:pt x="890587" y="357238"/>
                      <a:pt x="966788" y="25451"/>
                      <a:pt x="1047750" y="28626"/>
                    </a:cubicBezTo>
                    <a:cubicBezTo>
                      <a:pt x="1128712" y="31801"/>
                      <a:pt x="1217613" y="366764"/>
                      <a:pt x="1295400" y="371526"/>
                    </a:cubicBezTo>
                    <a:cubicBezTo>
                      <a:pt x="1373187" y="376288"/>
                      <a:pt x="1443831" y="216744"/>
                      <a:pt x="1514475" y="57201"/>
                    </a:cubicBezTo>
                  </a:path>
                </a:pathLst>
              </a:custGeom>
              <a:ln w="50800" cap="flat">
                <a:solidFill>
                  <a:schemeClr val="tx1"/>
                </a:solidFill>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466850" y="4510518"/>
                    <a:ext cx="1693230" cy="50013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900" b="1" i="1" dirty="0" smtClean="0">
                              <a:latin typeface="Cambria Math"/>
                            </a:rPr>
                            <m:t>𝑾</m:t>
                          </m:r>
                          <m:d>
                            <m:dPr>
                              <m:ctrlPr>
                                <a:rPr lang="en-US" sz="900" b="1" i="1" dirty="0" smtClean="0">
                                  <a:latin typeface="Cambria Math"/>
                                </a:rPr>
                              </m:ctrlPr>
                            </m:dPr>
                            <m:e>
                              <m:r>
                                <a:rPr lang="en-US" sz="900" b="1" i="1" dirty="0" smtClean="0">
                                  <a:latin typeface="Cambria Math"/>
                                  <a:ea typeface="Cambria Math"/>
                                </a:rPr>
                                <m:t>𝝅</m:t>
                              </m:r>
                              <m:r>
                                <a:rPr lang="en-US" sz="900" b="1" i="1" baseline="-25000" dirty="0" smtClean="0">
                                  <a:latin typeface="Cambria Math"/>
                                  <a:ea typeface="Cambria Math"/>
                                </a:rPr>
                                <m:t>𝟐</m:t>
                              </m:r>
                            </m:e>
                          </m:d>
                        </m:oMath>
                      </m:oMathPara>
                    </a14:m>
                    <a:endParaRPr lang="en-US" sz="900" b="1"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1466850" y="4510518"/>
                    <a:ext cx="1693230" cy="500137"/>
                  </a:xfrm>
                  <a:prstGeom prst="rect">
                    <a:avLst/>
                  </a:prstGeom>
                  <a:blipFill rotWithShape="1">
                    <a:blip r:embed="rId6"/>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08221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6"/>
                                        </p:tgtEl>
                                        <p:attrNameLst>
                                          <p:attrName>stroke.color</p:attrName>
                                        </p:attrNameLst>
                                      </p:cBhvr>
                                      <p:to>
                                        <a:srgbClr val="FFC000"/>
                                      </p:to>
                                    </p:animClr>
                                    <p:set>
                                      <p:cBhvr>
                                        <p:cTn id="7" dur="2000" fill="hold"/>
                                        <p:tgtEl>
                                          <p:spTgt spid="3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7"/>
                                        </p:tgtEl>
                                        <p:attrNameLst>
                                          <p:attrName>stroke.color</p:attrName>
                                        </p:attrNameLst>
                                      </p:cBhvr>
                                      <p:to>
                                        <a:srgbClr val="FFC000"/>
                                      </p:to>
                                    </p:animClr>
                                    <p:set>
                                      <p:cBhvr>
                                        <p:cTn id="10" dur="2000" fill="hold"/>
                                        <p:tgtEl>
                                          <p:spTgt spid="37"/>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39"/>
                                        </p:tgtEl>
                                        <p:attrNameLst>
                                          <p:attrName>stroke.color</p:attrName>
                                        </p:attrNameLst>
                                      </p:cBhvr>
                                      <p:to>
                                        <a:srgbClr val="FFC000"/>
                                      </p:to>
                                    </p:animClr>
                                    <p:set>
                                      <p:cBhvr>
                                        <p:cTn id="13" dur="2000" fill="hold"/>
                                        <p:tgtEl>
                                          <p:spTgt spid="39"/>
                                        </p:tgtEl>
                                        <p:attrNameLst>
                                          <p:attrName>stroke.on</p:attrName>
                                        </p:attrNameLst>
                                      </p:cBhvr>
                                      <p:to>
                                        <p:strVal val="true"/>
                                      </p:to>
                                    </p:se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7" presetClass="emph" presetSubtype="2" fill="hold" nodeType="withEffect">
                                  <p:stCondLst>
                                    <p:cond delay="0"/>
                                  </p:stCondLst>
                                  <p:childTnLst>
                                    <p:animClr clrSpc="rgb" dir="cw">
                                      <p:cBhvr>
                                        <p:cTn id="24" dur="2000" fill="hold"/>
                                        <p:tgtEl>
                                          <p:spTgt spid="36"/>
                                        </p:tgtEl>
                                        <p:attrNameLst>
                                          <p:attrName>stroke.color</p:attrName>
                                        </p:attrNameLst>
                                      </p:cBhvr>
                                      <p:to>
                                        <a:srgbClr val="2F2B20"/>
                                      </p:to>
                                    </p:animClr>
                                    <p:set>
                                      <p:cBhvr>
                                        <p:cTn id="25" dur="2000" fill="hold"/>
                                        <p:tgtEl>
                                          <p:spTgt spid="36"/>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2000" fill="hold"/>
                                        <p:tgtEl>
                                          <p:spTgt spid="37"/>
                                        </p:tgtEl>
                                        <p:attrNameLst>
                                          <p:attrName>stroke.color</p:attrName>
                                        </p:attrNameLst>
                                      </p:cBhvr>
                                      <p:to>
                                        <a:srgbClr val="2F2B20"/>
                                      </p:to>
                                    </p:animClr>
                                    <p:set>
                                      <p:cBhvr>
                                        <p:cTn id="28" dur="2000" fill="hold"/>
                                        <p:tgtEl>
                                          <p:spTgt spid="37"/>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2000" fill="hold"/>
                                        <p:tgtEl>
                                          <p:spTgt spid="39"/>
                                        </p:tgtEl>
                                        <p:attrNameLst>
                                          <p:attrName>stroke.color</p:attrName>
                                        </p:attrNameLst>
                                      </p:cBhvr>
                                      <p:to>
                                        <a:srgbClr val="2F2B20"/>
                                      </p:to>
                                    </p:animClr>
                                    <p:set>
                                      <p:cBhvr>
                                        <p:cTn id="31" dur="2000" fill="hold"/>
                                        <p:tgtEl>
                                          <p:spTgt spid="3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37"/>
                                        </p:tgtEl>
                                        <p:attrNameLst>
                                          <p:attrName>stroke.color</p:attrName>
                                        </p:attrNameLst>
                                      </p:cBhvr>
                                      <p:to>
                                        <a:srgbClr val="00B050"/>
                                      </p:to>
                                    </p:animClr>
                                    <p:set>
                                      <p:cBhvr>
                                        <p:cTn id="36" dur="2000" fill="hold"/>
                                        <p:tgtEl>
                                          <p:spTgt spid="37"/>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2000" fill="hold"/>
                                        <p:tgtEl>
                                          <p:spTgt spid="38"/>
                                        </p:tgtEl>
                                        <p:attrNameLst>
                                          <p:attrName>stroke.color</p:attrName>
                                        </p:attrNameLst>
                                      </p:cBhvr>
                                      <p:to>
                                        <a:srgbClr val="00B050"/>
                                      </p:to>
                                    </p:animClr>
                                    <p:set>
                                      <p:cBhvr>
                                        <p:cTn id="39" dur="2000" fill="hold"/>
                                        <p:tgtEl>
                                          <p:spTgt spid="38"/>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40"/>
                                        </p:tgtEl>
                                        <p:attrNameLst>
                                          <p:attrName>stroke.color</p:attrName>
                                        </p:attrNameLst>
                                      </p:cBhvr>
                                      <p:to>
                                        <a:srgbClr val="00B050"/>
                                      </p:to>
                                    </p:animClr>
                                    <p:set>
                                      <p:cBhvr>
                                        <p:cTn id="42" dur="2000" fill="hold"/>
                                        <p:tgtEl>
                                          <p:spTgt spid="40"/>
                                        </p:tgtEl>
                                        <p:attrNameLst>
                                          <p:attrName>stroke.on</p:attrName>
                                        </p:attrNameLst>
                                      </p:cBhvr>
                                      <p:to>
                                        <p:strVal val="true"/>
                                      </p:to>
                                    </p:set>
                                  </p:childTnLst>
                                </p:cTn>
                              </p:par>
                            </p:childTnLst>
                          </p:cTn>
                        </p:par>
                        <p:par>
                          <p:cTn id="43" fill="hold">
                            <p:stCondLst>
                              <p:cond delay="2000"/>
                            </p:stCondLst>
                            <p:childTnLst>
                              <p:par>
                                <p:cTn id="44" presetID="2" presetClass="entr" presetSubtype="4"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fill="hold"/>
                                        <p:tgtEl>
                                          <p:spTgt spid="56"/>
                                        </p:tgtEl>
                                        <p:attrNameLst>
                                          <p:attrName>ppt_x</p:attrName>
                                        </p:attrNameLst>
                                      </p:cBhvr>
                                      <p:tavLst>
                                        <p:tav tm="0">
                                          <p:val>
                                            <p:strVal val="#ppt_x"/>
                                          </p:val>
                                        </p:tav>
                                        <p:tav tm="100000">
                                          <p:val>
                                            <p:strVal val="#ppt_x"/>
                                          </p:val>
                                        </p:tav>
                                      </p:tavLst>
                                    </p:anim>
                                    <p:anim calcmode="lin" valueType="num">
                                      <p:cBhvr additive="base">
                                        <p:cTn id="47" dur="500" fill="hold"/>
                                        <p:tgtEl>
                                          <p:spTgt spid="5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 calcmode="lin" valueType="num">
                                      <p:cBhvr additive="base">
                                        <p:cTn id="50" dur="500" fill="hold"/>
                                        <p:tgtEl>
                                          <p:spTgt spid="57"/>
                                        </p:tgtEl>
                                        <p:attrNameLst>
                                          <p:attrName>ppt_x</p:attrName>
                                        </p:attrNameLst>
                                      </p:cBhvr>
                                      <p:tavLst>
                                        <p:tav tm="0">
                                          <p:val>
                                            <p:strVal val="#ppt_x"/>
                                          </p:val>
                                        </p:tav>
                                        <p:tav tm="100000">
                                          <p:val>
                                            <p:strVal val="#ppt_x"/>
                                          </p:val>
                                        </p:tav>
                                      </p:tavLst>
                                    </p:anim>
                                    <p:anim calcmode="lin" valueType="num">
                                      <p:cBhvr additive="base">
                                        <p:cTn id="51" dur="500" fill="hold"/>
                                        <p:tgtEl>
                                          <p:spTgt spid="57"/>
                                        </p:tgtEl>
                                        <p:attrNameLst>
                                          <p:attrName>ppt_y</p:attrName>
                                        </p:attrNameLst>
                                      </p:cBhvr>
                                      <p:tavLst>
                                        <p:tav tm="0">
                                          <p:val>
                                            <p:strVal val="1+#ppt_h/2"/>
                                          </p:val>
                                        </p:tav>
                                        <p:tav tm="100000">
                                          <p:val>
                                            <p:strVal val="#ppt_y"/>
                                          </p:val>
                                        </p:tav>
                                      </p:tavLst>
                                    </p:anim>
                                  </p:childTnLst>
                                </p:cTn>
                              </p:par>
                              <p:par>
                                <p:cTn id="52" presetID="7" presetClass="emph" presetSubtype="2" fill="hold" nodeType="withEffect">
                                  <p:stCondLst>
                                    <p:cond delay="0"/>
                                  </p:stCondLst>
                                  <p:childTnLst>
                                    <p:animClr clrSpc="rgb" dir="cw">
                                      <p:cBhvr>
                                        <p:cTn id="53" dur="2000" fill="hold"/>
                                        <p:tgtEl>
                                          <p:spTgt spid="37"/>
                                        </p:tgtEl>
                                        <p:attrNameLst>
                                          <p:attrName>stroke.color</p:attrName>
                                        </p:attrNameLst>
                                      </p:cBhvr>
                                      <p:to>
                                        <a:srgbClr val="2F2B20"/>
                                      </p:to>
                                    </p:animClr>
                                    <p:set>
                                      <p:cBhvr>
                                        <p:cTn id="54" dur="2000" fill="hold"/>
                                        <p:tgtEl>
                                          <p:spTgt spid="37"/>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2000" fill="hold"/>
                                        <p:tgtEl>
                                          <p:spTgt spid="38"/>
                                        </p:tgtEl>
                                        <p:attrNameLst>
                                          <p:attrName>stroke.color</p:attrName>
                                        </p:attrNameLst>
                                      </p:cBhvr>
                                      <p:to>
                                        <a:srgbClr val="2F2B20"/>
                                      </p:to>
                                    </p:animClr>
                                    <p:set>
                                      <p:cBhvr>
                                        <p:cTn id="57" dur="2000" fill="hold"/>
                                        <p:tgtEl>
                                          <p:spTgt spid="38"/>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2000" fill="hold"/>
                                        <p:tgtEl>
                                          <p:spTgt spid="40"/>
                                        </p:tgtEl>
                                        <p:attrNameLst>
                                          <p:attrName>stroke.color</p:attrName>
                                        </p:attrNameLst>
                                      </p:cBhvr>
                                      <p:to>
                                        <a:srgbClr val="2F2B20"/>
                                      </p:to>
                                    </p:animClr>
                                    <p:set>
                                      <p:cBhvr>
                                        <p:cTn id="60" dur="2000" fill="hold"/>
                                        <p:tgtEl>
                                          <p:spTgt spid="40"/>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36"/>
                                        </p:tgtEl>
                                        <p:attrNameLst>
                                          <p:attrName>stroke.color</p:attrName>
                                        </p:attrNameLst>
                                      </p:cBhvr>
                                      <p:to>
                                        <a:srgbClr val="7030A0"/>
                                      </p:to>
                                    </p:animClr>
                                    <p:set>
                                      <p:cBhvr>
                                        <p:cTn id="65" dur="2000" fill="hold"/>
                                        <p:tgtEl>
                                          <p:spTgt spid="36"/>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2000" fill="hold"/>
                                        <p:tgtEl>
                                          <p:spTgt spid="38"/>
                                        </p:tgtEl>
                                        <p:attrNameLst>
                                          <p:attrName>stroke.color</p:attrName>
                                        </p:attrNameLst>
                                      </p:cBhvr>
                                      <p:to>
                                        <a:srgbClr val="7030A0"/>
                                      </p:to>
                                    </p:animClr>
                                    <p:set>
                                      <p:cBhvr>
                                        <p:cTn id="68" dur="2000" fill="hold"/>
                                        <p:tgtEl>
                                          <p:spTgt spid="38"/>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40"/>
                                        </p:tgtEl>
                                        <p:attrNameLst>
                                          <p:attrName>stroke.color</p:attrName>
                                        </p:attrNameLst>
                                      </p:cBhvr>
                                      <p:to>
                                        <a:srgbClr val="7030A0"/>
                                      </p:to>
                                    </p:animClr>
                                    <p:set>
                                      <p:cBhvr>
                                        <p:cTn id="71" dur="2000" fill="hold"/>
                                        <p:tgtEl>
                                          <p:spTgt spid="40"/>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2000" fill="hold"/>
                                        <p:tgtEl>
                                          <p:spTgt spid="39"/>
                                        </p:tgtEl>
                                        <p:attrNameLst>
                                          <p:attrName>stroke.color</p:attrName>
                                        </p:attrNameLst>
                                      </p:cBhvr>
                                      <p:to>
                                        <a:srgbClr val="7030A0"/>
                                      </p:to>
                                    </p:animClr>
                                    <p:set>
                                      <p:cBhvr>
                                        <p:cTn id="74" dur="2000" fill="hold"/>
                                        <p:tgtEl>
                                          <p:spTgt spid="39"/>
                                        </p:tgtEl>
                                        <p:attrNameLst>
                                          <p:attrName>stroke.on</p:attrName>
                                        </p:attrNameLst>
                                      </p:cBhvr>
                                      <p:to>
                                        <p:strVal val="true"/>
                                      </p:to>
                                    </p:set>
                                  </p:childTnLst>
                                </p:cTn>
                              </p:par>
                            </p:childTnLst>
                          </p:cTn>
                        </p:par>
                        <p:par>
                          <p:cTn id="75" fill="hold">
                            <p:stCondLst>
                              <p:cond delay="2000"/>
                            </p:stCondLst>
                            <p:childTnLst>
                              <p:par>
                                <p:cTn id="76" presetID="2" presetClass="entr" presetSubtype="4"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 calcmode="lin" valueType="num">
                                      <p:cBhvr additive="base">
                                        <p:cTn id="78" dur="500" fill="hold"/>
                                        <p:tgtEl>
                                          <p:spTgt spid="64"/>
                                        </p:tgtEl>
                                        <p:attrNameLst>
                                          <p:attrName>ppt_x</p:attrName>
                                        </p:attrNameLst>
                                      </p:cBhvr>
                                      <p:tavLst>
                                        <p:tav tm="0">
                                          <p:val>
                                            <p:strVal val="#ppt_x"/>
                                          </p:val>
                                        </p:tav>
                                        <p:tav tm="100000">
                                          <p:val>
                                            <p:strVal val="#ppt_x"/>
                                          </p:val>
                                        </p:tav>
                                      </p:tavLst>
                                    </p:anim>
                                    <p:anim calcmode="lin" valueType="num">
                                      <p:cBhvr additive="base">
                                        <p:cTn id="79" dur="500" fill="hold"/>
                                        <p:tgtEl>
                                          <p:spTgt spid="64"/>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 calcmode="lin" valueType="num">
                                      <p:cBhvr additive="base">
                                        <p:cTn id="82" dur="500" fill="hold"/>
                                        <p:tgtEl>
                                          <p:spTgt spid="59"/>
                                        </p:tgtEl>
                                        <p:attrNameLst>
                                          <p:attrName>ppt_x</p:attrName>
                                        </p:attrNameLst>
                                      </p:cBhvr>
                                      <p:tavLst>
                                        <p:tav tm="0">
                                          <p:val>
                                            <p:strVal val="#ppt_x"/>
                                          </p:val>
                                        </p:tav>
                                        <p:tav tm="100000">
                                          <p:val>
                                            <p:strVal val="#ppt_x"/>
                                          </p:val>
                                        </p:tav>
                                      </p:tavLst>
                                    </p:anim>
                                    <p:anim calcmode="lin" valueType="num">
                                      <p:cBhvr additive="base">
                                        <p:cTn id="83" dur="500" fill="hold"/>
                                        <p:tgtEl>
                                          <p:spTgt spid="59"/>
                                        </p:tgtEl>
                                        <p:attrNameLst>
                                          <p:attrName>ppt_y</p:attrName>
                                        </p:attrNameLst>
                                      </p:cBhvr>
                                      <p:tavLst>
                                        <p:tav tm="0">
                                          <p:val>
                                            <p:strVal val="1+#ppt_h/2"/>
                                          </p:val>
                                        </p:tav>
                                        <p:tav tm="100000">
                                          <p:val>
                                            <p:strVal val="#ppt_y"/>
                                          </p:val>
                                        </p:tav>
                                      </p:tavLst>
                                    </p:anim>
                                  </p:childTnLst>
                                </p:cTn>
                              </p:par>
                              <p:par>
                                <p:cTn id="84" presetID="7" presetClass="emph" presetSubtype="2" fill="hold" nodeType="withEffect">
                                  <p:stCondLst>
                                    <p:cond delay="0"/>
                                  </p:stCondLst>
                                  <p:childTnLst>
                                    <p:animClr clrSpc="rgb" dir="cw">
                                      <p:cBhvr>
                                        <p:cTn id="85" dur="2000" fill="hold"/>
                                        <p:tgtEl>
                                          <p:spTgt spid="36"/>
                                        </p:tgtEl>
                                        <p:attrNameLst>
                                          <p:attrName>stroke.color</p:attrName>
                                        </p:attrNameLst>
                                      </p:cBhvr>
                                      <p:to>
                                        <a:srgbClr val="2F2B20"/>
                                      </p:to>
                                    </p:animClr>
                                    <p:set>
                                      <p:cBhvr>
                                        <p:cTn id="86" dur="2000" fill="hold"/>
                                        <p:tgtEl>
                                          <p:spTgt spid="36"/>
                                        </p:tgtEl>
                                        <p:attrNameLst>
                                          <p:attrName>stroke.on</p:attrName>
                                        </p:attrNameLst>
                                      </p:cBhvr>
                                      <p:to>
                                        <p:strVal val="true"/>
                                      </p:to>
                                    </p:set>
                                  </p:childTnLst>
                                </p:cTn>
                              </p:par>
                              <p:par>
                                <p:cTn id="87" presetID="7" presetClass="emph" presetSubtype="2" fill="hold" nodeType="withEffect">
                                  <p:stCondLst>
                                    <p:cond delay="0"/>
                                  </p:stCondLst>
                                  <p:childTnLst>
                                    <p:animClr clrSpc="rgb" dir="cw">
                                      <p:cBhvr>
                                        <p:cTn id="88" dur="2000" fill="hold"/>
                                        <p:tgtEl>
                                          <p:spTgt spid="38"/>
                                        </p:tgtEl>
                                        <p:attrNameLst>
                                          <p:attrName>stroke.color</p:attrName>
                                        </p:attrNameLst>
                                      </p:cBhvr>
                                      <p:to>
                                        <a:srgbClr val="2F2B20"/>
                                      </p:to>
                                    </p:animClr>
                                    <p:set>
                                      <p:cBhvr>
                                        <p:cTn id="89" dur="2000" fill="hold"/>
                                        <p:tgtEl>
                                          <p:spTgt spid="38"/>
                                        </p:tgtEl>
                                        <p:attrNameLst>
                                          <p:attrName>stroke.on</p:attrName>
                                        </p:attrNameLst>
                                      </p:cBhvr>
                                      <p:to>
                                        <p:strVal val="true"/>
                                      </p:to>
                                    </p:set>
                                  </p:childTnLst>
                                </p:cTn>
                              </p:par>
                              <p:par>
                                <p:cTn id="90" presetID="7" presetClass="emph" presetSubtype="2" fill="hold" nodeType="withEffect">
                                  <p:stCondLst>
                                    <p:cond delay="0"/>
                                  </p:stCondLst>
                                  <p:childTnLst>
                                    <p:animClr clrSpc="rgb" dir="cw">
                                      <p:cBhvr>
                                        <p:cTn id="91" dur="2000" fill="hold"/>
                                        <p:tgtEl>
                                          <p:spTgt spid="40"/>
                                        </p:tgtEl>
                                        <p:attrNameLst>
                                          <p:attrName>stroke.color</p:attrName>
                                        </p:attrNameLst>
                                      </p:cBhvr>
                                      <p:to>
                                        <a:srgbClr val="2F2B20"/>
                                      </p:to>
                                    </p:animClr>
                                    <p:set>
                                      <p:cBhvr>
                                        <p:cTn id="92" dur="2000" fill="hold"/>
                                        <p:tgtEl>
                                          <p:spTgt spid="40"/>
                                        </p:tgtEl>
                                        <p:attrNameLst>
                                          <p:attrName>stroke.on</p:attrName>
                                        </p:attrNameLst>
                                      </p:cBhvr>
                                      <p:to>
                                        <p:strVal val="true"/>
                                      </p:to>
                                    </p:set>
                                  </p:childTnLst>
                                </p:cTn>
                              </p:par>
                              <p:par>
                                <p:cTn id="93" presetID="7" presetClass="emph" presetSubtype="2" fill="hold" nodeType="withEffect">
                                  <p:stCondLst>
                                    <p:cond delay="0"/>
                                  </p:stCondLst>
                                  <p:childTnLst>
                                    <p:animClr clrSpc="rgb" dir="cw">
                                      <p:cBhvr>
                                        <p:cTn id="94" dur="2000" fill="hold"/>
                                        <p:tgtEl>
                                          <p:spTgt spid="39"/>
                                        </p:tgtEl>
                                        <p:attrNameLst>
                                          <p:attrName>stroke.color</p:attrName>
                                        </p:attrNameLst>
                                      </p:cBhvr>
                                      <p:to>
                                        <a:srgbClr val="2F2B20"/>
                                      </p:to>
                                    </p:animClr>
                                    <p:set>
                                      <p:cBhvr>
                                        <p:cTn id="95" dur="2000" fill="hold"/>
                                        <p:tgtEl>
                                          <p:spTgt spid="3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7" grpId="0"/>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Algorithm for the CT Problem</a:t>
            </a:r>
            <a:endParaRPr lang="en-US" dirty="0"/>
          </a:p>
        </p:txBody>
      </p:sp>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grpSp>
        <p:nvGrpSpPr>
          <p:cNvPr id="32" name="Group 3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p:nvPr/>
        </p:nvCxnSpPr>
        <p:spPr>
          <a:xfrm flipV="1">
            <a:off x="1114479"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411926"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5709372" y="4359914"/>
            <a:ext cx="1494676" cy="7566"/>
          </a:xfrm>
          <a:prstGeom prst="straightConnector1">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457200" y="1160285"/>
            <a:ext cx="7883046" cy="400110"/>
          </a:xfrm>
          <a:prstGeom prst="rect">
            <a:avLst/>
          </a:prstGeom>
        </p:spPr>
        <p:txBody>
          <a:bodyPr wrap="square">
            <a:spAutoFit/>
          </a:bodyPr>
          <a:lstStyle/>
          <a:p>
            <a:pPr marL="400050" indent="-400050">
              <a:buFont typeface="Arial" pitchFamily="34" charset="0"/>
              <a:buChar char="•"/>
            </a:pPr>
            <a:r>
              <a:rPr lang="en-US" sz="2000" dirty="0"/>
              <a:t>Find the </a:t>
            </a:r>
            <a:r>
              <a:rPr lang="en-US" sz="2000" dirty="0" smtClean="0"/>
              <a:t>most survivable connection </a:t>
            </a:r>
            <a:r>
              <a:rPr lang="en-US" sz="2000" dirty="0"/>
              <a:t>where its weight is restricted to </a:t>
            </a:r>
            <a:r>
              <a:rPr lang="en-US" sz="2000" dirty="0" smtClean="0"/>
              <a:t>8</a:t>
            </a:r>
            <a:endParaRPr lang="en-US" sz="2000" dirty="0"/>
          </a:p>
        </p:txBody>
      </p:sp>
      <p:cxnSp>
        <p:nvCxnSpPr>
          <p:cNvPr id="28" name="Curved Connector 27"/>
          <p:cNvCxnSpPr/>
          <p:nvPr/>
        </p:nvCxnSpPr>
        <p:spPr>
          <a:xfrm rot="5400000" flipH="1" flipV="1">
            <a:off x="2999188" y="2022446"/>
            <a:ext cx="7566" cy="4024742"/>
          </a:xfrm>
          <a:prstGeom prst="curvedConnector3">
            <a:avLst>
              <a:gd name="adj1" fmla="val 2050713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609155" y="1981200"/>
            <a:ext cx="958936" cy="1015663"/>
          </a:xfrm>
          <a:prstGeom prst="rect">
            <a:avLst/>
          </a:prstGeom>
          <a:noFill/>
        </p:spPr>
        <p:txBody>
          <a:bodyPr wrap="square" rtlCol="0">
            <a:spAutoFit/>
          </a:bodyPr>
          <a:lstStyle/>
          <a:p>
            <a:pPr algn="ctr">
              <a:lnSpc>
                <a:spcPct val="150000"/>
              </a:lnSpc>
            </a:pPr>
            <a:r>
              <a:rPr lang="en-US" sz="2000" b="1" dirty="0" smtClean="0"/>
              <a:t>P=0</a:t>
            </a:r>
            <a:endParaRPr lang="en-US" sz="2000" b="1" dirty="0"/>
          </a:p>
          <a:p>
            <a:pPr algn="ctr">
              <a:lnSpc>
                <a:spcPct val="150000"/>
              </a:lnSpc>
            </a:pPr>
            <a:r>
              <a:rPr lang="en-US" sz="2000" b="1" dirty="0" smtClean="0"/>
              <a:t>W=6</a:t>
            </a:r>
            <a:endParaRPr lang="en-US" sz="2000" b="1" dirty="0"/>
          </a:p>
        </p:txBody>
      </p:sp>
      <p:cxnSp>
        <p:nvCxnSpPr>
          <p:cNvPr id="56" name="Curved Connector 55"/>
          <p:cNvCxnSpPr/>
          <p:nvPr/>
        </p:nvCxnSpPr>
        <p:spPr>
          <a:xfrm rot="16200000" flipH="1">
            <a:off x="5285188" y="2715813"/>
            <a:ext cx="7566" cy="4024742"/>
          </a:xfrm>
          <a:prstGeom prst="curvedConnector3">
            <a:avLst>
              <a:gd name="adj1" fmla="val 20938792"/>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375064" y="5689937"/>
            <a:ext cx="958936" cy="1015663"/>
          </a:xfrm>
          <a:prstGeom prst="rect">
            <a:avLst/>
          </a:prstGeom>
          <a:noFill/>
        </p:spPr>
        <p:txBody>
          <a:bodyPr wrap="square" rtlCol="0">
            <a:spAutoFit/>
          </a:bodyPr>
          <a:lstStyle/>
          <a:p>
            <a:pPr algn="ctr">
              <a:lnSpc>
                <a:spcPct val="150000"/>
              </a:lnSpc>
            </a:pPr>
            <a:r>
              <a:rPr lang="en-US" sz="2000" b="1" dirty="0" smtClean="0"/>
              <a:t>P=0</a:t>
            </a:r>
          </a:p>
          <a:p>
            <a:pPr algn="ctr">
              <a:lnSpc>
                <a:spcPct val="150000"/>
              </a:lnSpc>
            </a:pPr>
            <a:r>
              <a:rPr lang="en-US" sz="2000" b="1" dirty="0" smtClean="0"/>
              <a:t>W=5</a:t>
            </a:r>
            <a:endParaRPr lang="en-US" sz="2000" b="1" dirty="0"/>
          </a:p>
        </p:txBody>
      </p:sp>
      <p:cxnSp>
        <p:nvCxnSpPr>
          <p:cNvPr id="59" name="Curved Connector 58"/>
          <p:cNvCxnSpPr>
            <a:cxnSpLocks noChangeAspect="1"/>
          </p:cNvCxnSpPr>
          <p:nvPr/>
        </p:nvCxnSpPr>
        <p:spPr>
          <a:xfrm rot="5400000" flipH="1" flipV="1">
            <a:off x="4215810" y="1346791"/>
            <a:ext cx="7103" cy="6914722"/>
          </a:xfrm>
          <a:prstGeom prst="curvedConnector3">
            <a:avLst>
              <a:gd name="adj1" fmla="val -26853850"/>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165264" y="5884368"/>
            <a:ext cx="958936" cy="1015663"/>
          </a:xfrm>
          <a:prstGeom prst="rect">
            <a:avLst/>
          </a:prstGeom>
          <a:noFill/>
        </p:spPr>
        <p:txBody>
          <a:bodyPr wrap="square" rtlCol="0">
            <a:spAutoFit/>
          </a:bodyPr>
          <a:lstStyle/>
          <a:p>
            <a:pPr algn="ctr">
              <a:lnSpc>
                <a:spcPct val="150000"/>
              </a:lnSpc>
            </a:pPr>
            <a:r>
              <a:rPr lang="en-US" sz="2000" b="1" dirty="0" smtClean="0"/>
              <a:t>P=0</a:t>
            </a:r>
          </a:p>
          <a:p>
            <a:pPr algn="ctr">
              <a:lnSpc>
                <a:spcPct val="150000"/>
              </a:lnSpc>
            </a:pPr>
            <a:r>
              <a:rPr lang="en-US" sz="2000" b="1" dirty="0" smtClean="0"/>
              <a:t>W=9</a:t>
            </a:r>
            <a:endParaRPr lang="en-US" sz="2000" b="1" dirty="0"/>
          </a:p>
        </p:txBody>
      </p:sp>
      <mc:AlternateContent xmlns:mc="http://schemas.openxmlformats.org/markup-compatibility/2006" xmlns:a14="http://schemas.microsoft.com/office/drawing/2010/main">
        <mc:Choice Requires="a14">
          <p:sp>
            <p:nvSpPr>
              <p:cNvPr id="65" name="TextBox 64"/>
              <p:cNvSpPr txBox="1"/>
              <p:nvPr/>
            </p:nvSpPr>
            <p:spPr>
              <a:xfrm>
                <a:off x="1752600" y="1524000"/>
                <a:ext cx="5650913" cy="707886"/>
              </a:xfrm>
              <a:prstGeom prst="rect">
                <a:avLst/>
              </a:prstGeom>
              <a:noFill/>
            </p:spPr>
            <p:txBody>
              <a:bodyPr wrap="square" rtlCol="0">
                <a:spAutoFit/>
              </a:bodyPr>
              <a:lstStyle/>
              <a:p>
                <a:pPr marL="514350" indent="-514350">
                  <a:buFont typeface="+mj-lt"/>
                  <a:buAutoNum type="arabicPeriod" startAt="4"/>
                </a:pPr>
                <a:r>
                  <a:rPr lang="en-US" sz="2000" dirty="0" smtClean="0"/>
                  <a:t>Solve </a:t>
                </a:r>
                <a:r>
                  <a:rPr lang="en-US" sz="2000" dirty="0"/>
                  <a:t>the Restricted Shortest Path Problem</a:t>
                </a:r>
              </a:p>
              <a:p>
                <a:r>
                  <a:rPr lang="en-US" sz="2000" dirty="0"/>
                  <a:t>       min (</a:t>
                </a:r>
                <a14:m>
                  <m:oMath xmlns:m="http://schemas.openxmlformats.org/officeDocument/2006/math">
                    <m:nary>
                      <m:naryPr>
                        <m:chr m:val="∑"/>
                        <m:subHide m:val="on"/>
                        <m:supHide m:val="on"/>
                        <m:ctrlPr>
                          <a:rPr lang="en-US" sz="2000" i="1">
                            <a:latin typeface="Cambria Math"/>
                          </a:rPr>
                        </m:ctrlPr>
                      </m:naryPr>
                      <m:sub/>
                      <m:sup/>
                      <m:e>
                        <m:r>
                          <a:rPr lang="en-US" sz="2000" i="1">
                            <a:latin typeface="Cambria Math"/>
                          </a:rPr>
                          <m:t>−</m:t>
                        </m:r>
                        <m:r>
                          <m:rPr>
                            <m:sty m:val="p"/>
                          </m:rPr>
                          <a:rPr lang="en-US" sz="2000">
                            <a:latin typeface="Cambria Math"/>
                          </a:rPr>
                          <m:t>ln</m:t>
                        </m:r>
                        <m:r>
                          <a:rPr lang="en-US" sz="2000" i="1">
                            <a:latin typeface="Cambria Math"/>
                          </a:rPr>
                          <m:t>⁡(</m:t>
                        </m:r>
                        <m:r>
                          <a:rPr lang="en-US" sz="2000" i="1">
                            <a:latin typeface="Cambria Math"/>
                          </a:rPr>
                          <m:t>1</m:t>
                        </m:r>
                        <m:r>
                          <a:rPr lang="en-US" sz="2000" i="1">
                            <a:latin typeface="Cambria Math"/>
                          </a:rPr>
                          <m:t>−</m:t>
                        </m:r>
                        <m:r>
                          <a:rPr lang="en-US" sz="2000" b="0" i="1" smtClean="0">
                            <a:latin typeface="Cambria Math"/>
                          </a:rPr>
                          <m:t>𝑝</m:t>
                        </m:r>
                        <m:r>
                          <a:rPr lang="en-US" sz="2000" b="0" i="1" baseline="-25000" smtClean="0">
                            <a:latin typeface="Cambria Math"/>
                          </a:rPr>
                          <m:t>𝑒</m:t>
                        </m:r>
                      </m:e>
                    </m:nary>
                    <m:r>
                      <a:rPr lang="en-US" sz="2000" i="1">
                        <a:latin typeface="Cambria Math"/>
                      </a:rPr>
                      <m:t>))     </m:t>
                    </m:r>
                    <m:r>
                      <a:rPr lang="en-US" sz="2000" i="1">
                        <a:latin typeface="Cambria Math"/>
                      </a:rPr>
                      <m:t>𝑠</m:t>
                    </m:r>
                    <m:r>
                      <a:rPr lang="en-US" sz="2000" i="1">
                        <a:latin typeface="Cambria Math"/>
                      </a:rPr>
                      <m:t>.</m:t>
                    </m:r>
                    <m:r>
                      <a:rPr lang="en-US" sz="2000" i="1">
                        <a:latin typeface="Cambria Math"/>
                      </a:rPr>
                      <m:t>𝑡</m:t>
                    </m:r>
                    <m:r>
                      <a:rPr lang="en-US" sz="2000" i="1">
                        <a:latin typeface="Cambria Math"/>
                      </a:rPr>
                      <m:t> </m:t>
                    </m:r>
                    <m:nary>
                      <m:naryPr>
                        <m:chr m:val="∑"/>
                        <m:subHide m:val="on"/>
                        <m:supHide m:val="on"/>
                        <m:ctrlPr>
                          <a:rPr lang="en-US" sz="2000" i="1">
                            <a:latin typeface="Cambria Math"/>
                          </a:rPr>
                        </m:ctrlPr>
                      </m:naryPr>
                      <m:sub/>
                      <m:sup/>
                      <m:e>
                        <m:r>
                          <a:rPr lang="en-US" sz="2000" i="1">
                            <a:latin typeface="Cambria Math"/>
                          </a:rPr>
                          <m:t>𝑤</m:t>
                        </m:r>
                        <m:r>
                          <a:rPr lang="en-US" sz="2000" i="1" baseline="-25000">
                            <a:latin typeface="Cambria Math"/>
                          </a:rPr>
                          <m:t>𝑒</m:t>
                        </m:r>
                      </m:e>
                    </m:nary>
                    <m:r>
                      <a:rPr lang="en-US" sz="2000" i="1">
                        <a:latin typeface="Cambria Math"/>
                        <a:ea typeface="Cambria Math"/>
                      </a:rPr>
                      <m:t>≤</m:t>
                    </m:r>
                    <m:r>
                      <a:rPr lang="en-US" sz="2000" b="0" i="0" smtClean="0">
                        <a:latin typeface="Cambria Math"/>
                        <a:ea typeface="Cambria Math"/>
                      </a:rPr>
                      <m:t>8</m:t>
                    </m:r>
                  </m:oMath>
                </a14:m>
                <a:endParaRPr lang="en-US" sz="2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752600" y="1524000"/>
                <a:ext cx="5650913" cy="707886"/>
              </a:xfrm>
              <a:prstGeom prst="rect">
                <a:avLst/>
              </a:prstGeom>
              <a:blipFill rotWithShape="1">
                <a:blip r:embed="rId2"/>
                <a:stretch>
                  <a:fillRect l="-1188" t="-26724" b="-103448"/>
                </a:stretch>
              </a:blipFill>
            </p:spPr>
            <p:txBody>
              <a:bodyPr/>
              <a:lstStyle/>
              <a:p>
                <a:r>
                  <a:rPr lang="en-US">
                    <a:noFill/>
                  </a:rPr>
                  <a:t> </a:t>
                </a:r>
              </a:p>
            </p:txBody>
          </p:sp>
        </mc:Fallback>
      </mc:AlternateContent>
      <p:sp>
        <p:nvSpPr>
          <p:cNvPr id="55" name="TextBox 54"/>
          <p:cNvSpPr txBox="1"/>
          <p:nvPr/>
        </p:nvSpPr>
        <p:spPr>
          <a:xfrm>
            <a:off x="1191679" y="3861137"/>
            <a:ext cx="1518605" cy="967957"/>
          </a:xfrm>
          <a:prstGeom prst="rect">
            <a:avLst/>
          </a:prstGeom>
          <a:noFill/>
        </p:spPr>
        <p:txBody>
          <a:bodyPr wrap="square" rtlCol="0">
            <a:spAutoFit/>
          </a:bodyPr>
          <a:lstStyle>
            <a:defPPr>
              <a:defRPr lang="en-US"/>
            </a:defPPr>
            <a:lvl1pPr algn="ctr">
              <a:lnSpc>
                <a:spcPct val="150000"/>
              </a:lnSpc>
              <a:defRPr sz="2000" b="1"/>
            </a:lvl1pPr>
          </a:lstStyle>
          <a:p>
            <a:r>
              <a:rPr lang="en-US" dirty="0" smtClean="0"/>
              <a:t>S=-ln0.97</a:t>
            </a:r>
            <a:endParaRPr lang="en-US" dirty="0"/>
          </a:p>
          <a:p>
            <a:r>
              <a:rPr lang="en-US" dirty="0" smtClean="0"/>
              <a:t>W=2</a:t>
            </a:r>
            <a:endParaRPr lang="en-US" dirty="0"/>
          </a:p>
        </p:txBody>
      </p:sp>
      <p:sp>
        <p:nvSpPr>
          <p:cNvPr id="58" name="TextBox 57"/>
          <p:cNvSpPr txBox="1"/>
          <p:nvPr/>
        </p:nvSpPr>
        <p:spPr>
          <a:xfrm>
            <a:off x="3516657" y="3861137"/>
            <a:ext cx="1206412" cy="967957"/>
          </a:xfrm>
          <a:prstGeom prst="rect">
            <a:avLst/>
          </a:prstGeom>
          <a:noFill/>
        </p:spPr>
        <p:txBody>
          <a:bodyPr wrap="square" rtlCol="0">
            <a:spAutoFit/>
          </a:bodyPr>
          <a:lstStyle/>
          <a:p>
            <a:pPr algn="ctr">
              <a:lnSpc>
                <a:spcPct val="150000"/>
              </a:lnSpc>
            </a:pPr>
            <a:r>
              <a:rPr lang="en-US" sz="2000" b="1" dirty="0"/>
              <a:t>S</a:t>
            </a:r>
            <a:r>
              <a:rPr lang="en-US" sz="2000" b="1" dirty="0" smtClean="0"/>
              <a:t>=-ln0.98</a:t>
            </a:r>
            <a:endParaRPr lang="en-US" sz="2000" b="1" dirty="0"/>
          </a:p>
          <a:p>
            <a:pPr algn="ctr">
              <a:lnSpc>
                <a:spcPct val="150000"/>
              </a:lnSpc>
            </a:pPr>
            <a:r>
              <a:rPr lang="en-US" sz="2000" b="1" dirty="0" smtClean="0"/>
              <a:t>W=2</a:t>
            </a:r>
            <a:endParaRPr lang="en-US" sz="2000" b="1" dirty="0"/>
          </a:p>
        </p:txBody>
      </p:sp>
      <p:sp>
        <p:nvSpPr>
          <p:cNvPr id="60" name="TextBox 59"/>
          <p:cNvSpPr txBox="1"/>
          <p:nvPr/>
        </p:nvSpPr>
        <p:spPr>
          <a:xfrm>
            <a:off x="5844365" y="3861137"/>
            <a:ext cx="1242235" cy="1015663"/>
          </a:xfrm>
          <a:prstGeom prst="rect">
            <a:avLst/>
          </a:prstGeom>
          <a:noFill/>
        </p:spPr>
        <p:txBody>
          <a:bodyPr wrap="square" rtlCol="0">
            <a:spAutoFit/>
          </a:bodyPr>
          <a:lstStyle/>
          <a:p>
            <a:pPr algn="ctr">
              <a:lnSpc>
                <a:spcPct val="150000"/>
              </a:lnSpc>
            </a:pPr>
            <a:r>
              <a:rPr lang="en-US" sz="2000" b="1" dirty="0"/>
              <a:t>S</a:t>
            </a:r>
            <a:r>
              <a:rPr lang="en-US" sz="2000" b="1" smtClean="0"/>
              <a:t>=-</a:t>
            </a:r>
            <a:r>
              <a:rPr lang="en-US" sz="2000" b="1" dirty="0" smtClean="0"/>
              <a:t>ln0.99</a:t>
            </a:r>
          </a:p>
          <a:p>
            <a:pPr algn="ctr">
              <a:lnSpc>
                <a:spcPct val="150000"/>
              </a:lnSpc>
            </a:pPr>
            <a:r>
              <a:rPr lang="en-US" sz="2000" b="1" dirty="0" smtClean="0"/>
              <a:t>W=2</a:t>
            </a:r>
            <a:endParaRPr lang="en-US" sz="2000" b="1" dirty="0"/>
          </a:p>
        </p:txBody>
      </p:sp>
    </p:spTree>
    <p:extLst>
      <p:ext uri="{BB962C8B-B14F-4D97-AF65-F5344CB8AC3E}">
        <p14:creationId xmlns:p14="http://schemas.microsoft.com/office/powerpoint/2010/main" val="233174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8"/>
                                        </p:tgtEl>
                                        <p:attrNameLst>
                                          <p:attrName>stroke.color</p:attrName>
                                        </p:attrNameLst>
                                      </p:cBhvr>
                                      <p:to>
                                        <a:srgbClr val="C00000"/>
                                      </p:to>
                                    </p:animClr>
                                    <p:set>
                                      <p:cBhvr>
                                        <p:cTn id="7" dur="2000" fill="hold"/>
                                        <p:tgtEl>
                                          <p:spTgt spid="3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28"/>
                                        </p:tgtEl>
                                        <p:attrNameLst>
                                          <p:attrName>stroke.color</p:attrName>
                                        </p:attrNameLst>
                                      </p:cBhvr>
                                      <p:to>
                                        <a:srgbClr val="C00000"/>
                                      </p:to>
                                    </p:animClr>
                                    <p:set>
                                      <p:cBhvr>
                                        <p:cTn id="10" dur="2000" fill="hold"/>
                                        <p:tgtEl>
                                          <p:spTgt spid="2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Algorithm for the CT Problem</a:t>
            </a:r>
          </a:p>
        </p:txBody>
      </p:sp>
      <p:grpSp>
        <p:nvGrpSpPr>
          <p:cNvPr id="5" name="Group 4"/>
          <p:cNvGrpSpPr/>
          <p:nvPr/>
        </p:nvGrpSpPr>
        <p:grpSpPr>
          <a:xfrm>
            <a:off x="313648" y="2779057"/>
            <a:ext cx="7687352" cy="3530263"/>
            <a:chOff x="313648" y="2590800"/>
            <a:chExt cx="7687352" cy="3530263"/>
          </a:xfrm>
        </p:grpSpPr>
        <p:grpSp>
          <p:nvGrpSpPr>
            <p:cNvPr id="32" name="Group 31"/>
            <p:cNvGrpSpPr>
              <a:grpSpLocks noChangeAspect="1"/>
            </p:cNvGrpSpPr>
            <p:nvPr/>
          </p:nvGrpSpPr>
          <p:grpSpPr>
            <a:xfrm>
              <a:off x="313648" y="3938774"/>
              <a:ext cx="800831" cy="856482"/>
              <a:chOff x="838201" y="3754744"/>
              <a:chExt cx="893456" cy="893456"/>
            </a:xfrm>
          </p:grpSpPr>
          <p:sp>
            <p:nvSpPr>
              <p:cNvPr id="52" name="Oval 51"/>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TextBox 52"/>
              <p:cNvSpPr txBox="1"/>
              <p:nvPr/>
            </p:nvSpPr>
            <p:spPr>
              <a:xfrm>
                <a:off x="1044939" y="3886200"/>
                <a:ext cx="479061" cy="646331"/>
              </a:xfrm>
              <a:prstGeom prst="rect">
                <a:avLst/>
              </a:prstGeom>
              <a:noFill/>
            </p:spPr>
            <p:txBody>
              <a:bodyPr wrap="square" rtlCol="0">
                <a:spAutoFit/>
              </a:bodyPr>
              <a:lstStyle/>
              <a:p>
                <a:pPr algn="ctr"/>
                <a:r>
                  <a:rPr lang="en-US" sz="3600" b="1" dirty="0" smtClean="0"/>
                  <a:t>S</a:t>
                </a:r>
                <a:endParaRPr lang="en-US" sz="3600" b="1" dirty="0"/>
              </a:p>
            </p:txBody>
          </p:sp>
        </p:grpSp>
        <p:grpSp>
          <p:nvGrpSpPr>
            <p:cNvPr id="33" name="Group 32"/>
            <p:cNvGrpSpPr>
              <a:grpSpLocks noChangeAspect="1"/>
            </p:cNvGrpSpPr>
            <p:nvPr/>
          </p:nvGrpSpPr>
          <p:grpSpPr>
            <a:xfrm>
              <a:off x="2609155" y="3931208"/>
              <a:ext cx="800831" cy="856482"/>
              <a:chOff x="838201" y="3754744"/>
              <a:chExt cx="893456" cy="893456"/>
            </a:xfrm>
          </p:grpSpPr>
          <p:sp>
            <p:nvSpPr>
              <p:cNvPr id="50" name="Oval 49"/>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4" name="Group 33"/>
            <p:cNvGrpSpPr>
              <a:grpSpLocks noChangeAspect="1"/>
            </p:cNvGrpSpPr>
            <p:nvPr/>
          </p:nvGrpSpPr>
          <p:grpSpPr>
            <a:xfrm>
              <a:off x="4904662" y="3931208"/>
              <a:ext cx="800831" cy="856482"/>
              <a:chOff x="838201" y="3754744"/>
              <a:chExt cx="893456" cy="893456"/>
            </a:xfrm>
          </p:grpSpPr>
          <p:sp>
            <p:nvSpPr>
              <p:cNvPr id="48" name="Oval 47"/>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TextBox 48"/>
              <p:cNvSpPr txBox="1"/>
              <p:nvPr/>
            </p:nvSpPr>
            <p:spPr>
              <a:xfrm>
                <a:off x="1044939" y="3886200"/>
                <a:ext cx="479061" cy="646331"/>
              </a:xfrm>
              <a:prstGeom prst="rect">
                <a:avLst/>
              </a:prstGeom>
              <a:noFill/>
            </p:spPr>
            <p:txBody>
              <a:bodyPr wrap="square" rtlCol="0">
                <a:spAutoFit/>
              </a:bodyPr>
              <a:lstStyle/>
              <a:p>
                <a:pPr algn="ctr"/>
                <a:endParaRPr lang="en-US" sz="3600" b="1" dirty="0"/>
              </a:p>
            </p:txBody>
          </p:sp>
        </p:grpSp>
        <p:grpSp>
          <p:nvGrpSpPr>
            <p:cNvPr id="35" name="Group 34"/>
            <p:cNvGrpSpPr>
              <a:grpSpLocks noChangeAspect="1"/>
            </p:cNvGrpSpPr>
            <p:nvPr/>
          </p:nvGrpSpPr>
          <p:grpSpPr>
            <a:xfrm>
              <a:off x="7200169" y="3931208"/>
              <a:ext cx="800831" cy="856482"/>
              <a:chOff x="838201" y="3754744"/>
              <a:chExt cx="893456" cy="893456"/>
            </a:xfrm>
          </p:grpSpPr>
          <p:sp>
            <p:nvSpPr>
              <p:cNvPr id="46" name="Oval 45"/>
              <p:cNvSpPr/>
              <p:nvPr/>
            </p:nvSpPr>
            <p:spPr>
              <a:xfrm>
                <a:off x="838201" y="3754744"/>
                <a:ext cx="893456" cy="893456"/>
              </a:xfrm>
              <a:prstGeom prst="ellipse">
                <a:avLst/>
              </a:prstGeom>
              <a:solidFill>
                <a:srgbClr val="0070C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46"/>
              <p:cNvSpPr txBox="1"/>
              <p:nvPr/>
            </p:nvSpPr>
            <p:spPr>
              <a:xfrm>
                <a:off x="1044939" y="3886200"/>
                <a:ext cx="479061" cy="646331"/>
              </a:xfrm>
              <a:prstGeom prst="rect">
                <a:avLst/>
              </a:prstGeom>
              <a:noFill/>
            </p:spPr>
            <p:txBody>
              <a:bodyPr wrap="square" rtlCol="0">
                <a:spAutoFit/>
              </a:bodyPr>
              <a:lstStyle/>
              <a:p>
                <a:pPr algn="ctr"/>
                <a:r>
                  <a:rPr lang="en-US" sz="3600" b="1" dirty="0"/>
                  <a:t>T</a:t>
                </a:r>
              </a:p>
            </p:txBody>
          </p:sp>
        </p:grpSp>
        <p:cxnSp>
          <p:nvCxnSpPr>
            <p:cNvPr id="36" name="Straight Arrow Connector 35"/>
            <p:cNvCxnSpPr>
              <a:cxnSpLocks noChangeAspect="1"/>
            </p:cNvCxnSpPr>
            <p:nvPr/>
          </p:nvCxnSpPr>
          <p:spPr>
            <a:xfrm flipV="1">
              <a:off x="1114479" y="4359914"/>
              <a:ext cx="1494676" cy="7566"/>
            </a:xfrm>
            <a:prstGeom prst="straightConnector1">
              <a:avLst/>
            </a:prstGeom>
            <a:ln w="635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cxnSpLocks noChangeAspect="1"/>
            </p:cNvCxnSpPr>
            <p:nvPr/>
          </p:nvCxnSpPr>
          <p:spPr>
            <a:xfrm flipV="1">
              <a:off x="3411926" y="4359914"/>
              <a:ext cx="1494676" cy="7566"/>
            </a:xfrm>
            <a:prstGeom prst="straightConnector1">
              <a:avLst/>
            </a:prstGeom>
            <a:ln w="635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cxnSpLocks noChangeAspect="1"/>
            </p:cNvCxnSpPr>
            <p:nvPr/>
          </p:nvCxnSpPr>
          <p:spPr>
            <a:xfrm flipV="1">
              <a:off x="5709372" y="4359914"/>
              <a:ext cx="1494676" cy="7566"/>
            </a:xfrm>
            <a:prstGeom prst="straightConnector1">
              <a:avLst/>
            </a:prstGeom>
            <a:ln w="635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9" name="Curved Connector 38"/>
            <p:cNvCxnSpPr>
              <a:cxnSpLocks noChangeAspect="1"/>
              <a:stCxn id="52" idx="7"/>
              <a:endCxn id="48" idx="1"/>
            </p:cNvCxnSpPr>
            <p:nvPr/>
          </p:nvCxnSpPr>
          <p:spPr>
            <a:xfrm rot="5400000" flipH="1" flipV="1">
              <a:off x="3005788" y="2048050"/>
              <a:ext cx="7566" cy="4024742"/>
            </a:xfrm>
            <a:prstGeom prst="curvedConnector3">
              <a:avLst>
                <a:gd name="adj1" fmla="val 12953617"/>
              </a:avLst>
            </a:prstGeom>
            <a:ln w="635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Curved Connector 39"/>
            <p:cNvCxnSpPr>
              <a:cxnSpLocks noChangeAspect="1"/>
            </p:cNvCxnSpPr>
            <p:nvPr/>
          </p:nvCxnSpPr>
          <p:spPr>
            <a:xfrm rot="16200000" flipH="1">
              <a:off x="5283493" y="2651544"/>
              <a:ext cx="7566" cy="4024742"/>
            </a:xfrm>
            <a:prstGeom prst="curvedConnector3">
              <a:avLst>
                <a:gd name="adj1" fmla="val 12953617"/>
              </a:avLst>
            </a:prstGeom>
            <a:ln w="635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TextBox 40"/>
            <p:cNvSpPr txBox="1">
              <a:spLocks noChangeAspect="1"/>
            </p:cNvSpPr>
            <p:nvPr/>
          </p:nvSpPr>
          <p:spPr>
            <a:xfrm>
              <a:off x="2600587" y="2590800"/>
              <a:ext cx="958936" cy="1015663"/>
            </a:xfrm>
            <a:prstGeom prst="rect">
              <a:avLst/>
            </a:prstGeom>
            <a:noFill/>
          </p:spPr>
          <p:txBody>
            <a:bodyPr wrap="square" rtlCol="0">
              <a:spAutoFit/>
            </a:bodyPr>
            <a:lstStyle/>
            <a:p>
              <a:pPr algn="ctr">
                <a:lnSpc>
                  <a:spcPct val="150000"/>
                </a:lnSpc>
              </a:pPr>
              <a:r>
                <a:rPr lang="en-US" sz="2000" b="1" dirty="0"/>
                <a:t>P=0.01</a:t>
              </a:r>
            </a:p>
            <a:p>
              <a:pPr algn="ctr">
                <a:lnSpc>
                  <a:spcPct val="150000"/>
                </a:lnSpc>
              </a:pPr>
              <a:r>
                <a:rPr lang="en-US" sz="2000" b="1" dirty="0" smtClean="0"/>
                <a:t>W=4</a:t>
              </a:r>
              <a:endParaRPr lang="en-US" sz="2000" b="1" dirty="0"/>
            </a:p>
          </p:txBody>
        </p:sp>
        <p:sp>
          <p:nvSpPr>
            <p:cNvPr id="42" name="TextBox 41"/>
            <p:cNvSpPr txBox="1">
              <a:spLocks noChangeAspect="1"/>
            </p:cNvSpPr>
            <p:nvPr/>
          </p:nvSpPr>
          <p:spPr>
            <a:xfrm>
              <a:off x="1338153" y="3856618"/>
              <a:ext cx="956204" cy="973632"/>
            </a:xfrm>
            <a:prstGeom prst="rect">
              <a:avLst/>
            </a:prstGeom>
            <a:noFill/>
          </p:spPr>
          <p:txBody>
            <a:bodyPr wrap="square" rtlCol="0">
              <a:spAutoFit/>
            </a:bodyPr>
            <a:lstStyle>
              <a:defPPr>
                <a:defRPr lang="en-US"/>
              </a:defPPr>
              <a:lvl1pPr algn="ctr">
                <a:lnSpc>
                  <a:spcPct val="150000"/>
                </a:lnSpc>
                <a:defRPr sz="2000" b="1"/>
              </a:lvl1pPr>
            </a:lstStyle>
            <a:p>
              <a:r>
                <a:rPr lang="en-US" dirty="0"/>
                <a:t>P=0.03</a:t>
              </a:r>
            </a:p>
            <a:p>
              <a:r>
                <a:rPr lang="en-US" dirty="0"/>
                <a:t>W=1</a:t>
              </a:r>
            </a:p>
          </p:txBody>
        </p:sp>
        <p:sp>
          <p:nvSpPr>
            <p:cNvPr id="43" name="TextBox 42"/>
            <p:cNvSpPr txBox="1">
              <a:spLocks noChangeAspect="1"/>
            </p:cNvSpPr>
            <p:nvPr/>
          </p:nvSpPr>
          <p:spPr>
            <a:xfrm>
              <a:off x="3663130" y="3856618"/>
              <a:ext cx="958936" cy="973632"/>
            </a:xfrm>
            <a:prstGeom prst="rect">
              <a:avLst/>
            </a:prstGeom>
            <a:noFill/>
          </p:spPr>
          <p:txBody>
            <a:bodyPr wrap="square" rtlCol="0">
              <a:spAutoFit/>
            </a:bodyPr>
            <a:lstStyle/>
            <a:p>
              <a:pPr algn="ctr">
                <a:lnSpc>
                  <a:spcPct val="150000"/>
                </a:lnSpc>
              </a:pPr>
              <a:r>
                <a:rPr lang="en-US" sz="2000" b="1" dirty="0"/>
                <a:t>P=0.02</a:t>
              </a:r>
            </a:p>
            <a:p>
              <a:pPr algn="ctr">
                <a:lnSpc>
                  <a:spcPct val="150000"/>
                </a:lnSpc>
              </a:pPr>
              <a:r>
                <a:rPr lang="en-US" sz="2000" b="1" dirty="0"/>
                <a:t>W=1</a:t>
              </a:r>
            </a:p>
          </p:txBody>
        </p:sp>
        <p:sp>
          <p:nvSpPr>
            <p:cNvPr id="44" name="TextBox 43"/>
            <p:cNvSpPr txBox="1">
              <a:spLocks noChangeAspect="1"/>
            </p:cNvSpPr>
            <p:nvPr/>
          </p:nvSpPr>
          <p:spPr>
            <a:xfrm>
              <a:off x="5990839" y="3856618"/>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W=1</a:t>
              </a:r>
              <a:endParaRPr lang="en-US" sz="2000" b="1" dirty="0"/>
            </a:p>
          </p:txBody>
        </p:sp>
        <p:sp>
          <p:nvSpPr>
            <p:cNvPr id="45" name="TextBox 44"/>
            <p:cNvSpPr txBox="1">
              <a:spLocks noChangeAspect="1"/>
            </p:cNvSpPr>
            <p:nvPr/>
          </p:nvSpPr>
          <p:spPr>
            <a:xfrm>
              <a:off x="4898035" y="5147431"/>
              <a:ext cx="958936" cy="973632"/>
            </a:xfrm>
            <a:prstGeom prst="rect">
              <a:avLst/>
            </a:prstGeom>
            <a:noFill/>
          </p:spPr>
          <p:txBody>
            <a:bodyPr wrap="square" rtlCol="0">
              <a:spAutoFit/>
            </a:bodyPr>
            <a:lstStyle/>
            <a:p>
              <a:pPr algn="ctr">
                <a:lnSpc>
                  <a:spcPct val="150000"/>
                </a:lnSpc>
              </a:pPr>
              <a:r>
                <a:rPr lang="en-US" sz="2000" b="1" dirty="0" smtClean="0"/>
                <a:t>P=0.01</a:t>
              </a:r>
            </a:p>
            <a:p>
              <a:pPr algn="ctr">
                <a:lnSpc>
                  <a:spcPct val="150000"/>
                </a:lnSpc>
              </a:pPr>
              <a:r>
                <a:rPr lang="en-US" sz="2000" b="1" dirty="0" smtClean="0"/>
                <a:t>W=3</a:t>
              </a:r>
              <a:endParaRPr lang="en-US" sz="2000" b="1" dirty="0"/>
            </a:p>
          </p:txBody>
        </p:sp>
      </p:grpSp>
      <mc:AlternateContent xmlns:mc="http://schemas.openxmlformats.org/markup-compatibility/2006" xmlns:a14="http://schemas.microsoft.com/office/drawing/2010/main">
        <mc:Choice Requires="a14">
          <p:sp>
            <p:nvSpPr>
              <p:cNvPr id="54" name="Rectangle 53"/>
              <p:cNvSpPr/>
              <p:nvPr/>
            </p:nvSpPr>
            <p:spPr>
              <a:xfrm>
                <a:off x="457200" y="1300698"/>
                <a:ext cx="7883046" cy="707886"/>
              </a:xfrm>
              <a:prstGeom prst="rect">
                <a:avLst/>
              </a:prstGeom>
            </p:spPr>
            <p:txBody>
              <a:bodyPr wrap="square">
                <a:spAutoFit/>
              </a:bodyPr>
              <a:lstStyle/>
              <a:p>
                <a:pPr marL="400050" indent="-400050">
                  <a:buFont typeface="Arial" pitchFamily="34" charset="0"/>
                  <a:buChar char="•"/>
                </a:pPr>
                <a:r>
                  <a:rPr lang="en-US" sz="2000" dirty="0"/>
                  <a:t>Find the </a:t>
                </a:r>
                <a:r>
                  <a:rPr lang="en-US" sz="2000" dirty="0" smtClean="0"/>
                  <a:t>most survivable connection </a:t>
                </a:r>
                <a14:m>
                  <m:oMath xmlns:m="http://schemas.openxmlformats.org/officeDocument/2006/math">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1</m:t>
                        </m:r>
                      </m:sub>
                    </m:sSub>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2</m:t>
                        </m:r>
                      </m:sub>
                    </m:sSub>
                    <m:r>
                      <a:rPr lang="en-US" sz="2000">
                        <a:latin typeface="Cambria Math"/>
                      </a:rPr>
                      <m:t>)</m:t>
                    </m:r>
                  </m:oMath>
                </a14:m>
                <a:r>
                  <a:rPr lang="en-US" sz="2000" dirty="0" smtClean="0"/>
                  <a:t> </a:t>
                </a:r>
                <a:r>
                  <a:rPr lang="en-US" sz="2000" dirty="0"/>
                  <a:t>where </a:t>
                </a:r>
                <a:r>
                  <a:rPr lang="en-US" sz="2000"/>
                  <a:t>its </a:t>
                </a:r>
                <a:r>
                  <a:rPr lang="en-US" sz="2000" smtClean="0"/>
                  <a:t>CT-weight </a:t>
                </a:r>
                <a:r>
                  <a:rPr lang="en-US" sz="2000" dirty="0"/>
                  <a:t>is restricted to </a:t>
                </a:r>
                <a:r>
                  <a:rPr lang="en-US" sz="2000" dirty="0" smtClean="0"/>
                  <a:t>8.</a:t>
                </a:r>
                <a:endParaRPr lang="en-US" sz="2000" dirty="0"/>
              </a:p>
            </p:txBody>
          </p:sp>
        </mc:Choice>
        <mc:Fallback xmlns="">
          <p:sp>
            <p:nvSpPr>
              <p:cNvPr id="54" name="Rectangle 53"/>
              <p:cNvSpPr>
                <a:spLocks noRot="1" noChangeAspect="1" noMove="1" noResize="1" noEditPoints="1" noAdjustHandles="1" noChangeArrowheads="1" noChangeShapeType="1" noTextEdit="1"/>
              </p:cNvSpPr>
              <p:nvPr/>
            </p:nvSpPr>
            <p:spPr>
              <a:xfrm>
                <a:off x="457200" y="1300698"/>
                <a:ext cx="7883046" cy="707886"/>
              </a:xfrm>
              <a:prstGeom prst="rect">
                <a:avLst/>
              </a:prstGeom>
              <a:blipFill rotWithShape="1">
                <a:blip r:embed="rId2"/>
                <a:stretch>
                  <a:fillRect l="-619" t="-4310" b="-1465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Algorithm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195736" y="1983594"/>
                <a:ext cx="4762266" cy="7973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max</m:t>
                      </m:r>
                      <m:nary>
                        <m:naryPr>
                          <m:chr m:val="∏"/>
                          <m:supHide m:val="on"/>
                          <m:ctrlPr>
                            <a:rPr lang="en-US" i="1">
                              <a:latin typeface="Cambria Math"/>
                            </a:rPr>
                          </m:ctrlPr>
                        </m:naryPr>
                        <m:sub>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sub>
                        <m:sup/>
                        <m:e>
                          <m:r>
                            <a:rPr lang="en-US" i="1">
                              <a:latin typeface="Cambria Math"/>
                            </a:rPr>
                            <m:t>(</m:t>
                          </m:r>
                          <m:r>
                            <a:rPr lang="en-US" i="1">
                              <a:latin typeface="Cambria Math"/>
                            </a:rPr>
                            <m:t>1</m:t>
                          </m:r>
                          <m:r>
                            <a:rPr lang="en-US" i="1">
                              <a:latin typeface="Cambria Math"/>
                            </a:rPr>
                            <m:t>−</m:t>
                          </m:r>
                          <m:sSub>
                            <m:sSubPr>
                              <m:ctrlPr>
                                <a:rPr lang="en-US" i="1" smtClean="0">
                                  <a:latin typeface="Cambria Math"/>
                                </a:rPr>
                              </m:ctrlPr>
                            </m:sSubPr>
                            <m:e>
                              <m:r>
                                <a:rPr lang="en-US" b="0" i="1" smtClean="0">
                                  <a:latin typeface="Cambria Math"/>
                                </a:rPr>
                                <m:t>𝑝</m:t>
                              </m:r>
                            </m:e>
                            <m:sub>
                              <m:r>
                                <a:rPr lang="en-US" b="0" i="1" smtClean="0">
                                  <a:latin typeface="Cambria Math"/>
                                </a:rPr>
                                <m:t>𝑒</m:t>
                              </m:r>
                            </m:sub>
                          </m:sSub>
                          <m:r>
                            <a:rPr lang="en-US" b="0" i="1" smtClean="0">
                              <a:latin typeface="Cambria Math"/>
                            </a:rPr>
                            <m:t>)</m:t>
                          </m:r>
                        </m:e>
                      </m:nary>
                      <m:r>
                        <a:rPr lang="en-US" i="1">
                          <a:latin typeface="Cambria Math"/>
                        </a:rPr>
                        <m:t>     </m:t>
                      </m:r>
                      <m:r>
                        <a:rPr lang="en-US" i="1">
                          <a:latin typeface="Cambria Math"/>
                        </a:rPr>
                        <m:t>𝑠</m:t>
                      </m:r>
                      <m:r>
                        <a:rPr lang="en-US" i="1">
                          <a:latin typeface="Cambria Math"/>
                        </a:rPr>
                        <m:t>.</m:t>
                      </m:r>
                      <m:r>
                        <a:rPr lang="en-US" i="1">
                          <a:latin typeface="Cambria Math"/>
                        </a:rPr>
                        <m:t>𝑡</m:t>
                      </m:r>
                      <m:nary>
                        <m:naryPr>
                          <m:chr m:val="∑"/>
                          <m:limLoc m:val="undOvr"/>
                          <m:supHide m:val="on"/>
                          <m:ctrlPr>
                            <a:rPr lang="en-US" i="1">
                              <a:latin typeface="Cambria Math"/>
                            </a:rPr>
                          </m:ctrlPr>
                        </m:naryPr>
                        <m:sub>
                          <m:r>
                            <a:rPr lang="en-US">
                              <a:latin typeface="Cambria Math" panose="02040503050406030204" pitchFamily="18" charset="0"/>
                            </a:rPr>
                            <m:t>𝑒</m:t>
                          </m:r>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𝜋</m:t>
                              </m:r>
                            </m:e>
                            <m:sub>
                              <m:r>
                                <a:rPr lang="en-US">
                                  <a:latin typeface="Cambria Math" panose="02040503050406030204" pitchFamily="18" charset="0"/>
                                </a:rPr>
                                <m:t>1</m:t>
                              </m:r>
                            </m:sub>
                          </m:sSub>
                        </m:sub>
                        <m:sup/>
                        <m:e>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e>
                      </m:nary>
                      <m:r>
                        <a:rPr lang="en-US">
                          <a:latin typeface="Cambria Math" panose="02040503050406030204" pitchFamily="18" charset="0"/>
                        </a:rPr>
                        <m:t>+</m:t>
                      </m:r>
                      <m:nary>
                        <m:naryPr>
                          <m:chr m:val="∑"/>
                          <m:limLoc m:val="undOvr"/>
                          <m:supHide m:val="on"/>
                          <m:ctrlPr>
                            <a:rPr lang="en-US" i="1">
                              <a:latin typeface="Cambria Math"/>
                            </a:rPr>
                          </m:ctrlPr>
                        </m:naryPr>
                        <m:sub>
                          <m:r>
                            <a:rPr lang="en-US">
                              <a:latin typeface="Cambria Math" panose="02040503050406030204" pitchFamily="18" charset="0"/>
                            </a:rPr>
                            <m:t>𝑒</m:t>
                          </m:r>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𝜋</m:t>
                              </m:r>
                            </m:e>
                            <m:sub>
                              <m:r>
                                <a:rPr lang="en-US">
                                  <a:latin typeface="Cambria Math"/>
                                </a:rPr>
                                <m:t>2</m:t>
                              </m:r>
                            </m:sub>
                          </m:sSub>
                        </m:sub>
                        <m:sup/>
                        <m:e>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e>
                      </m:nary>
                      <m:r>
                        <a:rPr lang="en-US" i="1">
                          <a:latin typeface="Cambria Math"/>
                          <a:ea typeface="Cambria Math"/>
                        </a:rPr>
                        <m:t>≤</m:t>
                      </m:r>
                      <m:r>
                        <a:rPr lang="en-US">
                          <a:latin typeface="Cambria Math"/>
                          <a:ea typeface="Cambria Math"/>
                        </a:rPr>
                        <m:t>8</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195736" y="1983594"/>
                <a:ext cx="4762266" cy="79733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07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200" y="1447800"/>
            <a:ext cx="7620000" cy="5257800"/>
          </a:xfrm>
        </p:spPr>
        <p:txBody>
          <a:bodyPr>
            <a:normAutofit/>
          </a:bodyPr>
          <a:lstStyle/>
          <a:p>
            <a:r>
              <a:rPr lang="en-US" dirty="0" smtClean="0"/>
              <a:t>Survivability – </a:t>
            </a:r>
            <a:r>
              <a:rPr lang="en-US" altLang="he-IL" sz="2400" dirty="0" smtClean="0"/>
              <a:t>the </a:t>
            </a:r>
            <a:r>
              <a:rPr lang="en-US" altLang="he-IL" sz="2400" dirty="0"/>
              <a:t>capability of the network to maintain service </a:t>
            </a:r>
            <a:r>
              <a:rPr lang="en-US" altLang="he-IL" sz="2400" b="1" i="1" dirty="0"/>
              <a:t>continuity</a:t>
            </a:r>
            <a:r>
              <a:rPr lang="en-US" altLang="he-IL" sz="2400" dirty="0"/>
              <a:t> in the presence of failures.</a:t>
            </a:r>
            <a:r>
              <a:rPr lang="en-US" altLang="he-IL" sz="2000" dirty="0"/>
              <a:t>  </a:t>
            </a:r>
            <a:endParaRPr lang="en-US" altLang="he-IL" sz="2000" dirty="0" smtClean="0"/>
          </a:p>
          <a:p>
            <a:pPr marL="114300" indent="0">
              <a:buNone/>
            </a:pPr>
            <a:endParaRPr lang="en-US" sz="2000" b="1" dirty="0" smtClean="0"/>
          </a:p>
          <a:p>
            <a:r>
              <a:rPr lang="en-US" b="1" dirty="0"/>
              <a:t>Single Link Failure Model </a:t>
            </a:r>
            <a:r>
              <a:rPr lang="en-US" dirty="0"/>
              <a:t>assumes that at most one link failure </a:t>
            </a:r>
            <a:r>
              <a:rPr lang="en-US" dirty="0" smtClean="0"/>
              <a:t>should be </a:t>
            </a:r>
            <a:r>
              <a:rPr lang="en-US" dirty="0"/>
              <a:t>handled in the network.</a:t>
            </a:r>
          </a:p>
          <a:p>
            <a:pPr marL="114300" indent="0">
              <a:buNone/>
            </a:pPr>
            <a:endParaRPr lang="en-US" b="1" dirty="0" smtClean="0"/>
          </a:p>
          <a:p>
            <a:r>
              <a:rPr lang="en-US" b="1" dirty="0" smtClean="0"/>
              <a:t>Protection</a:t>
            </a:r>
            <a:r>
              <a:rPr lang="en-US" dirty="0" smtClean="0"/>
              <a:t>  </a:t>
            </a:r>
            <a:r>
              <a:rPr lang="en-US" dirty="0"/>
              <a:t>is a type of pre-planning </a:t>
            </a:r>
            <a:r>
              <a:rPr lang="en-US" dirty="0" smtClean="0"/>
              <a:t>process established before a failure occurs.</a:t>
            </a:r>
          </a:p>
          <a:p>
            <a:endParaRPr lang="en-US" dirty="0"/>
          </a:p>
          <a:p>
            <a:endParaRPr lang="en-US" dirty="0" smtClean="0"/>
          </a:p>
          <a:p>
            <a:endParaRPr lang="en-US" dirty="0"/>
          </a:p>
          <a:p>
            <a:endParaRPr lang="en-US" dirty="0" smtClean="0"/>
          </a:p>
          <a:p>
            <a:endParaRPr lang="en-US" i="1" dirty="0" smtClean="0"/>
          </a:p>
          <a:p>
            <a:endParaRPr lang="en-US" dirty="0" smtClean="0"/>
          </a:p>
          <a:p>
            <a:pPr lvl="1"/>
            <a:endParaRPr lang="en-US" dirty="0"/>
          </a:p>
          <a:p>
            <a:pPr lvl="2"/>
            <a:endParaRPr lang="en-US" dirty="0"/>
          </a:p>
        </p:txBody>
      </p:sp>
      <p:pic>
        <p:nvPicPr>
          <p:cNvPr id="4" name="Picture 3"/>
          <p:cNvPicPr>
            <a:picLocks noChangeAspect="1" noChangeArrowheads="1"/>
          </p:cNvPicPr>
          <p:nvPr/>
        </p:nvPicPr>
        <p:blipFill>
          <a:blip r:embed="rId3" cstate="print"/>
          <a:srcRect/>
          <a:stretch>
            <a:fillRect/>
          </a:stretch>
        </p:blipFill>
        <p:spPr bwMode="auto">
          <a:xfrm>
            <a:off x="1043608" y="4653136"/>
            <a:ext cx="5742639" cy="1584176"/>
          </a:xfrm>
          <a:prstGeom prst="rect">
            <a:avLst/>
          </a:prstGeom>
          <a:noFill/>
          <a:ln w="9525">
            <a:noFill/>
            <a:miter lim="800000"/>
            <a:headEnd/>
            <a:tailEnd/>
          </a:ln>
        </p:spPr>
      </p:pic>
      <p:sp>
        <p:nvSpPr>
          <p:cNvPr id="5" name="Rectangle 4"/>
          <p:cNvSpPr/>
          <p:nvPr/>
        </p:nvSpPr>
        <p:spPr>
          <a:xfrm>
            <a:off x="2726795" y="5823266"/>
            <a:ext cx="2376264" cy="4140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Introduction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2381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71" y="1576339"/>
            <a:ext cx="8140245" cy="4340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Rectangle 6"/>
              <p:cNvSpPr/>
              <p:nvPr/>
            </p:nvSpPr>
            <p:spPr>
              <a:xfrm>
                <a:off x="803243" y="5733256"/>
                <a:ext cx="6912768" cy="707886"/>
              </a:xfrm>
              <a:prstGeom prst="rect">
                <a:avLst/>
              </a:prstGeom>
            </p:spPr>
            <p:txBody>
              <a:bodyPr wrap="square">
                <a:spAutoFit/>
              </a:bodyPr>
              <a:lstStyle/>
              <a:p>
                <a:pPr algn="ctr"/>
                <a:r>
                  <a:rPr lang="en-US" sz="2000" dirty="0" smtClean="0"/>
                  <a:t>Power Law simulations for different </a:t>
                </a:r>
              </a:p>
              <a:p>
                <a:pPr algn="ctr"/>
                <a:r>
                  <a:rPr lang="en-US" sz="2000" dirty="0" smtClean="0"/>
                  <a:t>values of </a:t>
                </a:r>
                <a14:m>
                  <m:oMath xmlns:m="http://schemas.openxmlformats.org/officeDocument/2006/math">
                    <m:r>
                      <a:rPr lang="en-US" sz="2000" i="1">
                        <a:latin typeface="Cambria Math"/>
                        <a:ea typeface="Cambria Math"/>
                      </a:rPr>
                      <m:t>𝜔</m:t>
                    </m:r>
                    <m:r>
                      <a:rPr lang="en-US" sz="2000" i="1">
                        <a:latin typeface="Cambria Math"/>
                        <a:ea typeface="Cambria Math"/>
                      </a:rPr>
                      <m:t> </m:t>
                    </m:r>
                  </m:oMath>
                </a14:m>
                <a:r>
                  <a:rPr lang="en-US" sz="2000" dirty="0" smtClean="0"/>
                  <a:t>(percentage </a:t>
                </a:r>
                <a:r>
                  <a:rPr lang="en-US" sz="2000" dirty="0"/>
                  <a:t>of  “fast” </a:t>
                </a:r>
                <a:r>
                  <a:rPr lang="en-US" sz="2000" dirty="0" smtClean="0"/>
                  <a:t> links).</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803243" y="5733256"/>
                <a:ext cx="6912768" cy="707886"/>
              </a:xfrm>
              <a:prstGeom prst="rect">
                <a:avLst/>
              </a:prstGeom>
              <a:blipFill rotWithShape="1">
                <a:blip r:embed="rId4"/>
                <a:stretch>
                  <a:fillRect t="-4274" b="-13675"/>
                </a:stretch>
              </a:blipFill>
            </p:spPr>
            <p:txBody>
              <a:bodyPr/>
              <a:lstStyle/>
              <a:p>
                <a:r>
                  <a:rPr lang="en-US">
                    <a:noFill/>
                  </a:rPr>
                  <a:t> </a:t>
                </a:r>
              </a:p>
            </p:txBody>
          </p:sp>
        </mc:Fallback>
      </mc:AlternateContent>
      <p:sp>
        <p:nvSpPr>
          <p:cNvPr id="2" name="Title 1"/>
          <p:cNvSpPr>
            <a:spLocks noGrp="1"/>
          </p:cNvSpPr>
          <p:nvPr>
            <p:ph type="title"/>
          </p:nvPr>
        </p:nvSpPr>
        <p:spPr>
          <a:xfrm>
            <a:off x="467544" y="0"/>
            <a:ext cx="7620000" cy="1143000"/>
          </a:xfrm>
        </p:spPr>
        <p:txBody>
          <a:bodyPr/>
          <a:lstStyle/>
          <a:p>
            <a:r>
              <a:rPr lang="en-US" dirty="0" smtClean="0"/>
              <a:t>Simulation 	</a:t>
            </a:r>
            <a:endParaRPr lang="en-US" dirty="0"/>
          </a:p>
        </p:txBody>
      </p:sp>
      <p:sp>
        <p:nvSpPr>
          <p:cNvPr id="4" name="Rectangle 3"/>
          <p:cNvSpPr/>
          <p:nvPr/>
        </p:nvSpPr>
        <p:spPr>
          <a:xfrm>
            <a:off x="937118" y="1190702"/>
            <a:ext cx="6912768" cy="400110"/>
          </a:xfrm>
          <a:prstGeom prst="rect">
            <a:avLst/>
          </a:prstGeom>
        </p:spPr>
        <p:txBody>
          <a:bodyPr wrap="square">
            <a:spAutoFit/>
          </a:bodyPr>
          <a:lstStyle/>
          <a:p>
            <a:pPr marL="342900" indent="-342900">
              <a:buFont typeface="Arial" pitchFamily="34" charset="0"/>
              <a:buChar char="•"/>
            </a:pPr>
            <a:r>
              <a:rPr lang="en-US" sz="2000" dirty="0" smtClean="0"/>
              <a:t>Assuming different  ratios of “slow</a:t>
            </a:r>
            <a:r>
              <a:rPr lang="en-US" sz="2000" dirty="0"/>
              <a:t>” and “fast</a:t>
            </a:r>
            <a:r>
              <a:rPr lang="en-US" sz="2000" dirty="0" smtClean="0"/>
              <a:t>” delay links.</a:t>
            </a:r>
          </a:p>
        </p:txBody>
      </p:sp>
      <p:sp>
        <p:nvSpPr>
          <p:cNvPr id="3" name="Footer Placeholder 2"/>
          <p:cNvSpPr>
            <a:spLocks noGrp="1"/>
          </p:cNvSpPr>
          <p:nvPr>
            <p:ph type="ftr" sz="quarter" idx="11"/>
          </p:nvPr>
        </p:nvSpPr>
        <p:spPr/>
        <p:txBody>
          <a:bodyPr/>
          <a:lstStyle/>
          <a:p>
            <a:r>
              <a:rPr lang="en-US" dirty="0" smtClean="0"/>
              <a:t>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Rectangular Callout 7"/>
          <p:cNvSpPr/>
          <p:nvPr/>
        </p:nvSpPr>
        <p:spPr>
          <a:xfrm flipH="1">
            <a:off x="5796136" y="3429000"/>
            <a:ext cx="1152128" cy="792088"/>
          </a:xfrm>
          <a:prstGeom prst="wedge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Delay improved by 50%</a:t>
            </a:r>
            <a:endParaRPr lang="en-US" dirty="0">
              <a:solidFill>
                <a:sysClr val="windowText" lastClr="000000"/>
              </a:solidFill>
            </a:endParaRPr>
          </a:p>
        </p:txBody>
      </p:sp>
    </p:spTree>
    <p:extLst>
      <p:ext uri="{BB962C8B-B14F-4D97-AF65-F5344CB8AC3E}">
        <p14:creationId xmlns:p14="http://schemas.microsoft.com/office/powerpoint/2010/main" val="41811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pPr marL="617220" lvl="3">
              <a:buClr>
                <a:schemeClr val="accent1"/>
              </a:buClr>
            </a:pPr>
            <a:endParaRPr lang="en-US" sz="2000" dirty="0" smtClean="0"/>
          </a:p>
          <a:p>
            <a:pPr marL="617220" lvl="3">
              <a:buClr>
                <a:schemeClr val="accent1"/>
              </a:buClr>
            </a:pPr>
            <a:endParaRPr lang="en-US" sz="2000" dirty="0" smtClean="0"/>
          </a:p>
          <a:p>
            <a:pPr marL="617220" lvl="3">
              <a:buClr>
                <a:schemeClr val="accent1"/>
              </a:buClr>
            </a:pPr>
            <a:r>
              <a:rPr lang="en-US" sz="2000" dirty="0" smtClean="0"/>
              <a:t>Optimization problems </a:t>
            </a:r>
            <a:r>
              <a:rPr lang="en-US" sz="2000" dirty="0"/>
              <a:t>combining the survivability level </a:t>
            </a:r>
            <a:r>
              <a:rPr lang="en-US" sz="2000" dirty="0" smtClean="0"/>
              <a:t>and an </a:t>
            </a:r>
            <a:r>
              <a:rPr lang="en-US" sz="2000" dirty="0"/>
              <a:t>additive </a:t>
            </a:r>
            <a:r>
              <a:rPr lang="en-US" sz="2000" dirty="0" err="1" smtClean="0"/>
              <a:t>QoS</a:t>
            </a:r>
            <a:r>
              <a:rPr lang="en-US" sz="2000" dirty="0" smtClean="0"/>
              <a:t> criteria.</a:t>
            </a:r>
          </a:p>
          <a:p>
            <a:pPr marL="617220" lvl="3">
              <a:buClr>
                <a:schemeClr val="accent1"/>
              </a:buClr>
            </a:pPr>
            <a:r>
              <a:rPr lang="en-US" sz="2000" dirty="0" smtClean="0"/>
              <a:t>Characterized fundamental properties of CT-problems.</a:t>
            </a:r>
          </a:p>
          <a:p>
            <a:pPr marL="617220" lvl="3">
              <a:buClr>
                <a:schemeClr val="accent1"/>
              </a:buClr>
            </a:pPr>
            <a:r>
              <a:rPr lang="en-US" sz="2000" dirty="0"/>
              <a:t>Established algorithmic </a:t>
            </a:r>
            <a:r>
              <a:rPr lang="en-US" sz="2000" dirty="0" smtClean="0"/>
              <a:t>schemes.</a:t>
            </a:r>
          </a:p>
          <a:p>
            <a:pPr marL="617220" lvl="3">
              <a:buClr>
                <a:schemeClr val="accent1"/>
              </a:buClr>
            </a:pPr>
            <a:r>
              <a:rPr lang="en-US" sz="2000" dirty="0" smtClean="0"/>
              <a:t>Comprehensive simulations  show the advantage of tunable survivability.</a:t>
            </a:r>
          </a:p>
          <a:p>
            <a:pPr marL="617220" lvl="3">
              <a:buClr>
                <a:schemeClr val="accent1"/>
              </a:buClr>
            </a:pPr>
            <a:r>
              <a:rPr lang="en-US" sz="2000" dirty="0" smtClean="0"/>
              <a:t>Our scheme can be implemented in </a:t>
            </a:r>
            <a:r>
              <a:rPr lang="en-US" sz="2000" dirty="0"/>
              <a:t>state of the art architectures such as MPLS.</a:t>
            </a:r>
          </a:p>
        </p:txBody>
      </p:sp>
      <p:sp>
        <p:nvSpPr>
          <p:cNvPr id="4" name="Footer Placeholder 3"/>
          <p:cNvSpPr>
            <a:spLocks noGrp="1"/>
          </p:cNvSpPr>
          <p:nvPr>
            <p:ph type="ftr" sz="quarter" idx="11"/>
          </p:nvPr>
        </p:nvSpPr>
        <p:spPr/>
        <p:txBody>
          <a:bodyPr/>
          <a:lstStyle/>
          <a:p>
            <a:r>
              <a:rPr lang="en-US" dirty="0"/>
              <a:t>Conclusion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26" name="Picture 2" descr="http://media2.hpcwire.com/datanami/netwo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99508"/>
            <a:ext cx="1714500"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41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362200"/>
            <a:ext cx="7361182" cy="2215991"/>
          </a:xfrm>
          <a:prstGeom prst="rect">
            <a:avLst/>
          </a:prstGeom>
          <a:noFill/>
        </p:spPr>
        <p:txBody>
          <a:bodyPr wrap="none" lIns="91440" tIns="45720" rIns="91440" bIns="45720">
            <a:spAutoFit/>
          </a:bodyPr>
          <a:lstStyle/>
          <a:p>
            <a:pPr algn="ctr"/>
            <a:r>
              <a:rPr lang="en-US" sz="13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THANKS!!</a:t>
            </a:r>
            <a:endParaRPr lang="en-US" sz="13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10702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survivability</a:t>
            </a:r>
            <a:endParaRPr lang="en-US" dirty="0"/>
          </a:p>
        </p:txBody>
      </p:sp>
      <p:sp>
        <p:nvSpPr>
          <p:cNvPr id="3" name="Content Placeholder 2"/>
          <p:cNvSpPr>
            <a:spLocks noGrp="1"/>
          </p:cNvSpPr>
          <p:nvPr>
            <p:ph idx="1"/>
          </p:nvPr>
        </p:nvSpPr>
        <p:spPr>
          <a:xfrm>
            <a:off x="381000" y="1484784"/>
            <a:ext cx="7620000" cy="5257800"/>
          </a:xfrm>
        </p:spPr>
        <p:txBody>
          <a:bodyPr>
            <a:normAutofit/>
          </a:bodyPr>
          <a:lstStyle/>
          <a:p>
            <a:r>
              <a:rPr lang="en-US" sz="2000" b="1" dirty="0"/>
              <a:t>F</a:t>
            </a:r>
            <a:r>
              <a:rPr lang="en-US" sz="2000" b="1" dirty="0" smtClean="0"/>
              <a:t>ull </a:t>
            </a:r>
            <a:r>
              <a:rPr lang="en-US" sz="2000" b="1" dirty="0"/>
              <a:t>survivability </a:t>
            </a:r>
            <a:r>
              <a:rPr lang="en-US" sz="2000" dirty="0" smtClean="0"/>
              <a:t>- (100</a:t>
            </a:r>
            <a:r>
              <a:rPr lang="en-US" sz="2000" dirty="0"/>
              <a:t>%) protection against </a:t>
            </a:r>
            <a:r>
              <a:rPr lang="en-US" sz="2000" dirty="0" smtClean="0"/>
              <a:t>network single failures. </a:t>
            </a:r>
          </a:p>
          <a:p>
            <a:pPr lvl="1"/>
            <a:r>
              <a:rPr lang="en-US" altLang="he-IL" sz="1800" dirty="0" smtClean="0"/>
              <a:t>Establishment </a:t>
            </a:r>
            <a:r>
              <a:rPr lang="en-US" altLang="he-IL" sz="1800" dirty="0"/>
              <a:t>of pairs of disjoint </a:t>
            </a:r>
            <a:r>
              <a:rPr lang="en-US" altLang="he-IL" sz="1800" dirty="0" smtClean="0"/>
              <a:t>paths. </a:t>
            </a:r>
          </a:p>
          <a:p>
            <a:pPr lvl="1"/>
            <a:r>
              <a:rPr lang="en-US" sz="1800" dirty="0" smtClean="0"/>
              <a:t>This scheme is often too restrictive.</a:t>
            </a:r>
            <a:endParaRPr lang="en-US" sz="1800" b="1" dirty="0"/>
          </a:p>
          <a:p>
            <a:pPr>
              <a:lnSpc>
                <a:spcPct val="90000"/>
              </a:lnSpc>
            </a:pPr>
            <a:endParaRPr lang="en-US" sz="2000" b="1" dirty="0" smtClean="0"/>
          </a:p>
          <a:p>
            <a:pPr>
              <a:lnSpc>
                <a:spcPct val="90000"/>
              </a:lnSpc>
            </a:pPr>
            <a:r>
              <a:rPr lang="en-US" sz="2000" b="1" dirty="0" smtClean="0"/>
              <a:t>Tunable </a:t>
            </a:r>
            <a:r>
              <a:rPr lang="en-US" sz="2000" b="1" dirty="0"/>
              <a:t>survivability </a:t>
            </a:r>
            <a:r>
              <a:rPr lang="en-US" sz="2000" dirty="0"/>
              <a:t>allows any desired degree of survivability in the range 0% to 100%. </a:t>
            </a:r>
            <a:endParaRPr lang="en-US" sz="2000" dirty="0" smtClean="0"/>
          </a:p>
          <a:p>
            <a:pPr>
              <a:lnSpc>
                <a:spcPct val="90000"/>
              </a:lnSpc>
            </a:pPr>
            <a:endParaRPr lang="en-US" sz="2000" dirty="0"/>
          </a:p>
          <a:p>
            <a:pPr>
              <a:lnSpc>
                <a:spcPct val="90000"/>
              </a:lnSpc>
            </a:pPr>
            <a:endParaRPr lang="en-US" sz="2000" dirty="0" smtClean="0"/>
          </a:p>
          <a:p>
            <a:pPr>
              <a:lnSpc>
                <a:spcPct val="90000"/>
              </a:lnSpc>
            </a:pPr>
            <a:endParaRPr lang="en-US" sz="2000" dirty="0"/>
          </a:p>
          <a:p>
            <a:pPr lvl="1">
              <a:lnSpc>
                <a:spcPct val="90000"/>
              </a:lnSpc>
            </a:pPr>
            <a:endParaRPr lang="en-US" dirty="0" smtClean="0"/>
          </a:p>
          <a:p>
            <a:pPr lvl="1">
              <a:lnSpc>
                <a:spcPct val="90000"/>
              </a:lnSpc>
            </a:pPr>
            <a:r>
              <a:rPr lang="en-US" dirty="0" smtClean="0"/>
              <a:t>Increase </a:t>
            </a:r>
            <a:r>
              <a:rPr lang="en-US" dirty="0"/>
              <a:t>the space of feasible solutions.</a:t>
            </a:r>
          </a:p>
          <a:p>
            <a:pPr>
              <a:lnSpc>
                <a:spcPct val="90000"/>
              </a:lnSpc>
            </a:pPr>
            <a:endParaRPr lang="en-US" dirty="0" smtClean="0"/>
          </a:p>
          <a:p>
            <a:pPr>
              <a:lnSpc>
                <a:spcPct val="90000"/>
              </a:lnSpc>
            </a:pPr>
            <a:r>
              <a:rPr lang="en-US" dirty="0" smtClean="0"/>
              <a:t>In our work, we focus on the combination of survivability and other </a:t>
            </a:r>
            <a:r>
              <a:rPr lang="en-US" dirty="0" err="1" smtClean="0"/>
              <a:t>QoS</a:t>
            </a:r>
            <a:r>
              <a:rPr lang="en-US" dirty="0" smtClean="0"/>
              <a:t> additive criteria.</a:t>
            </a:r>
          </a:p>
          <a:p>
            <a:pPr lvl="1">
              <a:lnSpc>
                <a:spcPct val="90000"/>
              </a:lnSpc>
            </a:pPr>
            <a:r>
              <a:rPr lang="en-US" dirty="0" smtClean="0"/>
              <a:t>delay,  jitter,  cost.</a:t>
            </a:r>
            <a:endParaRPr lang="en-US" dirty="0"/>
          </a:p>
          <a:p>
            <a:pPr lvl="1">
              <a:lnSpc>
                <a:spcPct val="90000"/>
              </a:lnSpc>
            </a:pPr>
            <a:endParaRPr lang="en-US" dirty="0" smtClean="0"/>
          </a:p>
        </p:txBody>
      </p:sp>
      <p:grpSp>
        <p:nvGrpSpPr>
          <p:cNvPr id="14" name="Group 13"/>
          <p:cNvGrpSpPr/>
          <p:nvPr/>
        </p:nvGrpSpPr>
        <p:grpSpPr>
          <a:xfrm>
            <a:off x="822246" y="3548236"/>
            <a:ext cx="6979485" cy="1104900"/>
            <a:chOff x="947960" y="3548236"/>
            <a:chExt cx="6979485" cy="1104900"/>
          </a:xfrm>
        </p:grpSpPr>
        <p:grpSp>
          <p:nvGrpSpPr>
            <p:cNvPr id="5" name="Group 4"/>
            <p:cNvGrpSpPr/>
            <p:nvPr/>
          </p:nvGrpSpPr>
          <p:grpSpPr>
            <a:xfrm>
              <a:off x="947960" y="3548236"/>
              <a:ext cx="5856288" cy="1104900"/>
              <a:chOff x="1628775" y="2444750"/>
              <a:chExt cx="5856288" cy="1104900"/>
            </a:xfrm>
          </p:grpSpPr>
          <p:sp>
            <p:nvSpPr>
              <p:cNvPr id="6" name="Oval 12"/>
              <p:cNvSpPr>
                <a:spLocks noChangeArrowheads="1"/>
              </p:cNvSpPr>
              <p:nvPr/>
            </p:nvSpPr>
            <p:spPr bwMode="auto">
              <a:xfrm>
                <a:off x="7042150" y="2762250"/>
                <a:ext cx="442913" cy="465138"/>
              </a:xfrm>
              <a:prstGeom prst="ellipse">
                <a:avLst/>
              </a:prstGeom>
              <a:solidFill>
                <a:srgbClr val="0070C0"/>
              </a:solidFill>
              <a:ln w="9525">
                <a:solidFill>
                  <a:srgbClr val="002060"/>
                </a:solidFill>
                <a:round/>
                <a:headEnd/>
                <a:tailEnd/>
              </a:ln>
            </p:spPr>
            <p:txBody>
              <a:bodyPr/>
              <a:lstStyle/>
              <a:p>
                <a:endParaRPr lang="en-US"/>
              </a:p>
            </p:txBody>
          </p:sp>
          <p:sp>
            <p:nvSpPr>
              <p:cNvPr id="7" name="Freeform 13"/>
              <p:cNvSpPr>
                <a:spLocks/>
              </p:cNvSpPr>
              <p:nvPr/>
            </p:nvSpPr>
            <p:spPr bwMode="auto">
              <a:xfrm>
                <a:off x="1879600" y="2444750"/>
                <a:ext cx="5176838" cy="627063"/>
              </a:xfrm>
              <a:custGeom>
                <a:avLst/>
                <a:gdLst>
                  <a:gd name="T0" fmla="*/ 0 w 3096"/>
                  <a:gd name="T1" fmla="*/ 395979 h 540"/>
                  <a:gd name="T2" fmla="*/ 1404568 w 3096"/>
                  <a:gd name="T3" fmla="*/ 24386 h 540"/>
                  <a:gd name="T4" fmla="*/ 2327571 w 3096"/>
                  <a:gd name="T5" fmla="*/ 544616 h 540"/>
                  <a:gd name="T6" fmla="*/ 3223819 w 3096"/>
                  <a:gd name="T7" fmla="*/ 516746 h 540"/>
                  <a:gd name="T8" fmla="*/ 3986299 w 3096"/>
                  <a:gd name="T9" fmla="*/ 98704 h 540"/>
                  <a:gd name="T10" fmla="*/ 5176838 w 3096"/>
                  <a:gd name="T11" fmla="*/ 433138 h 5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96" h="540">
                    <a:moveTo>
                      <a:pt x="0" y="341"/>
                    </a:moveTo>
                    <a:cubicBezTo>
                      <a:pt x="304" y="170"/>
                      <a:pt x="608" y="0"/>
                      <a:pt x="840" y="21"/>
                    </a:cubicBezTo>
                    <a:cubicBezTo>
                      <a:pt x="1072" y="42"/>
                      <a:pt x="1211" y="398"/>
                      <a:pt x="1392" y="469"/>
                    </a:cubicBezTo>
                    <a:cubicBezTo>
                      <a:pt x="1573" y="540"/>
                      <a:pt x="1763" y="509"/>
                      <a:pt x="1928" y="445"/>
                    </a:cubicBezTo>
                    <a:cubicBezTo>
                      <a:pt x="2093" y="381"/>
                      <a:pt x="2189" y="97"/>
                      <a:pt x="2384" y="85"/>
                    </a:cubicBezTo>
                    <a:cubicBezTo>
                      <a:pt x="2579" y="73"/>
                      <a:pt x="2837" y="223"/>
                      <a:pt x="3096" y="373"/>
                    </a:cubicBez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14"/>
              <p:cNvSpPr>
                <a:spLocks/>
              </p:cNvSpPr>
              <p:nvPr/>
            </p:nvSpPr>
            <p:spPr bwMode="auto">
              <a:xfrm>
                <a:off x="1854200" y="2995613"/>
                <a:ext cx="5270500" cy="554037"/>
              </a:xfrm>
              <a:custGeom>
                <a:avLst/>
                <a:gdLst>
                  <a:gd name="T0" fmla="*/ 0 w 3152"/>
                  <a:gd name="T1" fmla="*/ 197162 h 503"/>
                  <a:gd name="T2" fmla="*/ 1324313 w 3152"/>
                  <a:gd name="T3" fmla="*/ 532008 h 503"/>
                  <a:gd name="T4" fmla="*/ 2447973 w 3152"/>
                  <a:gd name="T5" fmla="*/ 64986 h 503"/>
                  <a:gd name="T6" fmla="*/ 3411110 w 3152"/>
                  <a:gd name="T7" fmla="*/ 144292 h 503"/>
                  <a:gd name="T8" fmla="*/ 4093332 w 3152"/>
                  <a:gd name="T9" fmla="*/ 523196 h 503"/>
                  <a:gd name="T10" fmla="*/ 5270500 w 3152"/>
                  <a:gd name="T11" fmla="*/ 161915 h 5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52" h="503">
                    <a:moveTo>
                      <a:pt x="0" y="179"/>
                    </a:moveTo>
                    <a:cubicBezTo>
                      <a:pt x="274" y="341"/>
                      <a:pt x="548" y="503"/>
                      <a:pt x="792" y="483"/>
                    </a:cubicBezTo>
                    <a:cubicBezTo>
                      <a:pt x="1036" y="463"/>
                      <a:pt x="1256" y="118"/>
                      <a:pt x="1464" y="59"/>
                    </a:cubicBezTo>
                    <a:cubicBezTo>
                      <a:pt x="1672" y="0"/>
                      <a:pt x="1876" y="62"/>
                      <a:pt x="2040" y="131"/>
                    </a:cubicBezTo>
                    <a:cubicBezTo>
                      <a:pt x="2204" y="200"/>
                      <a:pt x="2263" y="472"/>
                      <a:pt x="2448" y="475"/>
                    </a:cubicBezTo>
                    <a:cubicBezTo>
                      <a:pt x="2633" y="478"/>
                      <a:pt x="2892" y="312"/>
                      <a:pt x="3152" y="147"/>
                    </a:cubicBezTo>
                  </a:path>
                </a:pathLst>
              </a:custGeom>
              <a:noFill/>
              <a:ln w="50800" cap="flat" cmpd="sng">
                <a:solidFill>
                  <a:srgbClr val="66FF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5"/>
              <p:cNvSpPr>
                <a:spLocks noChangeShapeType="1"/>
              </p:cNvSpPr>
              <p:nvPr/>
            </p:nvSpPr>
            <p:spPr bwMode="auto">
              <a:xfrm>
                <a:off x="4203700" y="3033713"/>
                <a:ext cx="800100" cy="0"/>
              </a:xfrm>
              <a:prstGeom prst="line">
                <a:avLst/>
              </a:prstGeom>
              <a:noFill/>
              <a:ln w="88900">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Oval 16"/>
              <p:cNvSpPr>
                <a:spLocks noChangeArrowheads="1"/>
              </p:cNvSpPr>
              <p:nvPr/>
            </p:nvSpPr>
            <p:spPr bwMode="auto">
              <a:xfrm>
                <a:off x="1628775" y="2762250"/>
                <a:ext cx="442913" cy="465138"/>
              </a:xfrm>
              <a:prstGeom prst="ellipse">
                <a:avLst/>
              </a:prstGeom>
              <a:solidFill>
                <a:srgbClr val="0070C0"/>
              </a:solidFill>
              <a:ln w="9525">
                <a:solidFill>
                  <a:srgbClr val="002060"/>
                </a:solidFill>
                <a:round/>
                <a:headEnd/>
                <a:tailEnd/>
              </a:ln>
            </p:spPr>
            <p:txBody>
              <a:bodyPr/>
              <a:lstStyle/>
              <a:p>
                <a:endParaRPr lang="en-US"/>
              </a:p>
            </p:txBody>
          </p:sp>
          <p:sp>
            <p:nvSpPr>
              <p:cNvPr id="11" name="Text Box 17"/>
              <p:cNvSpPr txBox="1">
                <a:spLocks noChangeArrowheads="1"/>
              </p:cNvSpPr>
              <p:nvPr/>
            </p:nvSpPr>
            <p:spPr bwMode="auto">
              <a:xfrm>
                <a:off x="3810000" y="2520950"/>
                <a:ext cx="1612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itchFamily="18" charset="0"/>
                    <a:cs typeface="Narkisim" pitchFamily="2" charset="-79"/>
                  </a:defRPr>
                </a:lvl1pPr>
                <a:lvl2pPr marL="742950" indent="-285750">
                  <a:defRPr sz="2400">
                    <a:solidFill>
                      <a:schemeClr val="tx1"/>
                    </a:solidFill>
                    <a:latin typeface="Times New Roman" pitchFamily="18" charset="0"/>
                    <a:cs typeface="Narkisim" pitchFamily="2" charset="-79"/>
                  </a:defRPr>
                </a:lvl2pPr>
                <a:lvl3pPr marL="1143000" indent="-228600">
                  <a:defRPr sz="2400">
                    <a:solidFill>
                      <a:schemeClr val="tx1"/>
                    </a:solidFill>
                    <a:latin typeface="Times New Roman" pitchFamily="18" charset="0"/>
                    <a:cs typeface="Narkisim" pitchFamily="2" charset="-79"/>
                  </a:defRPr>
                </a:lvl3pPr>
                <a:lvl4pPr marL="1600200" indent="-228600">
                  <a:defRPr sz="2400">
                    <a:solidFill>
                      <a:schemeClr val="tx1"/>
                    </a:solidFill>
                    <a:latin typeface="Times New Roman" pitchFamily="18" charset="0"/>
                    <a:cs typeface="Narkisim" pitchFamily="2" charset="-79"/>
                  </a:defRPr>
                </a:lvl4pPr>
                <a:lvl5pPr marL="2057400" indent="-228600">
                  <a:defRPr sz="2400">
                    <a:solidFill>
                      <a:schemeClr val="tx1"/>
                    </a:solidFill>
                    <a:latin typeface="Times New Roman" pitchFamily="18" charset="0"/>
                    <a:cs typeface="Narkisim" pitchFamily="2" charset="-79"/>
                  </a:defRPr>
                </a:lvl5pPr>
                <a:lvl6pPr marL="2514600" indent="-228600" algn="ctr" eaLnBrk="0" fontAlgn="base" hangingPunct="0">
                  <a:spcBef>
                    <a:spcPct val="0"/>
                  </a:spcBef>
                  <a:spcAft>
                    <a:spcPct val="0"/>
                  </a:spcAft>
                  <a:defRPr sz="2400">
                    <a:solidFill>
                      <a:schemeClr val="tx1"/>
                    </a:solidFill>
                    <a:latin typeface="Times New Roman" pitchFamily="18" charset="0"/>
                    <a:cs typeface="Narkisim" pitchFamily="2" charset="-79"/>
                  </a:defRPr>
                </a:lvl6pPr>
                <a:lvl7pPr marL="2971800" indent="-228600" algn="ctr" eaLnBrk="0" fontAlgn="base" hangingPunct="0">
                  <a:spcBef>
                    <a:spcPct val="0"/>
                  </a:spcBef>
                  <a:spcAft>
                    <a:spcPct val="0"/>
                  </a:spcAft>
                  <a:defRPr sz="2400">
                    <a:solidFill>
                      <a:schemeClr val="tx1"/>
                    </a:solidFill>
                    <a:latin typeface="Times New Roman" pitchFamily="18" charset="0"/>
                    <a:cs typeface="Narkisim" pitchFamily="2" charset="-79"/>
                  </a:defRPr>
                </a:lvl7pPr>
                <a:lvl8pPr marL="3429000" indent="-228600" algn="ctr" eaLnBrk="0" fontAlgn="base" hangingPunct="0">
                  <a:spcBef>
                    <a:spcPct val="0"/>
                  </a:spcBef>
                  <a:spcAft>
                    <a:spcPct val="0"/>
                  </a:spcAft>
                  <a:defRPr sz="2400">
                    <a:solidFill>
                      <a:schemeClr val="tx1"/>
                    </a:solidFill>
                    <a:latin typeface="Times New Roman" pitchFamily="18" charset="0"/>
                    <a:cs typeface="Narkisim" pitchFamily="2" charset="-79"/>
                  </a:defRPr>
                </a:lvl8pPr>
                <a:lvl9pPr marL="3886200" indent="-228600" algn="ctr" eaLnBrk="0" fontAlgn="base" hangingPunct="0">
                  <a:spcBef>
                    <a:spcPct val="0"/>
                  </a:spcBef>
                  <a:spcAft>
                    <a:spcPct val="0"/>
                  </a:spcAft>
                  <a:defRPr sz="2400">
                    <a:solidFill>
                      <a:schemeClr val="tx1"/>
                    </a:solidFill>
                    <a:latin typeface="Times New Roman" pitchFamily="18" charset="0"/>
                    <a:cs typeface="Narkisim" pitchFamily="2" charset="-79"/>
                  </a:defRPr>
                </a:lvl9pPr>
              </a:lstStyle>
              <a:p>
                <a:r>
                  <a:rPr lang="en-US" sz="1800" dirty="0" smtClean="0">
                    <a:solidFill>
                      <a:schemeClr val="accent6">
                        <a:lumMod val="50000"/>
                      </a:schemeClr>
                    </a:solidFill>
                    <a:latin typeface="Comic Sans MS" pitchFamily="66" charset="0"/>
                  </a:rPr>
                  <a:t> common </a:t>
                </a:r>
                <a:r>
                  <a:rPr lang="en-US" sz="1800" dirty="0">
                    <a:solidFill>
                      <a:schemeClr val="accent6">
                        <a:lumMod val="50000"/>
                      </a:schemeClr>
                    </a:solidFill>
                    <a:latin typeface="Comic Sans MS" pitchFamily="66" charset="0"/>
                  </a:rPr>
                  <a:t>link</a:t>
                </a:r>
              </a:p>
            </p:txBody>
          </p:sp>
        </p:grpSp>
        <mc:AlternateContent xmlns:mc="http://schemas.openxmlformats.org/markup-compatibility/2006" xmlns:a14="http://schemas.microsoft.com/office/drawing/2010/main">
          <mc:Choice Requires="a14">
            <p:sp>
              <p:nvSpPr>
                <p:cNvPr id="12" name="Rectangle 11"/>
                <p:cNvSpPr/>
                <p:nvPr/>
              </p:nvSpPr>
              <p:spPr>
                <a:xfrm>
                  <a:off x="3491880" y="4283804"/>
                  <a:ext cx="934038" cy="369332"/>
                </a:xfrm>
                <a:prstGeom prst="rect">
                  <a:avLst/>
                </a:prstGeom>
              </p:spPr>
              <p:txBody>
                <a:bodyPr wrap="none">
                  <a:spAutoFit/>
                </a:bodyPr>
                <a:lstStyle/>
                <a:p>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𝑒</m:t>
                          </m:r>
                        </m:sub>
                      </m:sSub>
                    </m:oMath>
                  </a14:m>
                  <a:r>
                    <a:rPr lang="en-US" dirty="0" smtClean="0"/>
                    <a:t>=0.01</a:t>
                  </a:r>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491880" y="4283804"/>
                  <a:ext cx="934038" cy="369332"/>
                </a:xfrm>
                <a:prstGeom prst="rect">
                  <a:avLst/>
                </a:prstGeom>
                <a:blipFill rotWithShape="1">
                  <a:blip r:embed="rId3"/>
                  <a:stretch>
                    <a:fillRect t="-8333" r="-522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092280" y="3923764"/>
                  <a:ext cx="835165" cy="369332"/>
                </a:xfrm>
                <a:prstGeom prst="rect">
                  <a:avLst/>
                </a:prstGeom>
              </p:spPr>
              <p:txBody>
                <a:bodyPr wrap="none">
                  <a:spAutoFit/>
                </a:bodyPr>
                <a:lstStyle/>
                <a:p>
                  <a14:m>
                    <m:oMath xmlns:m="http://schemas.openxmlformats.org/officeDocument/2006/math">
                      <m:r>
                        <a:rPr lang="en-US" b="0" i="1" smtClean="0">
                          <a:latin typeface="Cambria Math"/>
                        </a:rPr>
                        <m:t>𝑆</m:t>
                      </m:r>
                    </m:oMath>
                  </a14:m>
                  <a:r>
                    <a:rPr lang="en-US" dirty="0" smtClean="0"/>
                    <a:t>=0.99</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092280" y="3923764"/>
                  <a:ext cx="835165" cy="369332"/>
                </a:xfrm>
                <a:prstGeom prst="rect">
                  <a:avLst/>
                </a:prstGeom>
                <a:blipFill rotWithShape="1">
                  <a:blip r:embed="rId4"/>
                  <a:stretch>
                    <a:fillRect t="-8333" r="-5839" b="-26667"/>
                  </a:stretch>
                </a:blipFill>
              </p:spPr>
              <p:txBody>
                <a:bodyPr/>
                <a:lstStyle/>
                <a:p>
                  <a:r>
                    <a:rPr lang="en-US">
                      <a:noFill/>
                    </a:rPr>
                    <a:t> </a:t>
                  </a:r>
                </a:p>
              </p:txBody>
            </p:sp>
          </mc:Fallback>
        </mc:AlternateContent>
      </p:grpSp>
      <p:grpSp>
        <p:nvGrpSpPr>
          <p:cNvPr id="15" name="Group 14"/>
          <p:cNvGrpSpPr/>
          <p:nvPr/>
        </p:nvGrpSpPr>
        <p:grpSpPr>
          <a:xfrm>
            <a:off x="827584" y="3028327"/>
            <a:ext cx="5856288" cy="2187426"/>
            <a:chOff x="7489527" y="3667435"/>
            <a:chExt cx="5856288" cy="2187426"/>
          </a:xfrm>
        </p:grpSpPr>
        <p:sp>
          <p:nvSpPr>
            <p:cNvPr id="16" name="Oval 15"/>
            <p:cNvSpPr>
              <a:spLocks noChangeArrowheads="1"/>
            </p:cNvSpPr>
            <p:nvPr/>
          </p:nvSpPr>
          <p:spPr bwMode="auto">
            <a:xfrm>
              <a:off x="12902902" y="4508499"/>
              <a:ext cx="442913" cy="465138"/>
            </a:xfrm>
            <a:prstGeom prst="ellipse">
              <a:avLst/>
            </a:prstGeom>
            <a:solidFill>
              <a:srgbClr val="0070C0"/>
            </a:solidFill>
            <a:ln w="9525">
              <a:solidFill>
                <a:srgbClr val="002060"/>
              </a:solidFill>
              <a:round/>
              <a:headEnd/>
              <a:tailEnd/>
            </a:ln>
          </p:spPr>
          <p:txBody>
            <a:bodyPr/>
            <a:lstStyle/>
            <a:p>
              <a:endParaRPr lang="en-US"/>
            </a:p>
          </p:txBody>
        </p:sp>
        <p:sp>
          <p:nvSpPr>
            <p:cNvPr id="17" name="Oval 16"/>
            <p:cNvSpPr>
              <a:spLocks noChangeArrowheads="1"/>
            </p:cNvSpPr>
            <p:nvPr/>
          </p:nvSpPr>
          <p:spPr bwMode="auto">
            <a:xfrm>
              <a:off x="7489527" y="4508499"/>
              <a:ext cx="442913" cy="465138"/>
            </a:xfrm>
            <a:prstGeom prst="ellipse">
              <a:avLst/>
            </a:prstGeom>
            <a:solidFill>
              <a:srgbClr val="0070C0"/>
            </a:solidFill>
            <a:ln w="9525">
              <a:solidFill>
                <a:srgbClr val="002060"/>
              </a:solidFill>
              <a:round/>
              <a:headEnd/>
              <a:tailEnd/>
            </a:ln>
          </p:spPr>
          <p:txBody>
            <a:bodyPr/>
            <a:lstStyle/>
            <a:p>
              <a:endParaRPr lang="en-US"/>
            </a:p>
          </p:txBody>
        </p:sp>
        <p:sp>
          <p:nvSpPr>
            <p:cNvPr id="18" name="Arc 17"/>
            <p:cNvSpPr/>
            <p:nvPr/>
          </p:nvSpPr>
          <p:spPr>
            <a:xfrm>
              <a:off x="7812360" y="3667435"/>
              <a:ext cx="5154812" cy="1777789"/>
            </a:xfrm>
            <a:prstGeom prst="arc">
              <a:avLst>
                <a:gd name="adj1" fmla="val 10892179"/>
                <a:gd name="adj2" fmla="val 0"/>
              </a:avLst>
            </a:pr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Arc 18"/>
            <p:cNvSpPr/>
            <p:nvPr/>
          </p:nvSpPr>
          <p:spPr>
            <a:xfrm flipV="1">
              <a:off x="7812360" y="4077072"/>
              <a:ext cx="5154812" cy="1777789"/>
            </a:xfrm>
            <a:prstGeom prst="arc">
              <a:avLst>
                <a:gd name="adj1" fmla="val 10892179"/>
                <a:gd name="adj2" fmla="val 0"/>
              </a:avLst>
            </a:prstGeom>
            <a:noFill/>
            <a:ln w="50800" cap="flat" cmpd="sng">
              <a:solidFill>
                <a:srgbClr val="66FF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p:cNvSpPr>
            <a:spLocks noGrp="1"/>
          </p:cNvSpPr>
          <p:nvPr>
            <p:ph type="ftr" sz="quarter" idx="11"/>
          </p:nvPr>
        </p:nvSpPr>
        <p:spPr/>
        <p:txBody>
          <a:bodyPr/>
          <a:lstStyle/>
          <a:p>
            <a:r>
              <a:rPr lang="en-US" smtClean="0"/>
              <a:t>Introduction</a:t>
            </a:r>
            <a:endParaRPr lang="en-US" dirty="0"/>
          </a:p>
        </p:txBody>
      </p:sp>
      <p:sp>
        <p:nvSpPr>
          <p:cNvPr id="20" name="Slide Number Placeholder 19"/>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0965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21647"/>
            <a:ext cx="6888071" cy="307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7620000" cy="850106"/>
          </a:xfrm>
        </p:spPr>
        <p:txBody>
          <a:bodyPr/>
          <a:lstStyle/>
          <a:p>
            <a:r>
              <a:rPr lang="en-US" sz="3600" dirty="0" smtClean="0"/>
              <a:t>Model Formulation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216177"/>
                <a:ext cx="7620000" cy="5257800"/>
              </a:xfrm>
            </p:spPr>
            <p:txBody>
              <a:bodyPr>
                <a:normAutofit/>
              </a:bodyPr>
              <a:lstStyle/>
              <a:p>
                <a:r>
                  <a:rPr lang="en-US" sz="2400" dirty="0" smtClean="0"/>
                  <a:t>Network represented by a directed graph, G </a:t>
                </a:r>
                <a:r>
                  <a:rPr lang="en-US" sz="2400" dirty="0"/>
                  <a:t>= </a:t>
                </a:r>
                <a:r>
                  <a:rPr lang="en-US" sz="2400" dirty="0" smtClean="0"/>
                  <a:t>(V, </a:t>
                </a:r>
                <a:r>
                  <a:rPr lang="en-US" sz="2400" dirty="0"/>
                  <a:t>E)</a:t>
                </a:r>
              </a:p>
              <a:p>
                <a:pPr lvl="1"/>
                <a14:m>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𝑒</m:t>
                        </m:r>
                      </m:sub>
                    </m:sSub>
                  </m:oMath>
                </a14:m>
                <a:r>
                  <a:rPr lang="en-US" dirty="0" smtClean="0"/>
                  <a:t>: </a:t>
                </a:r>
                <a:r>
                  <a:rPr lang="en-US" dirty="0"/>
                  <a:t>additive </a:t>
                </a:r>
                <a:r>
                  <a:rPr lang="en-US" dirty="0" err="1"/>
                  <a:t>QoS</a:t>
                </a:r>
                <a:r>
                  <a:rPr lang="en-US" dirty="0"/>
                  <a:t> target on link e (such as delay, cost,  </a:t>
                </a:r>
                <a:r>
                  <a:rPr lang="en-US" dirty="0" err="1"/>
                  <a:t>etc</a:t>
                </a:r>
                <a:r>
                  <a:rPr lang="en-US" dirty="0" smtClean="0"/>
                  <a:t>)</a:t>
                </a:r>
                <a:endParaRPr lang="en-US" dirty="0"/>
              </a:p>
              <a:p>
                <a:pPr lvl="1"/>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𝑒</m:t>
                        </m:r>
                      </m:sub>
                    </m:sSub>
                  </m:oMath>
                </a14:m>
                <a:r>
                  <a:rPr lang="en-US" dirty="0" smtClean="0"/>
                  <a:t>: </a:t>
                </a:r>
                <a:r>
                  <a:rPr lang="en-US" dirty="0"/>
                  <a:t>failure probability </a:t>
                </a:r>
                <a:r>
                  <a:rPr lang="en-US" dirty="0" smtClean="0"/>
                  <a:t>of </a:t>
                </a:r>
                <a:r>
                  <a:rPr lang="en-US" dirty="0"/>
                  <a:t>link </a:t>
                </a:r>
                <a:r>
                  <a:rPr lang="en-US" dirty="0" smtClean="0"/>
                  <a:t>e</a:t>
                </a:r>
              </a:p>
              <a:p>
                <a:pPr lvl="1"/>
                <a:r>
                  <a:rPr lang="en-US" dirty="0" smtClean="0"/>
                  <a:t>Given a pair of source and target nodes s and t, a </a:t>
                </a:r>
                <a:r>
                  <a:rPr lang="en-US" i="1" dirty="0" smtClean="0"/>
                  <a:t>survivable connection </a:t>
                </a:r>
                <a:r>
                  <a:rPr lang="en-US" dirty="0" smtClean="0"/>
                  <a:t>is a pair of paths </a:t>
                </a:r>
                <a14:m>
                  <m:oMath xmlns:m="http://schemas.openxmlformats.org/officeDocument/2006/math">
                    <m:d>
                      <m:dPr>
                        <m:ctrlPr>
                          <a:rPr lang="en-US" i="1">
                            <a:latin typeface="Cambria Math"/>
                          </a:rPr>
                        </m:ctrlPr>
                      </m:dPr>
                      <m:e>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e>
                    </m:d>
                    <m:r>
                      <a:rPr lang="en-US" b="0" i="1" smtClean="0">
                        <a:latin typeface="Cambria Math"/>
                      </a:rPr>
                      <m:t> </m:t>
                    </m:r>
                  </m:oMath>
                </a14:m>
                <a:r>
                  <a:rPr lang="en-US" dirty="0" smtClean="0"/>
                  <a:t> (not necessarily disjoint).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216177"/>
                <a:ext cx="7620000" cy="5257800"/>
              </a:xfrm>
              <a:blipFill rotWithShape="1">
                <a:blip r:embed="rId4"/>
                <a:stretch>
                  <a:fillRect t="-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120352" y="1267544"/>
                <a:ext cx="7620000" cy="5257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vl="1"/>
                <a:r>
                  <a:rPr lang="en-US" dirty="0" smtClean="0"/>
                  <a:t>The survivability level of </a:t>
                </a:r>
                <a14:m>
                  <m:oMath xmlns:m="http://schemas.openxmlformats.org/officeDocument/2006/math">
                    <m:r>
                      <a:rPr lang="en-US">
                        <a:latin typeface="Cambria Math"/>
                      </a:rPr>
                      <m:t>(</m:t>
                    </m:r>
                    <m:sSub>
                      <m:sSubPr>
                        <m:ctrlPr>
                          <a:rPr lang="en-US" i="1">
                            <a:latin typeface="Cambria Math"/>
                          </a:rPr>
                        </m:ctrlPr>
                      </m:sSubPr>
                      <m:e>
                        <m:r>
                          <a:rPr lang="en-US">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a:latin typeface="Cambria Math"/>
                          </a:rPr>
                          <m:t>𝜋</m:t>
                        </m:r>
                      </m:e>
                      <m:sub>
                        <m:r>
                          <a:rPr lang="en-US">
                            <a:latin typeface="Cambria Math"/>
                          </a:rPr>
                          <m:t>2</m:t>
                        </m:r>
                      </m:sub>
                    </m:sSub>
                    <m:r>
                      <a:rPr lang="en-US">
                        <a:latin typeface="Cambria Math"/>
                      </a:rPr>
                      <m:t>)</m:t>
                    </m:r>
                  </m:oMath>
                </a14:m>
                <a:r>
                  <a:rPr lang="en-US" dirty="0"/>
                  <a:t> </a:t>
                </a:r>
                <a:r>
                  <a:rPr lang="en-US" dirty="0" smtClean="0"/>
                  <a:t>is defined:</a:t>
                </a:r>
              </a:p>
              <a:p>
                <a:pPr lvl="2"/>
                <a:r>
                  <a:rPr lang="en-US" dirty="0"/>
                  <a:t>The probability that all common links are </a:t>
                </a:r>
                <a:r>
                  <a:rPr lang="en-US" dirty="0" smtClean="0"/>
                  <a:t>operational</a:t>
                </a:r>
                <a:endParaRPr lang="en-US" i="1" dirty="0" smtClean="0">
                  <a:latin typeface="Cambria Math"/>
                </a:endParaRPr>
              </a:p>
              <a:p>
                <a:pPr lvl="2"/>
                <a14:m>
                  <m:oMath xmlns:m="http://schemas.openxmlformats.org/officeDocument/2006/math">
                    <m:nary>
                      <m:naryPr>
                        <m:chr m:val="∏"/>
                        <m:limLoc m:val="undOvr"/>
                        <m:supHide m:val="on"/>
                        <m:ctrlPr>
                          <a:rPr lang="en-US" i="1">
                            <a:latin typeface="Cambria Math"/>
                          </a:rPr>
                        </m:ctrlPr>
                      </m:naryPr>
                      <m:sub>
                        <m:r>
                          <a:rPr lang="en-US" i="1">
                            <a:latin typeface="Cambria Math"/>
                          </a:rPr>
                          <m:t>𝑒</m:t>
                        </m:r>
                        <m:r>
                          <a:rPr lang="en-US">
                            <a:latin typeface="Cambria Math"/>
                          </a:rPr>
                          <m:t>∈</m:t>
                        </m:r>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sub>
                      <m:sup/>
                      <m:e>
                        <m:d>
                          <m:dPr>
                            <m:ctrlPr>
                              <a:rPr lang="en-US" i="1">
                                <a:latin typeface="Cambria Math"/>
                              </a:rPr>
                            </m:ctrlPr>
                          </m:dPr>
                          <m:e>
                            <m:r>
                              <a:rPr lang="en-US">
                                <a:latin typeface="Cambria Math"/>
                              </a:rPr>
                              <m:t>1</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𝑒</m:t>
                                </m:r>
                              </m:sub>
                            </m:sSub>
                          </m:e>
                        </m:d>
                      </m:e>
                    </m:nary>
                  </m:oMath>
                </a14:m>
                <a:r>
                  <a:rPr lang="en-US" dirty="0" smtClean="0"/>
                  <a:t>    (</a:t>
                </a:r>
                <a14:m>
                  <m:oMath xmlns:m="http://schemas.openxmlformats.org/officeDocument/2006/math">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r>
                      <a:rPr lang="en-US" i="1">
                        <a:latin typeface="Cambria Math"/>
                        <a:ea typeface="Cambria Math"/>
                      </a:rPr>
                      <m:t>≠</m:t>
                    </m:r>
                    <m:r>
                      <a:rPr lang="en-US">
                        <a:latin typeface="Cambria Math"/>
                      </a:rPr>
                      <m:t>∅</m:t>
                    </m:r>
                  </m:oMath>
                </a14:m>
                <a:r>
                  <a:rPr lang="en-US" dirty="0" smtClean="0"/>
                  <a:t>)</a:t>
                </a:r>
              </a:p>
              <a:p>
                <a:pPr lvl="2"/>
                <a:r>
                  <a:rPr lang="en-US" dirty="0" smtClean="0"/>
                  <a:t>1  </a:t>
                </a:r>
                <a:r>
                  <a:rPr lang="en-US" dirty="0"/>
                  <a:t>(</a:t>
                </a:r>
                <a14:m>
                  <m:oMath xmlns:m="http://schemas.openxmlformats.org/officeDocument/2006/math">
                    <m:sSub>
                      <m:sSubPr>
                        <m:ctrlPr>
                          <a:rPr lang="en-US" i="1">
                            <a:latin typeface="Cambria Math"/>
                          </a:rPr>
                        </m:ctrlPr>
                      </m:sSubPr>
                      <m:e>
                        <m:r>
                          <a:rPr lang="en-US" i="1">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i="1">
                            <a:latin typeface="Cambria Math"/>
                          </a:rPr>
                          <m:t>𝜋</m:t>
                        </m:r>
                      </m:e>
                      <m:sub>
                        <m:r>
                          <a:rPr lang="en-US">
                            <a:latin typeface="Cambria Math"/>
                          </a:rPr>
                          <m:t>2</m:t>
                        </m:r>
                      </m:sub>
                    </m:sSub>
                    <m:r>
                      <a:rPr lang="en-US" b="0" i="1" smtClean="0">
                        <a:latin typeface="Cambria Math"/>
                      </a:rPr>
                      <m:t>=</m:t>
                    </m:r>
                    <m:r>
                      <a:rPr lang="en-US">
                        <a:latin typeface="Cambria Math"/>
                      </a:rPr>
                      <m:t>∅</m:t>
                    </m:r>
                  </m:oMath>
                </a14:m>
                <a:r>
                  <a:rPr lang="en-US" dirty="0"/>
                  <a:t>)</a:t>
                </a:r>
              </a:p>
              <a:p>
                <a:pPr lvl="2"/>
                <a:endParaRPr lang="en-US" dirty="0"/>
              </a:p>
              <a:p>
                <a:pPr lvl="1"/>
                <a:endParaRPr lang="en-US"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352" y="1267544"/>
                <a:ext cx="7620000" cy="5257800"/>
              </a:xfrm>
              <a:prstGeom prst="rect">
                <a:avLst/>
              </a:prstGeom>
              <a:blipFill rotWithShape="1">
                <a:blip r:embed="rId5"/>
                <a:stretch>
                  <a:fillRect t="-580"/>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Problem formulation</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dirty="0"/>
          </a:p>
        </p:txBody>
      </p:sp>
      <p:grpSp>
        <p:nvGrpSpPr>
          <p:cNvPr id="11" name="Group 10"/>
          <p:cNvGrpSpPr>
            <a:grpSpLocks noChangeAspect="1"/>
          </p:cNvGrpSpPr>
          <p:nvPr/>
        </p:nvGrpSpPr>
        <p:grpSpPr>
          <a:xfrm>
            <a:off x="467544" y="3454203"/>
            <a:ext cx="7094220" cy="3215157"/>
            <a:chOff x="179512" y="3363684"/>
            <a:chExt cx="7467600" cy="3384376"/>
          </a:xfrm>
        </p:grpSpPr>
        <p:sp>
          <p:nvSpPr>
            <p:cNvPr id="12" name="Freeform 11"/>
            <p:cNvSpPr/>
            <p:nvPr/>
          </p:nvSpPr>
          <p:spPr>
            <a:xfrm>
              <a:off x="179512" y="5488550"/>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p>
          </p:txBody>
        </p:sp>
        <p:sp>
          <p:nvSpPr>
            <p:cNvPr id="13" name="Freeform 12"/>
            <p:cNvSpPr/>
            <p:nvPr/>
          </p:nvSpPr>
          <p:spPr>
            <a:xfrm flipV="1">
              <a:off x="179512" y="3363684"/>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solidFill>
                  <a:schemeClr val="tx1"/>
                </a:solidFill>
              </a:endParaRPr>
            </a:p>
          </p:txBody>
        </p:sp>
      </p:grpSp>
      <p:sp>
        <p:nvSpPr>
          <p:cNvPr id="16" name="Rectangle 15"/>
          <p:cNvSpPr/>
          <p:nvPr/>
        </p:nvSpPr>
        <p:spPr>
          <a:xfrm>
            <a:off x="35496" y="3491716"/>
            <a:ext cx="4572000" cy="369332"/>
          </a:xfrm>
          <a:prstGeom prst="rect">
            <a:avLst/>
          </a:prstGeom>
        </p:spPr>
        <p:txBody>
          <a:bodyPr>
            <a:spAutoFit/>
          </a:bodyPr>
          <a:lstStyle/>
          <a:p>
            <a:pPr algn="ctr">
              <a:spcBef>
                <a:spcPct val="20000"/>
              </a:spcBef>
            </a:pPr>
            <a:r>
              <a:rPr lang="en-US" b="1" dirty="0" smtClean="0">
                <a:solidFill>
                  <a:srgbClr val="000066"/>
                </a:solidFill>
                <a:latin typeface="Comic Sans MS" pitchFamily="66" charset="0"/>
                <a:cs typeface="Narkisim" pitchFamily="2" charset="-79"/>
              </a:rPr>
              <a:t>1-0.01=(0.99)-survivability level</a:t>
            </a:r>
            <a:endParaRPr lang="en-US" b="1" dirty="0">
              <a:solidFill>
                <a:srgbClr val="000066"/>
              </a:solidFill>
              <a:latin typeface="Comic Sans MS" pitchFamily="66" charset="0"/>
              <a:cs typeface="Narkisim" pitchFamily="2" charset="-79"/>
            </a:endParaRPr>
          </a:p>
        </p:txBody>
      </p:sp>
    </p:spTree>
    <p:extLst>
      <p:ext uri="{BB962C8B-B14F-4D97-AF65-F5344CB8AC3E}">
        <p14:creationId xmlns:p14="http://schemas.microsoft.com/office/powerpoint/2010/main" val="369933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1" end="1"/>
                                            </p:txEl>
                                          </p:spTgt>
                                        </p:tgtEl>
                                      </p:cBhvr>
                                    </p:animEffect>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smtClean="0"/>
                  <a:t>The weight </a:t>
                </a:r>
                <a:r>
                  <a:rPr lang="en-US" sz="2000" dirty="0"/>
                  <a:t>of </a:t>
                </a:r>
                <a14:m>
                  <m:oMath xmlns:m="http://schemas.openxmlformats.org/officeDocument/2006/math">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1</m:t>
                        </m:r>
                      </m:sub>
                    </m:sSub>
                    <m:r>
                      <a:rPr lang="en-US" sz="2000">
                        <a:latin typeface="Cambria Math"/>
                      </a:rPr>
                      <m:t>,</m:t>
                    </m:r>
                    <m:sSub>
                      <m:sSubPr>
                        <m:ctrlPr>
                          <a:rPr lang="en-US" sz="2000" i="1">
                            <a:latin typeface="Cambria Math"/>
                          </a:rPr>
                        </m:ctrlPr>
                      </m:sSubPr>
                      <m:e>
                        <m:r>
                          <a:rPr lang="en-US" sz="2000">
                            <a:latin typeface="Cambria Math"/>
                          </a:rPr>
                          <m:t>𝜋</m:t>
                        </m:r>
                      </m:e>
                      <m:sub>
                        <m:r>
                          <a:rPr lang="en-US" sz="2000">
                            <a:latin typeface="Cambria Math"/>
                          </a:rPr>
                          <m:t>2</m:t>
                        </m:r>
                      </m:sub>
                    </m:sSub>
                    <m:r>
                      <a:rPr lang="en-US" sz="2000">
                        <a:latin typeface="Cambria Math"/>
                      </a:rPr>
                      <m:t>)</m:t>
                    </m:r>
                  </m:oMath>
                </a14:m>
                <a:r>
                  <a:rPr lang="en-US" sz="2000" dirty="0"/>
                  <a:t> can be defined </a:t>
                </a:r>
                <a:r>
                  <a:rPr lang="en-US" sz="2000" dirty="0" smtClean="0"/>
                  <a:t>in 2 </a:t>
                </a:r>
                <a:r>
                  <a:rPr lang="en-US" sz="2000" dirty="0"/>
                  <a:t>forms</a:t>
                </a:r>
                <a:r>
                  <a:rPr lang="en-US"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78904" y="1937158"/>
                <a:ext cx="5843514" cy="1105431"/>
              </a:xfrm>
              <a:prstGeom prst="rect">
                <a:avLst/>
              </a:prstGeom>
            </p:spPr>
            <p:txBody>
              <a:bodyPr wrap="square">
                <a:spAutoFit/>
              </a:bodyPr>
              <a:lstStyle/>
              <a:p>
                <a:pPr marL="800100" lvl="1" indent="-342900">
                  <a:buFont typeface="Arial" panose="020B0604020202020204" pitchFamily="34" charset="0"/>
                  <a:buChar char="•"/>
                </a:pPr>
                <a:r>
                  <a:rPr lang="en-US" sz="2000" dirty="0" smtClean="0"/>
                  <a:t>CT - counting the common links  </a:t>
                </a:r>
                <a:r>
                  <a:rPr lang="en-US" sz="2000" dirty="0"/>
                  <a:t>twice</a:t>
                </a:r>
              </a:p>
              <a:p>
                <a:pPr marL="1257300" lvl="2" indent="-342900">
                  <a:buFont typeface="Arial" panose="020B0604020202020204" pitchFamily="34" charset="0"/>
                  <a:buChar char="•"/>
                </a:pPr>
                <a14:m>
                  <m:oMath xmlns:m="http://schemas.openxmlformats.org/officeDocument/2006/math">
                    <m:r>
                      <a:rPr lang="en-US" sz="2000">
                        <a:latin typeface="Cambria Math" panose="02040503050406030204" pitchFamily="18" charset="0"/>
                      </a:rPr>
                      <m:t>𝑊𝑐𝑡</m:t>
                    </m:r>
                    <m:d>
                      <m:dPr>
                        <m:ctrlPr>
                          <a:rPr lang="en-US" sz="2000" i="1">
                            <a:latin typeface="Cambria Math"/>
                          </a:rPr>
                        </m:ctrlPr>
                      </m:dPr>
                      <m:e>
                        <m:d>
                          <m:dPr>
                            <m:ctrlPr>
                              <a:rPr lang="en-US" sz="2000" i="1">
                                <a:latin typeface="Cambria Math"/>
                              </a:rPr>
                            </m:ctrlPr>
                          </m:dPr>
                          <m:e>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2</m:t>
                                </m:r>
                              </m:sub>
                            </m:sSub>
                          </m:e>
                        </m:d>
                      </m:e>
                    </m:d>
                    <m:r>
                      <a:rPr lang="en-US" sz="2000">
                        <a:latin typeface="Cambria Math" panose="02040503050406030204" pitchFamily="18" charset="0"/>
                      </a:rPr>
                      <m:t>=</m:t>
                    </m:r>
                    <m:nary>
                      <m:naryPr>
                        <m:chr m:val="∑"/>
                        <m:limLoc m:val="undOvr"/>
                        <m:supHide m:val="on"/>
                        <m:ctrlPr>
                          <a:rPr lang="en-US" sz="2000" i="1">
                            <a:latin typeface="Cambria Math"/>
                          </a:rPr>
                        </m:ctrlPr>
                      </m:naryPr>
                      <m:sub>
                        <m:r>
                          <a:rPr lang="en-US" sz="2000">
                            <a:latin typeface="Cambria Math" panose="02040503050406030204" pitchFamily="18" charset="0"/>
                          </a:rPr>
                          <m:t>𝑒</m:t>
                        </m:r>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1</m:t>
                            </m:r>
                          </m:sub>
                        </m:sSub>
                      </m:sub>
                      <m:sup/>
                      <m:e>
                        <m:sSub>
                          <m:sSubPr>
                            <m:ctrlPr>
                              <a:rPr lang="en-US" sz="2000" i="1">
                                <a:latin typeface="Cambria Math"/>
                              </a:rPr>
                            </m:ctrlPr>
                          </m:sSubPr>
                          <m:e>
                            <m:r>
                              <a:rPr lang="en-US" sz="2000">
                                <a:latin typeface="Cambria Math" panose="02040503050406030204" pitchFamily="18" charset="0"/>
                              </a:rPr>
                              <m:t>𝑤</m:t>
                            </m:r>
                          </m:e>
                          <m:sub>
                            <m:r>
                              <a:rPr lang="en-US" sz="2000">
                                <a:latin typeface="Cambria Math" panose="02040503050406030204" pitchFamily="18" charset="0"/>
                              </a:rPr>
                              <m:t>𝑒</m:t>
                            </m:r>
                          </m:sub>
                        </m:sSub>
                      </m:e>
                    </m:nary>
                    <m:r>
                      <a:rPr lang="en-US" sz="2000">
                        <a:latin typeface="Cambria Math" panose="02040503050406030204" pitchFamily="18" charset="0"/>
                      </a:rPr>
                      <m:t>+</m:t>
                    </m:r>
                    <m:nary>
                      <m:naryPr>
                        <m:chr m:val="∑"/>
                        <m:limLoc m:val="undOvr"/>
                        <m:supHide m:val="on"/>
                        <m:ctrlPr>
                          <a:rPr lang="en-US" sz="2000" i="1">
                            <a:latin typeface="Cambria Math"/>
                          </a:rPr>
                        </m:ctrlPr>
                      </m:naryPr>
                      <m:sub>
                        <m:r>
                          <a:rPr lang="en-US" sz="2000">
                            <a:latin typeface="Cambria Math" panose="02040503050406030204" pitchFamily="18" charset="0"/>
                          </a:rPr>
                          <m:t>𝑒</m:t>
                        </m:r>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b="0" i="0" smtClean="0">
                                <a:latin typeface="Cambria Math"/>
                              </a:rPr>
                              <m:t>2</m:t>
                            </m:r>
                          </m:sub>
                        </m:sSub>
                      </m:sub>
                      <m:sup/>
                      <m:e>
                        <m:sSub>
                          <m:sSubPr>
                            <m:ctrlPr>
                              <a:rPr lang="en-US" sz="2000" i="1">
                                <a:latin typeface="Cambria Math"/>
                              </a:rPr>
                            </m:ctrlPr>
                          </m:sSubPr>
                          <m:e>
                            <m:r>
                              <a:rPr lang="en-US" sz="2000">
                                <a:latin typeface="Cambria Math" panose="02040503050406030204" pitchFamily="18" charset="0"/>
                              </a:rPr>
                              <m:t>𝑤</m:t>
                            </m:r>
                          </m:e>
                          <m:sub>
                            <m:r>
                              <a:rPr lang="en-US" sz="2000">
                                <a:latin typeface="Cambria Math" panose="02040503050406030204" pitchFamily="18" charset="0"/>
                              </a:rPr>
                              <m:t>𝑒</m:t>
                            </m:r>
                          </m:sub>
                        </m:sSub>
                      </m:e>
                    </m:nary>
                  </m:oMath>
                </a14:m>
                <a:endParaRPr lang="en-US" sz="2000" dirty="0"/>
              </a:p>
              <a:p>
                <a:pPr marL="1257300" lvl="2" indent="-342900">
                  <a:buFont typeface="Arial" panose="020B0604020202020204" pitchFamily="34" charset="0"/>
                  <a:buChar char="•"/>
                </a:pPr>
                <a:r>
                  <a:rPr lang="en-US" sz="2000" dirty="0"/>
                  <a:t>average delay (over the employed paths)</a:t>
                </a:r>
              </a:p>
            </p:txBody>
          </p:sp>
        </mc:Choice>
        <mc:Fallback xmlns="">
          <p:sp>
            <p:nvSpPr>
              <p:cNvPr id="13" name="Rectangle 12"/>
              <p:cNvSpPr>
                <a:spLocks noRot="1" noChangeAspect="1" noMove="1" noResize="1" noEditPoints="1" noAdjustHandles="1" noChangeArrowheads="1" noChangeShapeType="1" noTextEdit="1"/>
              </p:cNvSpPr>
              <p:nvPr/>
            </p:nvSpPr>
            <p:spPr>
              <a:xfrm>
                <a:off x="678904" y="1937158"/>
                <a:ext cx="5843514" cy="1105431"/>
              </a:xfrm>
              <a:prstGeom prst="rect">
                <a:avLst/>
              </a:prstGeom>
              <a:blipFill rotWithShape="1">
                <a:blip r:embed="rId4"/>
                <a:stretch>
                  <a:fillRect t="-14917" b="-3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68255" y="1912681"/>
                <a:ext cx="6839744" cy="1084271"/>
              </a:xfrm>
              <a:prstGeom prst="rect">
                <a:avLst/>
              </a:prstGeom>
            </p:spPr>
            <p:txBody>
              <a:bodyPr wrap="square">
                <a:spAutoFit/>
              </a:bodyPr>
              <a:lstStyle/>
              <a:p>
                <a:pPr marL="800100" lvl="1" indent="-342900">
                  <a:buFont typeface="Arial" panose="020B0604020202020204" pitchFamily="34" charset="0"/>
                  <a:buChar char="•"/>
                </a:pPr>
                <a:r>
                  <a:rPr lang="en-US" sz="2000" dirty="0" smtClean="0"/>
                  <a:t>CO - counting the common links </a:t>
                </a:r>
                <a:r>
                  <a:rPr lang="en-US" sz="2000" dirty="0"/>
                  <a:t>once </a:t>
                </a:r>
              </a:p>
              <a:p>
                <a:pPr marL="1257300" lvl="2" indent="-342900">
                  <a:buFont typeface="Arial" panose="020B0604020202020204" pitchFamily="34" charset="0"/>
                  <a:buChar char="•"/>
                </a:pPr>
                <a14:m>
                  <m:oMath xmlns:m="http://schemas.openxmlformats.org/officeDocument/2006/math">
                    <m:r>
                      <a:rPr lang="en-US" sz="2000">
                        <a:latin typeface="Cambria Math" panose="02040503050406030204" pitchFamily="18" charset="0"/>
                      </a:rPr>
                      <m:t>𝑊𝑐𝑜</m:t>
                    </m:r>
                    <m:d>
                      <m:dPr>
                        <m:ctrlPr>
                          <a:rPr lang="en-US" sz="2000" i="1">
                            <a:latin typeface="Cambria Math"/>
                          </a:rPr>
                        </m:ctrlPr>
                      </m:dPr>
                      <m:e>
                        <m:d>
                          <m:dPr>
                            <m:ctrlPr>
                              <a:rPr lang="en-US" sz="2000" i="1">
                                <a:latin typeface="Cambria Math"/>
                              </a:rPr>
                            </m:ctrlPr>
                          </m:dPr>
                          <m:e>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2</m:t>
                                </m:r>
                              </m:sub>
                            </m:sSub>
                          </m:e>
                        </m:d>
                      </m:e>
                    </m:d>
                    <m:r>
                      <a:rPr lang="en-US" sz="2000">
                        <a:latin typeface="Cambria Math" panose="02040503050406030204" pitchFamily="18" charset="0"/>
                      </a:rPr>
                      <m:t>=</m:t>
                    </m:r>
                    <m:nary>
                      <m:naryPr>
                        <m:chr m:val="∑"/>
                        <m:limLoc m:val="undOvr"/>
                        <m:supHide m:val="on"/>
                        <m:ctrlPr>
                          <a:rPr lang="en-US" sz="2000" i="1">
                            <a:latin typeface="Cambria Math"/>
                          </a:rPr>
                        </m:ctrlPr>
                      </m:naryPr>
                      <m:sub>
                        <m:r>
                          <a:rPr lang="en-US" sz="2000">
                            <a:latin typeface="Cambria Math" panose="02040503050406030204" pitchFamily="18" charset="0"/>
                          </a:rPr>
                          <m:t>𝑒</m:t>
                        </m:r>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a:rPr>
                            </m:ctrlPr>
                          </m:sSubPr>
                          <m:e>
                            <m:r>
                              <a:rPr lang="en-US" sz="2000">
                                <a:latin typeface="Cambria Math" panose="02040503050406030204" pitchFamily="18" charset="0"/>
                              </a:rPr>
                              <m:t>𝜋</m:t>
                            </m:r>
                          </m:e>
                          <m:sub>
                            <m:r>
                              <a:rPr lang="en-US" sz="2000" b="0" i="0" smtClean="0">
                                <a:latin typeface="Cambria Math"/>
                              </a:rPr>
                              <m:t>2</m:t>
                            </m:r>
                          </m:sub>
                        </m:sSub>
                      </m:sub>
                      <m:sup/>
                      <m:e>
                        <m:sSub>
                          <m:sSubPr>
                            <m:ctrlPr>
                              <a:rPr lang="en-US" sz="2000" i="1">
                                <a:latin typeface="Cambria Math"/>
                              </a:rPr>
                            </m:ctrlPr>
                          </m:sSubPr>
                          <m:e>
                            <m:r>
                              <a:rPr lang="en-US" sz="2000">
                                <a:latin typeface="Cambria Math" panose="02040503050406030204" pitchFamily="18" charset="0"/>
                              </a:rPr>
                              <m:t>𝑤</m:t>
                            </m:r>
                          </m:e>
                          <m:sub>
                            <m:r>
                              <a:rPr lang="en-US" sz="2000">
                                <a:latin typeface="Cambria Math" panose="02040503050406030204" pitchFamily="18" charset="0"/>
                              </a:rPr>
                              <m:t>𝑒</m:t>
                            </m:r>
                          </m:sub>
                        </m:sSub>
                      </m:e>
                    </m:nary>
                  </m:oMath>
                </a14:m>
                <a:endParaRPr lang="en-US" sz="2000" dirty="0"/>
              </a:p>
              <a:p>
                <a:pPr marL="1257300" lvl="2" indent="-342900">
                  <a:buFont typeface="Arial" panose="020B0604020202020204" pitchFamily="34" charset="0"/>
                  <a:buChar char="•"/>
                </a:pPr>
                <a:r>
                  <a:rPr lang="en-US" sz="2000" dirty="0"/>
                  <a:t>A</a:t>
                </a:r>
                <a:r>
                  <a:rPr lang="en-US" sz="2000" dirty="0" smtClean="0"/>
                  <a:t> cost charged for the utilization of the links</a:t>
                </a:r>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668255" y="1912681"/>
                <a:ext cx="6839744" cy="1084271"/>
              </a:xfrm>
              <a:prstGeom prst="rect">
                <a:avLst/>
              </a:prstGeom>
              <a:blipFill rotWithShape="1">
                <a:blip r:embed="rId5"/>
                <a:stretch>
                  <a:fillRect t="-15169" b="-3483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Problem formulation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521647"/>
            <a:ext cx="6888071" cy="307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a:grpSpLocks noChangeAspect="1"/>
          </p:cNvGrpSpPr>
          <p:nvPr/>
        </p:nvGrpSpPr>
        <p:grpSpPr>
          <a:xfrm>
            <a:off x="467544" y="3454203"/>
            <a:ext cx="7094220" cy="3215157"/>
            <a:chOff x="179512" y="3363684"/>
            <a:chExt cx="7467600" cy="3384376"/>
          </a:xfrm>
        </p:grpSpPr>
        <p:sp>
          <p:nvSpPr>
            <p:cNvPr id="19" name="Freeform 18"/>
            <p:cNvSpPr/>
            <p:nvPr/>
          </p:nvSpPr>
          <p:spPr>
            <a:xfrm>
              <a:off x="179512" y="5488550"/>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p>
          </p:txBody>
        </p:sp>
        <p:sp>
          <p:nvSpPr>
            <p:cNvPr id="20" name="Freeform 19"/>
            <p:cNvSpPr/>
            <p:nvPr/>
          </p:nvSpPr>
          <p:spPr>
            <a:xfrm flipV="1">
              <a:off x="179512" y="3363684"/>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solidFill>
                  <a:schemeClr val="tx1"/>
                </a:solidFill>
              </a:endParaRPr>
            </a:p>
          </p:txBody>
        </p:sp>
      </p:grpSp>
      <p:sp>
        <p:nvSpPr>
          <p:cNvPr id="22" name="Rectangle 21"/>
          <p:cNvSpPr/>
          <p:nvPr/>
        </p:nvSpPr>
        <p:spPr>
          <a:xfrm>
            <a:off x="411568" y="3521647"/>
            <a:ext cx="3906840" cy="369332"/>
          </a:xfrm>
          <a:prstGeom prst="rect">
            <a:avLst/>
          </a:prstGeom>
        </p:spPr>
        <p:txBody>
          <a:bodyPr wrap="none">
            <a:spAutoFit/>
          </a:bodyPr>
          <a:lstStyle/>
          <a:p>
            <a:pPr algn="ctr">
              <a:spcBef>
                <a:spcPct val="20000"/>
              </a:spcBef>
            </a:pPr>
            <a:r>
              <a:rPr lang="en-US" b="1" dirty="0" smtClean="0">
                <a:solidFill>
                  <a:srgbClr val="000066"/>
                </a:solidFill>
                <a:latin typeface="Comic Sans MS" pitchFamily="66" charset="0"/>
                <a:cs typeface="Narkisim" pitchFamily="2" charset="-79"/>
              </a:rPr>
              <a:t>CO-Weight: 1+10+100+1+1=113</a:t>
            </a:r>
            <a:endParaRPr lang="en-US" b="1" dirty="0">
              <a:solidFill>
                <a:srgbClr val="000066"/>
              </a:solidFill>
              <a:latin typeface="Comic Sans MS" pitchFamily="66" charset="0"/>
              <a:cs typeface="Narkisim" pitchFamily="2" charset="-79"/>
            </a:endParaRPr>
          </a:p>
        </p:txBody>
      </p:sp>
      <mc:AlternateContent xmlns:mc="http://schemas.openxmlformats.org/markup-compatibility/2006" xmlns:a14="http://schemas.microsoft.com/office/drawing/2010/main">
        <mc:Choice Requires="a14">
          <p:sp>
            <p:nvSpPr>
              <p:cNvPr id="23" name="Rectangle 22"/>
              <p:cNvSpPr/>
              <p:nvPr/>
            </p:nvSpPr>
            <p:spPr>
              <a:xfrm>
                <a:off x="2230410" y="5651956"/>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oMath>
                  </m:oMathPara>
                </a14:m>
                <a:endParaRPr lang="he-IL" dirty="0"/>
              </a:p>
            </p:txBody>
          </p:sp>
        </mc:Choice>
        <mc:Fallback xmlns="">
          <p:sp>
            <p:nvSpPr>
              <p:cNvPr id="23" name="Rectangle 22"/>
              <p:cNvSpPr>
                <a:spLocks noRot="1" noChangeAspect="1" noMove="1" noResize="1" noEditPoints="1" noAdjustHandles="1" noChangeArrowheads="1" noChangeShapeType="1" noTextEdit="1"/>
              </p:cNvSpPr>
              <p:nvPr/>
            </p:nvSpPr>
            <p:spPr>
              <a:xfrm>
                <a:off x="2230410" y="5651956"/>
                <a:ext cx="51001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933854" y="5661248"/>
                <a:ext cx="8065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𝑤</m:t>
                          </m:r>
                        </m:e>
                        <m:sub>
                          <m:r>
                            <a:rPr lang="en-US">
                              <a:latin typeface="Cambria Math" panose="02040503050406030204" pitchFamily="18" charset="0"/>
                            </a:rPr>
                            <m:t>𝑒</m:t>
                          </m:r>
                        </m:sub>
                      </m:sSub>
                    </m:oMath>
                  </m:oMathPara>
                </a14:m>
                <a:endParaRPr lang="he-IL" dirty="0"/>
              </a:p>
            </p:txBody>
          </p:sp>
        </mc:Choice>
        <mc:Fallback xmlns="">
          <p:sp>
            <p:nvSpPr>
              <p:cNvPr id="24" name="Rectangle 23"/>
              <p:cNvSpPr>
                <a:spLocks noRot="1" noChangeAspect="1" noMove="1" noResize="1" noEditPoints="1" noAdjustHandles="1" noChangeArrowheads="1" noChangeShapeType="1" noTextEdit="1"/>
              </p:cNvSpPr>
              <p:nvPr/>
            </p:nvSpPr>
            <p:spPr>
              <a:xfrm>
                <a:off x="1933854" y="5661248"/>
                <a:ext cx="806567" cy="369332"/>
              </a:xfrm>
              <a:prstGeom prst="rect">
                <a:avLst/>
              </a:prstGeom>
              <a:blipFill rotWithShape="1">
                <a:blip r:embed="rId8"/>
                <a:stretch>
                  <a:fillRect/>
                </a:stretch>
              </a:blipFill>
            </p:spPr>
            <p:txBody>
              <a:bodyPr/>
              <a:lstStyle/>
              <a:p>
                <a:r>
                  <a:rPr lang="en-US">
                    <a:noFill/>
                  </a:rPr>
                  <a:t> </a:t>
                </a:r>
              </a:p>
            </p:txBody>
          </p:sp>
        </mc:Fallback>
      </mc:AlternateContent>
      <p:sp>
        <p:nvSpPr>
          <p:cNvPr id="25" name="Line 15"/>
          <p:cNvSpPr>
            <a:spLocks noChangeShapeType="1"/>
          </p:cNvSpPr>
          <p:nvPr/>
        </p:nvSpPr>
        <p:spPr bwMode="auto">
          <a:xfrm>
            <a:off x="1786709" y="5085184"/>
            <a:ext cx="1368152" cy="0"/>
          </a:xfrm>
          <a:prstGeom prst="line">
            <a:avLst/>
          </a:prstGeom>
          <a:noFill/>
          <a:ln w="91440">
            <a:solidFill>
              <a:schemeClr val="accent5">
                <a:lumMod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5"/>
          <p:cNvSpPr/>
          <p:nvPr/>
        </p:nvSpPr>
        <p:spPr>
          <a:xfrm>
            <a:off x="395536" y="3533666"/>
            <a:ext cx="3924472" cy="369332"/>
          </a:xfrm>
          <a:prstGeom prst="rect">
            <a:avLst/>
          </a:prstGeom>
        </p:spPr>
        <p:txBody>
          <a:bodyPr wrap="none">
            <a:spAutoFit/>
          </a:bodyPr>
          <a:lstStyle/>
          <a:p>
            <a:pPr algn="ctr">
              <a:spcBef>
                <a:spcPct val="20000"/>
              </a:spcBef>
            </a:pPr>
            <a:r>
              <a:rPr lang="en-US" b="1" dirty="0" smtClean="0">
                <a:solidFill>
                  <a:srgbClr val="000066"/>
                </a:solidFill>
                <a:latin typeface="Comic Sans MS" pitchFamily="66" charset="0"/>
                <a:cs typeface="Narkisim" pitchFamily="2" charset="-79"/>
              </a:rPr>
              <a:t>CT-Weight: 100+10+1+1+2=114</a:t>
            </a:r>
            <a:endParaRPr lang="en-US" b="1" dirty="0">
              <a:solidFill>
                <a:srgbClr val="000066"/>
              </a:solidFill>
              <a:latin typeface="Comic Sans MS" pitchFamily="66" charset="0"/>
              <a:cs typeface="Narkisim" pitchFamily="2" charset="-79"/>
            </a:endParaRPr>
          </a:p>
        </p:txBody>
      </p:sp>
    </p:spTree>
    <p:extLst>
      <p:ext uri="{BB962C8B-B14F-4D97-AF65-F5344CB8AC3E}">
        <p14:creationId xmlns:p14="http://schemas.microsoft.com/office/powerpoint/2010/main" val="107054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22" grpId="0"/>
      <p:bldP spid="22" grpId="1"/>
      <p:bldP spid="23" grpId="0"/>
      <p:bldP spid="23" grpId="1"/>
      <p:bldP spid="24"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40831"/>
            <a:ext cx="8009387" cy="35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Problem Illustration</a:t>
            </a:r>
            <a:endParaRPr lang="en-US" dirty="0"/>
          </a:p>
        </p:txBody>
      </p:sp>
      <p:sp>
        <p:nvSpPr>
          <p:cNvPr id="8" name="Text Box 448"/>
          <p:cNvSpPr txBox="1">
            <a:spLocks noChangeArrowheads="1"/>
          </p:cNvSpPr>
          <p:nvPr/>
        </p:nvSpPr>
        <p:spPr bwMode="auto">
          <a:xfrm>
            <a:off x="0" y="5482624"/>
            <a:ext cx="8833333" cy="1465695"/>
          </a:xfrm>
          <a:prstGeom prst="rect">
            <a:avLst/>
          </a:prstGeom>
          <a:noFill/>
          <a:ln w="9525">
            <a:noFill/>
            <a:miter lim="800000"/>
            <a:headEnd/>
            <a:tailEnd/>
          </a:ln>
        </p:spPr>
        <p:txBody>
          <a:bodyPr wrap="square" lIns="360000" tIns="360000" rIns="360000" bIns="360000">
            <a:spAutoFit/>
          </a:bodyPr>
          <a:lstStyle/>
          <a:p>
            <a:pPr marL="342900" indent="-342900" algn="l" defTabSz="1236663" rtl="0">
              <a:buFont typeface="Arial" pitchFamily="34" charset="0"/>
              <a:buChar char="•"/>
            </a:pPr>
            <a:r>
              <a:rPr lang="en-US" sz="2400" dirty="0"/>
              <a:t>Transmission delay can be reduced drastically by </a:t>
            </a:r>
            <a:r>
              <a:rPr lang="en-US" sz="2400" dirty="0" smtClean="0"/>
              <a:t>slightly alleviating </a:t>
            </a:r>
            <a:r>
              <a:rPr lang="en-US" sz="2400" dirty="0"/>
              <a:t>the survivability </a:t>
            </a:r>
            <a:r>
              <a:rPr lang="en-US" sz="2400" dirty="0" smtClean="0"/>
              <a:t>requirement of </a:t>
            </a:r>
            <a:r>
              <a:rPr lang="en-US" sz="2400" dirty="0"/>
              <a:t>the connection.  </a:t>
            </a:r>
          </a:p>
        </p:txBody>
      </p:sp>
      <p:grpSp>
        <p:nvGrpSpPr>
          <p:cNvPr id="58" name="Group 57"/>
          <p:cNvGrpSpPr/>
          <p:nvPr/>
        </p:nvGrpSpPr>
        <p:grpSpPr>
          <a:xfrm>
            <a:off x="-115213" y="1772816"/>
            <a:ext cx="7978535" cy="3728056"/>
            <a:chOff x="-155335" y="1789145"/>
            <a:chExt cx="7978535" cy="3728056"/>
          </a:xfrm>
        </p:grpSpPr>
        <p:sp>
          <p:nvSpPr>
            <p:cNvPr id="7" name="Freeform 6"/>
            <p:cNvSpPr/>
            <p:nvPr/>
          </p:nvSpPr>
          <p:spPr>
            <a:xfrm>
              <a:off x="541867" y="1844824"/>
              <a:ext cx="7162800" cy="3159331"/>
            </a:xfrm>
            <a:custGeom>
              <a:avLst/>
              <a:gdLst>
                <a:gd name="connsiteX0" fmla="*/ 0 w 7162800"/>
                <a:gd name="connsiteY0" fmla="*/ 1326113 h 3168335"/>
                <a:gd name="connsiteX1" fmla="*/ 2624666 w 7162800"/>
                <a:gd name="connsiteY1" fmla="*/ 1275313 h 3168335"/>
                <a:gd name="connsiteX2" fmla="*/ 3335866 w 7162800"/>
                <a:gd name="connsiteY2" fmla="*/ 902780 h 3168335"/>
                <a:gd name="connsiteX3" fmla="*/ 4842933 w 7162800"/>
                <a:gd name="connsiteY3" fmla="*/ 73046 h 3168335"/>
                <a:gd name="connsiteX4" fmla="*/ 4961466 w 7162800"/>
                <a:gd name="connsiteY4" fmla="*/ 2968646 h 3168335"/>
                <a:gd name="connsiteX5" fmla="*/ 5638800 w 7162800"/>
                <a:gd name="connsiteY5" fmla="*/ 2799313 h 3168335"/>
                <a:gd name="connsiteX6" fmla="*/ 7162800 w 7162800"/>
                <a:gd name="connsiteY6" fmla="*/ 1851046 h 3168335"/>
                <a:gd name="connsiteX0" fmla="*/ 0 w 7162800"/>
                <a:gd name="connsiteY0" fmla="*/ 1307640 h 3149862"/>
                <a:gd name="connsiteX1" fmla="*/ 2624666 w 7162800"/>
                <a:gd name="connsiteY1" fmla="*/ 1256840 h 3149862"/>
                <a:gd name="connsiteX2" fmla="*/ 3471332 w 7162800"/>
                <a:gd name="connsiteY2" fmla="*/ 1070574 h 3149862"/>
                <a:gd name="connsiteX3" fmla="*/ 4842933 w 7162800"/>
                <a:gd name="connsiteY3" fmla="*/ 54573 h 3149862"/>
                <a:gd name="connsiteX4" fmla="*/ 4961466 w 7162800"/>
                <a:gd name="connsiteY4" fmla="*/ 2950173 h 3149862"/>
                <a:gd name="connsiteX5" fmla="*/ 5638800 w 7162800"/>
                <a:gd name="connsiteY5" fmla="*/ 2780840 h 3149862"/>
                <a:gd name="connsiteX6" fmla="*/ 7162800 w 7162800"/>
                <a:gd name="connsiteY6" fmla="*/ 1832573 h 3149862"/>
                <a:gd name="connsiteX0" fmla="*/ 0 w 7162800"/>
                <a:gd name="connsiteY0" fmla="*/ 1317109 h 3159331"/>
                <a:gd name="connsiteX1" fmla="*/ 2624666 w 7162800"/>
                <a:gd name="connsiteY1" fmla="*/ 1266309 h 3159331"/>
                <a:gd name="connsiteX2" fmla="*/ 3335866 w 7162800"/>
                <a:gd name="connsiteY2" fmla="*/ 978443 h 3159331"/>
                <a:gd name="connsiteX3" fmla="*/ 4842933 w 7162800"/>
                <a:gd name="connsiteY3" fmla="*/ 64042 h 3159331"/>
                <a:gd name="connsiteX4" fmla="*/ 4961466 w 7162800"/>
                <a:gd name="connsiteY4" fmla="*/ 2959642 h 3159331"/>
                <a:gd name="connsiteX5" fmla="*/ 5638800 w 7162800"/>
                <a:gd name="connsiteY5" fmla="*/ 2790309 h 3159331"/>
                <a:gd name="connsiteX6" fmla="*/ 7162800 w 7162800"/>
                <a:gd name="connsiteY6" fmla="*/ 1842042 h 315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62800" h="3159331">
                  <a:moveTo>
                    <a:pt x="0" y="1317109"/>
                  </a:moveTo>
                  <a:cubicBezTo>
                    <a:pt x="874889" y="1300176"/>
                    <a:pt x="2068688" y="1322753"/>
                    <a:pt x="2624666" y="1266309"/>
                  </a:cubicBezTo>
                  <a:cubicBezTo>
                    <a:pt x="3180644" y="1209865"/>
                    <a:pt x="3335866" y="978443"/>
                    <a:pt x="3335866" y="978443"/>
                  </a:cubicBezTo>
                  <a:cubicBezTo>
                    <a:pt x="3705577" y="778065"/>
                    <a:pt x="4572000" y="-266158"/>
                    <a:pt x="4842933" y="64042"/>
                  </a:cubicBezTo>
                  <a:cubicBezTo>
                    <a:pt x="5113866" y="394242"/>
                    <a:pt x="4828822" y="2505264"/>
                    <a:pt x="4961466" y="2959642"/>
                  </a:cubicBezTo>
                  <a:cubicBezTo>
                    <a:pt x="5094110" y="3414020"/>
                    <a:pt x="5271911" y="2976576"/>
                    <a:pt x="5638800" y="2790309"/>
                  </a:cubicBezTo>
                  <a:cubicBezTo>
                    <a:pt x="6005689" y="2604042"/>
                    <a:pt x="6584244" y="2223042"/>
                    <a:pt x="7162800" y="1842042"/>
                  </a:cubicBezTo>
                </a:path>
              </a:pathLst>
            </a:custGeom>
            <a:ln w="127000">
              <a:solidFill>
                <a:srgbClr val="00B050"/>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p>
          </p:txBody>
        </p:sp>
        <p:sp>
          <p:nvSpPr>
            <p:cNvPr id="9" name="Freeform 8"/>
            <p:cNvSpPr/>
            <p:nvPr/>
          </p:nvSpPr>
          <p:spPr>
            <a:xfrm>
              <a:off x="355600" y="4257691"/>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B050"/>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solidFill>
                  <a:schemeClr val="tx1"/>
                </a:solidFill>
              </a:endParaRPr>
            </a:p>
          </p:txBody>
        </p:sp>
        <p:sp>
          <p:nvSpPr>
            <p:cNvPr id="55" name="Rectangle 54"/>
            <p:cNvSpPr/>
            <p:nvPr/>
          </p:nvSpPr>
          <p:spPr>
            <a:xfrm>
              <a:off x="-155335" y="1789145"/>
              <a:ext cx="4758393" cy="701731"/>
            </a:xfrm>
            <a:prstGeom prst="rect">
              <a:avLst/>
            </a:prstGeom>
          </p:spPr>
          <p:txBody>
            <a:bodyPr wrap="square">
              <a:spAutoFit/>
            </a:bodyPr>
            <a:lstStyle/>
            <a:p>
              <a:pPr algn="ctr">
                <a:spcBef>
                  <a:spcPct val="20000"/>
                </a:spcBef>
              </a:pPr>
              <a:r>
                <a:rPr lang="en-US" b="1" dirty="0" smtClean="0">
                  <a:solidFill>
                    <a:srgbClr val="00B050"/>
                  </a:solidFill>
                  <a:latin typeface="Comic Sans MS" pitchFamily="66" charset="0"/>
                  <a:cs typeface="Narkisim" pitchFamily="2" charset="-79"/>
                </a:rPr>
                <a:t>(1-0.01)</a:t>
              </a:r>
              <a:r>
                <a:rPr lang="en-US" b="1" baseline="30000" dirty="0" smtClean="0">
                  <a:solidFill>
                    <a:srgbClr val="00B050"/>
                  </a:solidFill>
                  <a:latin typeface="Comic Sans MS" pitchFamily="66" charset="0"/>
                  <a:cs typeface="Narkisim" pitchFamily="2" charset="-79"/>
                </a:rPr>
                <a:t>2</a:t>
              </a:r>
              <a:r>
                <a:rPr lang="en-US" b="1" dirty="0" smtClean="0">
                  <a:solidFill>
                    <a:srgbClr val="00B050"/>
                  </a:solidFill>
                  <a:latin typeface="Comic Sans MS" pitchFamily="66" charset="0"/>
                  <a:cs typeface="Narkisim" pitchFamily="2" charset="-79"/>
                </a:rPr>
                <a:t>=(0.99)</a:t>
              </a:r>
              <a:r>
                <a:rPr lang="en-US" b="1" baseline="30000" dirty="0" smtClean="0">
                  <a:solidFill>
                    <a:srgbClr val="00B050"/>
                  </a:solidFill>
                  <a:latin typeface="Comic Sans MS" pitchFamily="66" charset="0"/>
                  <a:cs typeface="Narkisim" pitchFamily="2" charset="-79"/>
                </a:rPr>
                <a:t>2</a:t>
              </a:r>
              <a:r>
                <a:rPr lang="en-US" b="1" dirty="0" smtClean="0">
                  <a:solidFill>
                    <a:srgbClr val="00B050"/>
                  </a:solidFill>
                  <a:latin typeface="Comic Sans MS" pitchFamily="66" charset="0"/>
                  <a:cs typeface="Narkisim" pitchFamily="2" charset="-79"/>
                </a:rPr>
                <a:t>-survivability level</a:t>
              </a:r>
              <a:endParaRPr lang="en-US" b="1" dirty="0">
                <a:solidFill>
                  <a:srgbClr val="00B050"/>
                </a:solidFill>
                <a:latin typeface="Comic Sans MS" pitchFamily="66" charset="0"/>
                <a:cs typeface="Narkisim" pitchFamily="2" charset="-79"/>
              </a:endParaRPr>
            </a:p>
            <a:p>
              <a:pPr algn="ctr">
                <a:spcBef>
                  <a:spcPct val="20000"/>
                </a:spcBef>
              </a:pPr>
              <a:r>
                <a:rPr lang="en-US" b="1" dirty="0" smtClean="0">
                  <a:solidFill>
                    <a:srgbClr val="00B050"/>
                  </a:solidFill>
                  <a:latin typeface="Comic Sans MS" pitchFamily="66" charset="0"/>
                  <a:cs typeface="Narkisim" pitchFamily="2" charset="-79"/>
                </a:rPr>
                <a:t>CT-Weight: 10+10+1+1+1=24 </a:t>
              </a:r>
              <a:endParaRPr lang="en-US" b="1" dirty="0">
                <a:solidFill>
                  <a:srgbClr val="00B050"/>
                </a:solidFill>
                <a:latin typeface="Comic Sans MS" pitchFamily="66" charset="0"/>
                <a:cs typeface="Narkisim" pitchFamily="2" charset="-79"/>
              </a:endParaRPr>
            </a:p>
          </p:txBody>
        </p:sp>
      </p:grpSp>
      <p:grpSp>
        <p:nvGrpSpPr>
          <p:cNvPr id="56" name="Group 55"/>
          <p:cNvGrpSpPr/>
          <p:nvPr/>
        </p:nvGrpSpPr>
        <p:grpSpPr>
          <a:xfrm>
            <a:off x="71181" y="2038731"/>
            <a:ext cx="7741179" cy="3532160"/>
            <a:chOff x="-36512" y="2038731"/>
            <a:chExt cx="7741179" cy="3532160"/>
          </a:xfrm>
        </p:grpSpPr>
        <p:grpSp>
          <p:nvGrpSpPr>
            <p:cNvPr id="52" name="Group 51"/>
            <p:cNvGrpSpPr/>
            <p:nvPr/>
          </p:nvGrpSpPr>
          <p:grpSpPr>
            <a:xfrm>
              <a:off x="237067" y="2038731"/>
              <a:ext cx="7467600" cy="3384376"/>
              <a:chOff x="7164288" y="3357758"/>
              <a:chExt cx="7467600" cy="3384376"/>
            </a:xfrm>
          </p:grpSpPr>
          <p:sp>
            <p:nvSpPr>
              <p:cNvPr id="53" name="Freeform 52"/>
              <p:cNvSpPr/>
              <p:nvPr/>
            </p:nvSpPr>
            <p:spPr>
              <a:xfrm>
                <a:off x="7164288" y="5482624"/>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p>
            </p:txBody>
          </p:sp>
          <p:sp>
            <p:nvSpPr>
              <p:cNvPr id="54" name="Freeform 53"/>
              <p:cNvSpPr/>
              <p:nvPr/>
            </p:nvSpPr>
            <p:spPr>
              <a:xfrm flipV="1">
                <a:off x="7164288" y="3357758"/>
                <a:ext cx="7467600" cy="1259510"/>
              </a:xfrm>
              <a:custGeom>
                <a:avLst/>
                <a:gdLst>
                  <a:gd name="connsiteX0" fmla="*/ 0 w 7332133"/>
                  <a:gd name="connsiteY0" fmla="*/ 126054 h 1257522"/>
                  <a:gd name="connsiteX1" fmla="*/ 2590800 w 7332133"/>
                  <a:gd name="connsiteY1" fmla="*/ 92188 h 1257522"/>
                  <a:gd name="connsiteX2" fmla="*/ 4741333 w 7332133"/>
                  <a:gd name="connsiteY2" fmla="*/ 1158988 h 1257522"/>
                  <a:gd name="connsiteX3" fmla="*/ 5655733 w 7332133"/>
                  <a:gd name="connsiteY3" fmla="*/ 1091254 h 1257522"/>
                  <a:gd name="connsiteX4" fmla="*/ 7332133 w 7332133"/>
                  <a:gd name="connsiteY4" fmla="*/ 109121 h 1257522"/>
                  <a:gd name="connsiteX0" fmla="*/ 0 w 7416800"/>
                  <a:gd name="connsiteY0" fmla="*/ 116297 h 1264699"/>
                  <a:gd name="connsiteX1" fmla="*/ 2675467 w 7416800"/>
                  <a:gd name="connsiteY1" fmla="*/ 99365 h 1264699"/>
                  <a:gd name="connsiteX2" fmla="*/ 4826000 w 7416800"/>
                  <a:gd name="connsiteY2" fmla="*/ 1166165 h 1264699"/>
                  <a:gd name="connsiteX3" fmla="*/ 5740400 w 7416800"/>
                  <a:gd name="connsiteY3" fmla="*/ 1098431 h 1264699"/>
                  <a:gd name="connsiteX4" fmla="*/ 7416800 w 7416800"/>
                  <a:gd name="connsiteY4" fmla="*/ 116298 h 1264699"/>
                  <a:gd name="connsiteX0" fmla="*/ 0 w 7467600"/>
                  <a:gd name="connsiteY0" fmla="*/ 98516 h 1280785"/>
                  <a:gd name="connsiteX1" fmla="*/ 2726267 w 7467600"/>
                  <a:gd name="connsiteY1" fmla="*/ 115451 h 1280785"/>
                  <a:gd name="connsiteX2" fmla="*/ 4876800 w 7467600"/>
                  <a:gd name="connsiteY2" fmla="*/ 1182251 h 1280785"/>
                  <a:gd name="connsiteX3" fmla="*/ 5791200 w 7467600"/>
                  <a:gd name="connsiteY3" fmla="*/ 1114517 h 1280785"/>
                  <a:gd name="connsiteX4" fmla="*/ 7467600 w 7467600"/>
                  <a:gd name="connsiteY4" fmla="*/ 132384 h 1280785"/>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 name="connsiteX0" fmla="*/ 0 w 7467600"/>
                  <a:gd name="connsiteY0" fmla="*/ 77241 h 1259510"/>
                  <a:gd name="connsiteX1" fmla="*/ 2726267 w 7467600"/>
                  <a:gd name="connsiteY1" fmla="*/ 94176 h 1259510"/>
                  <a:gd name="connsiteX2" fmla="*/ 4876800 w 7467600"/>
                  <a:gd name="connsiteY2" fmla="*/ 1160976 h 1259510"/>
                  <a:gd name="connsiteX3" fmla="*/ 5791200 w 7467600"/>
                  <a:gd name="connsiteY3" fmla="*/ 1093242 h 1259510"/>
                  <a:gd name="connsiteX4" fmla="*/ 7467600 w 7467600"/>
                  <a:gd name="connsiteY4" fmla="*/ 111109 h 125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1259510">
                    <a:moveTo>
                      <a:pt x="0" y="77241"/>
                    </a:moveTo>
                    <a:cubicBezTo>
                      <a:pt x="70556" y="41963"/>
                      <a:pt x="1913467" y="-86446"/>
                      <a:pt x="2726267" y="94176"/>
                    </a:cubicBezTo>
                    <a:cubicBezTo>
                      <a:pt x="3539067" y="274798"/>
                      <a:pt x="4365978" y="994465"/>
                      <a:pt x="4876800" y="1160976"/>
                    </a:cubicBezTo>
                    <a:cubicBezTo>
                      <a:pt x="5387622" y="1327487"/>
                      <a:pt x="5359400" y="1268220"/>
                      <a:pt x="5791200" y="1093242"/>
                    </a:cubicBezTo>
                    <a:cubicBezTo>
                      <a:pt x="6223000" y="918264"/>
                      <a:pt x="6845300" y="514686"/>
                      <a:pt x="7467600" y="111109"/>
                    </a:cubicBezTo>
                  </a:path>
                </a:pathLst>
              </a:custGeom>
              <a:ln w="127000">
                <a:solidFill>
                  <a:srgbClr val="000066"/>
                </a:solidFill>
                <a:tailEnd type="triangle"/>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nchor="ctr"/>
              <a:lstStyle/>
              <a:p>
                <a:pPr algn="ctr">
                  <a:spcBef>
                    <a:spcPct val="20000"/>
                  </a:spcBef>
                  <a:buFontTx/>
                  <a:buChar char="•"/>
                </a:pPr>
                <a:endParaRPr lang="en-US">
                  <a:solidFill>
                    <a:schemeClr val="tx1"/>
                  </a:solidFill>
                </a:endParaRPr>
              </a:p>
            </p:txBody>
          </p:sp>
        </p:grpSp>
        <p:sp>
          <p:nvSpPr>
            <p:cNvPr id="57" name="Rectangle 56"/>
            <p:cNvSpPr/>
            <p:nvPr/>
          </p:nvSpPr>
          <p:spPr>
            <a:xfrm>
              <a:off x="-36512" y="4869160"/>
              <a:ext cx="4572000" cy="701731"/>
            </a:xfrm>
            <a:prstGeom prst="rect">
              <a:avLst/>
            </a:prstGeom>
          </p:spPr>
          <p:txBody>
            <a:bodyPr>
              <a:spAutoFit/>
            </a:bodyPr>
            <a:lstStyle/>
            <a:p>
              <a:pPr algn="ctr">
                <a:spcBef>
                  <a:spcPct val="20000"/>
                </a:spcBef>
              </a:pPr>
              <a:r>
                <a:rPr lang="en-US" b="1" dirty="0" smtClean="0">
                  <a:solidFill>
                    <a:srgbClr val="000066"/>
                  </a:solidFill>
                  <a:latin typeface="Comic Sans MS" pitchFamily="66" charset="0"/>
                  <a:cs typeface="Narkisim" pitchFamily="2" charset="-79"/>
                </a:rPr>
                <a:t>1-0.01=(0.99)-survivability level</a:t>
              </a:r>
              <a:endParaRPr lang="en-US" b="1" dirty="0">
                <a:solidFill>
                  <a:srgbClr val="000066"/>
                </a:solidFill>
                <a:latin typeface="Comic Sans MS" pitchFamily="66" charset="0"/>
                <a:cs typeface="Narkisim" pitchFamily="2" charset="-79"/>
              </a:endParaRPr>
            </a:p>
            <a:p>
              <a:pPr algn="ctr">
                <a:spcBef>
                  <a:spcPct val="20000"/>
                </a:spcBef>
              </a:pPr>
              <a:r>
                <a:rPr lang="en-US" b="1" dirty="0" smtClean="0">
                  <a:solidFill>
                    <a:srgbClr val="000066"/>
                  </a:solidFill>
                  <a:latin typeface="Comic Sans MS" pitchFamily="66" charset="0"/>
                  <a:cs typeface="Narkisim" pitchFamily="2" charset="-79"/>
                </a:rPr>
                <a:t>CT-Weight: 100+10+1+1+1=114 </a:t>
              </a:r>
              <a:endParaRPr lang="en-US" b="1" dirty="0">
                <a:solidFill>
                  <a:srgbClr val="000066"/>
                </a:solidFill>
                <a:latin typeface="Comic Sans MS" pitchFamily="66" charset="0"/>
                <a:cs typeface="Narkisim" pitchFamily="2" charset="-79"/>
              </a:endParaRPr>
            </a:p>
          </p:txBody>
        </p:sp>
      </p:grpSp>
      <p:sp>
        <p:nvSpPr>
          <p:cNvPr id="3" name="Footer Placeholder 2"/>
          <p:cNvSpPr>
            <a:spLocks noGrp="1"/>
          </p:cNvSpPr>
          <p:nvPr>
            <p:ph type="ftr" sz="quarter" idx="11"/>
          </p:nvPr>
        </p:nvSpPr>
        <p:spPr/>
        <p:txBody>
          <a:bodyPr/>
          <a:lstStyle/>
          <a:p>
            <a:r>
              <a:rPr lang="en-US" dirty="0" smtClean="0"/>
              <a:t>Problem formulation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487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Problems</a:t>
            </a:r>
            <a:endParaRPr lang="en-US" dirty="0"/>
          </a:p>
        </p:txBody>
      </p:sp>
      <p:pic>
        <p:nvPicPr>
          <p:cNvPr id="8" name="Picture 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95536" y="4149080"/>
            <a:ext cx="7680614" cy="2294756"/>
          </a:xfrm>
          <a:prstGeom prst="rect">
            <a:avLst/>
          </a:prstGeom>
        </p:spPr>
      </p:pic>
      <p:sp>
        <p:nvSpPr>
          <p:cNvPr id="6" name="Footer Placeholder 5"/>
          <p:cNvSpPr>
            <a:spLocks noGrp="1"/>
          </p:cNvSpPr>
          <p:nvPr>
            <p:ph type="ftr" sz="quarter" idx="11"/>
          </p:nvPr>
        </p:nvSpPr>
        <p:spPr/>
        <p:txBody>
          <a:bodyPr/>
          <a:lstStyle/>
          <a:p>
            <a:r>
              <a:rPr lang="en-US" smtClean="0"/>
              <a:t>Problem formulation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11" name="Picture 1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95536" y="1789088"/>
            <a:ext cx="7530212" cy="2215976"/>
          </a:xfrm>
          <a:prstGeom prst="rect">
            <a:avLst/>
          </a:prstGeom>
        </p:spPr>
      </p:pic>
      <p:pic>
        <p:nvPicPr>
          <p:cNvPr id="4" name="Picture 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95536" y="4149080"/>
            <a:ext cx="7704856" cy="2256873"/>
          </a:xfrm>
          <a:prstGeom prst="rect">
            <a:avLst/>
          </a:prstGeom>
        </p:spPr>
      </p:pic>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536" y="1772816"/>
            <a:ext cx="7500596" cy="2169340"/>
          </a:xfrm>
          <a:prstGeom prst="rect">
            <a:avLst/>
          </a:prstGeom>
        </p:spPr>
      </p:pic>
    </p:spTree>
    <p:extLst>
      <p:ext uri="{BB962C8B-B14F-4D97-AF65-F5344CB8AC3E}">
        <p14:creationId xmlns:p14="http://schemas.microsoft.com/office/powerpoint/2010/main" val="210862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0" presetClass="exit" presetSubtype="0" fill="hold" nodeType="with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810" y="53752"/>
            <a:ext cx="7620000" cy="1143000"/>
          </a:xfrm>
        </p:spPr>
        <p:txBody>
          <a:bodyPr/>
          <a:lstStyle/>
          <a:p>
            <a:r>
              <a:rPr lang="en-US" dirty="0" smtClean="0"/>
              <a:t>The Structure of CT Solutions</a:t>
            </a:r>
            <a:endParaRPr lang="en-US" dirty="0"/>
          </a:p>
        </p:txBody>
      </p:sp>
      <p:grpSp>
        <p:nvGrpSpPr>
          <p:cNvPr id="6" name="Group 5"/>
          <p:cNvGrpSpPr/>
          <p:nvPr/>
        </p:nvGrpSpPr>
        <p:grpSpPr>
          <a:xfrm>
            <a:off x="857921" y="3388586"/>
            <a:ext cx="6024285" cy="1904171"/>
            <a:chOff x="857921" y="3388586"/>
            <a:chExt cx="6024285" cy="1904171"/>
          </a:xfrm>
        </p:grpSpPr>
        <p:sp>
          <p:nvSpPr>
            <p:cNvPr id="9" name="Rectangle 27"/>
            <p:cNvSpPr>
              <a:spLocks noChangeArrowheads="1"/>
            </p:cNvSpPr>
            <p:nvPr/>
          </p:nvSpPr>
          <p:spPr bwMode="auto">
            <a:xfrm>
              <a:off x="2936533" y="4568876"/>
              <a:ext cx="326837" cy="72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endParaRPr lang="en-US">
                <a:solidFill>
                  <a:srgbClr val="2F2B20"/>
                </a:solidFill>
              </a:endParaRPr>
            </a:p>
          </p:txBody>
        </p:sp>
        <p:grpSp>
          <p:nvGrpSpPr>
            <p:cNvPr id="14" name="Group 193"/>
            <p:cNvGrpSpPr>
              <a:grpSpLocks/>
            </p:cNvGrpSpPr>
            <p:nvPr/>
          </p:nvGrpSpPr>
          <p:grpSpPr bwMode="auto">
            <a:xfrm>
              <a:off x="3518898" y="3788636"/>
              <a:ext cx="301059" cy="415931"/>
              <a:chOff x="838201" y="3754744"/>
              <a:chExt cx="893456" cy="1234491"/>
            </a:xfrm>
          </p:grpSpPr>
          <p:sp>
            <p:nvSpPr>
              <p:cNvPr id="15" name="Oval 210"/>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6" name="TextBox 15"/>
              <p:cNvSpPr txBox="1"/>
              <p:nvPr/>
            </p:nvSpPr>
            <p:spPr>
              <a:xfrm>
                <a:off x="1047637"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17" name="Group 194"/>
            <p:cNvGrpSpPr>
              <a:grpSpLocks/>
            </p:cNvGrpSpPr>
            <p:nvPr/>
          </p:nvGrpSpPr>
          <p:grpSpPr bwMode="auto">
            <a:xfrm>
              <a:off x="4381855" y="3788636"/>
              <a:ext cx="301059" cy="415931"/>
              <a:chOff x="838201" y="3754744"/>
              <a:chExt cx="893456" cy="1234491"/>
            </a:xfrm>
          </p:grpSpPr>
          <p:sp>
            <p:nvSpPr>
              <p:cNvPr id="18" name="Oval 208"/>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9" name="TextBox 18"/>
              <p:cNvSpPr txBox="1"/>
              <p:nvPr/>
            </p:nvSpPr>
            <p:spPr>
              <a:xfrm>
                <a:off x="1046165"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26" name="Group 192"/>
            <p:cNvGrpSpPr>
              <a:grpSpLocks/>
            </p:cNvGrpSpPr>
            <p:nvPr/>
          </p:nvGrpSpPr>
          <p:grpSpPr bwMode="auto">
            <a:xfrm>
              <a:off x="1319606" y="3788636"/>
              <a:ext cx="301059" cy="416566"/>
              <a:chOff x="838201" y="3754744"/>
              <a:chExt cx="893456" cy="1236375"/>
            </a:xfrm>
          </p:grpSpPr>
          <p:sp>
            <p:nvSpPr>
              <p:cNvPr id="27"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28" name="TextBox 27"/>
              <p:cNvSpPr txBox="1"/>
              <p:nvPr/>
            </p:nvSpPr>
            <p:spPr>
              <a:xfrm>
                <a:off x="1046662" y="3886158"/>
                <a:ext cx="478692" cy="1104961"/>
              </a:xfrm>
              <a:prstGeom prst="rect">
                <a:avLst/>
              </a:prstGeom>
              <a:noFill/>
            </p:spPr>
            <p:txBody>
              <a:bodyPr>
                <a:spAutoFit/>
              </a:bodyPr>
              <a:lstStyle/>
              <a:p>
                <a:pPr algn="ctr">
                  <a:defRPr/>
                </a:pPr>
                <a:r>
                  <a:rPr lang="en-US" sz="800" b="1" kern="0" dirty="0">
                    <a:solidFill>
                      <a:sysClr val="windowText" lastClr="000000"/>
                    </a:solidFill>
                    <a:latin typeface="Arial" pitchFamily="34" charset="0"/>
                  </a:rPr>
                  <a:t>S</a:t>
                </a:r>
              </a:p>
            </p:txBody>
          </p:sp>
        </p:grpSp>
        <p:grpSp>
          <p:nvGrpSpPr>
            <p:cNvPr id="29" name="Group 192"/>
            <p:cNvGrpSpPr>
              <a:grpSpLocks/>
            </p:cNvGrpSpPr>
            <p:nvPr/>
          </p:nvGrpSpPr>
          <p:grpSpPr bwMode="auto">
            <a:xfrm>
              <a:off x="6581147" y="3788636"/>
              <a:ext cx="301059" cy="301028"/>
              <a:chOff x="838201" y="3754744"/>
              <a:chExt cx="893456" cy="893456"/>
            </a:xfrm>
          </p:grpSpPr>
          <p:sp>
            <p:nvSpPr>
              <p:cNvPr id="30"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31" name="TextBox 30"/>
              <p:cNvSpPr txBox="1"/>
              <p:nvPr/>
            </p:nvSpPr>
            <p:spPr>
              <a:xfrm>
                <a:off x="1046662" y="3886159"/>
                <a:ext cx="478692" cy="639441"/>
              </a:xfrm>
              <a:prstGeom prst="rect">
                <a:avLst/>
              </a:prstGeom>
              <a:noFill/>
            </p:spPr>
            <p:txBody>
              <a:bodyPr>
                <a:spAutoFit/>
              </a:bodyPr>
              <a:lstStyle/>
              <a:p>
                <a:pPr algn="ctr">
                  <a:defRPr/>
                </a:pPr>
                <a:r>
                  <a:rPr lang="en-US" sz="800" b="1" kern="0" dirty="0" smtClean="0">
                    <a:solidFill>
                      <a:sysClr val="windowText" lastClr="000000"/>
                    </a:solidFill>
                    <a:latin typeface="Arial" pitchFamily="34" charset="0"/>
                  </a:rPr>
                  <a:t>t</a:t>
                </a:r>
                <a:endParaRPr lang="en-US" sz="800" b="1" kern="0" dirty="0">
                  <a:solidFill>
                    <a:sysClr val="windowText" lastClr="000000"/>
                  </a:solidFill>
                  <a:latin typeface="Arial" pitchFamily="34" charset="0"/>
                </a:endParaRPr>
              </a:p>
            </p:txBody>
          </p:sp>
        </p:grpSp>
        <p:sp>
          <p:nvSpPr>
            <p:cNvPr id="32" name="Freeform 31"/>
            <p:cNvSpPr/>
            <p:nvPr/>
          </p:nvSpPr>
          <p:spPr>
            <a:xfrm>
              <a:off x="1519630" y="3579060"/>
              <a:ext cx="1999267" cy="705016"/>
            </a:xfrm>
            <a:custGeom>
              <a:avLst/>
              <a:gdLst>
                <a:gd name="connsiteX0" fmla="*/ 0 w 1162050"/>
                <a:gd name="connsiteY0" fmla="*/ 190526 h 705016"/>
                <a:gd name="connsiteX1" fmla="*/ 238125 w 1162050"/>
                <a:gd name="connsiteY1" fmla="*/ 47651 h 705016"/>
                <a:gd name="connsiteX2" fmla="*/ 342900 w 1162050"/>
                <a:gd name="connsiteY2" fmla="*/ 600101 h 705016"/>
                <a:gd name="connsiteX3" fmla="*/ 438150 w 1162050"/>
                <a:gd name="connsiteY3" fmla="*/ 85751 h 705016"/>
                <a:gd name="connsiteX4" fmla="*/ 542925 w 1162050"/>
                <a:gd name="connsiteY4" fmla="*/ 609626 h 705016"/>
                <a:gd name="connsiteX5" fmla="*/ 676275 w 1162050"/>
                <a:gd name="connsiteY5" fmla="*/ 85751 h 705016"/>
                <a:gd name="connsiteX6" fmla="*/ 809625 w 1162050"/>
                <a:gd name="connsiteY6" fmla="*/ 657251 h 705016"/>
                <a:gd name="connsiteX7" fmla="*/ 923925 w 1162050"/>
                <a:gd name="connsiteY7" fmla="*/ 26 h 705016"/>
                <a:gd name="connsiteX8" fmla="*/ 1038225 w 1162050"/>
                <a:gd name="connsiteY8" fmla="*/ 685826 h 705016"/>
                <a:gd name="connsiteX9" fmla="*/ 1162050 w 1162050"/>
                <a:gd name="connsiteY9" fmla="*/ 447701 h 7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2050" h="705016">
                  <a:moveTo>
                    <a:pt x="0" y="190526"/>
                  </a:moveTo>
                  <a:cubicBezTo>
                    <a:pt x="90487" y="84957"/>
                    <a:pt x="180975" y="-20611"/>
                    <a:pt x="238125" y="47651"/>
                  </a:cubicBezTo>
                  <a:cubicBezTo>
                    <a:pt x="295275" y="115913"/>
                    <a:pt x="309563" y="593751"/>
                    <a:pt x="342900" y="600101"/>
                  </a:cubicBezTo>
                  <a:cubicBezTo>
                    <a:pt x="376238" y="606451"/>
                    <a:pt x="404813" y="84164"/>
                    <a:pt x="438150" y="85751"/>
                  </a:cubicBezTo>
                  <a:cubicBezTo>
                    <a:pt x="471487" y="87338"/>
                    <a:pt x="503238" y="609626"/>
                    <a:pt x="542925" y="609626"/>
                  </a:cubicBezTo>
                  <a:cubicBezTo>
                    <a:pt x="582612" y="609626"/>
                    <a:pt x="631825" y="77814"/>
                    <a:pt x="676275" y="85751"/>
                  </a:cubicBezTo>
                  <a:cubicBezTo>
                    <a:pt x="720725" y="93688"/>
                    <a:pt x="768350" y="671539"/>
                    <a:pt x="809625" y="657251"/>
                  </a:cubicBezTo>
                  <a:cubicBezTo>
                    <a:pt x="850900" y="642964"/>
                    <a:pt x="885825" y="-4737"/>
                    <a:pt x="923925" y="26"/>
                  </a:cubicBezTo>
                  <a:cubicBezTo>
                    <a:pt x="962025" y="4788"/>
                    <a:pt x="998538" y="611214"/>
                    <a:pt x="1038225" y="685826"/>
                  </a:cubicBezTo>
                  <a:cubicBezTo>
                    <a:pt x="1077912" y="760438"/>
                    <a:pt x="1119981" y="604069"/>
                    <a:pt x="1162050" y="447701"/>
                  </a:cubicBezTo>
                </a:path>
              </a:pathLst>
            </a:custGeom>
            <a:ln w="381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33" name="Freeform 32"/>
            <p:cNvSpPr/>
            <p:nvPr/>
          </p:nvSpPr>
          <p:spPr>
            <a:xfrm>
              <a:off x="4685354" y="3636236"/>
              <a:ext cx="1987302" cy="705016"/>
            </a:xfrm>
            <a:custGeom>
              <a:avLst/>
              <a:gdLst>
                <a:gd name="connsiteX0" fmla="*/ 0 w 1162050"/>
                <a:gd name="connsiteY0" fmla="*/ 190526 h 705016"/>
                <a:gd name="connsiteX1" fmla="*/ 238125 w 1162050"/>
                <a:gd name="connsiteY1" fmla="*/ 47651 h 705016"/>
                <a:gd name="connsiteX2" fmla="*/ 342900 w 1162050"/>
                <a:gd name="connsiteY2" fmla="*/ 600101 h 705016"/>
                <a:gd name="connsiteX3" fmla="*/ 438150 w 1162050"/>
                <a:gd name="connsiteY3" fmla="*/ 85751 h 705016"/>
                <a:gd name="connsiteX4" fmla="*/ 542925 w 1162050"/>
                <a:gd name="connsiteY4" fmla="*/ 609626 h 705016"/>
                <a:gd name="connsiteX5" fmla="*/ 676275 w 1162050"/>
                <a:gd name="connsiteY5" fmla="*/ 85751 h 705016"/>
                <a:gd name="connsiteX6" fmla="*/ 809625 w 1162050"/>
                <a:gd name="connsiteY6" fmla="*/ 657251 h 705016"/>
                <a:gd name="connsiteX7" fmla="*/ 923925 w 1162050"/>
                <a:gd name="connsiteY7" fmla="*/ 26 h 705016"/>
                <a:gd name="connsiteX8" fmla="*/ 1038225 w 1162050"/>
                <a:gd name="connsiteY8" fmla="*/ 685826 h 705016"/>
                <a:gd name="connsiteX9" fmla="*/ 1162050 w 1162050"/>
                <a:gd name="connsiteY9" fmla="*/ 447701 h 7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2050" h="705016">
                  <a:moveTo>
                    <a:pt x="0" y="190526"/>
                  </a:moveTo>
                  <a:cubicBezTo>
                    <a:pt x="90487" y="84957"/>
                    <a:pt x="180975" y="-20611"/>
                    <a:pt x="238125" y="47651"/>
                  </a:cubicBezTo>
                  <a:cubicBezTo>
                    <a:pt x="295275" y="115913"/>
                    <a:pt x="309563" y="593751"/>
                    <a:pt x="342900" y="600101"/>
                  </a:cubicBezTo>
                  <a:cubicBezTo>
                    <a:pt x="376238" y="606451"/>
                    <a:pt x="404813" y="84164"/>
                    <a:pt x="438150" y="85751"/>
                  </a:cubicBezTo>
                  <a:cubicBezTo>
                    <a:pt x="471487" y="87338"/>
                    <a:pt x="503238" y="609626"/>
                    <a:pt x="542925" y="609626"/>
                  </a:cubicBezTo>
                  <a:cubicBezTo>
                    <a:pt x="582612" y="609626"/>
                    <a:pt x="631825" y="77814"/>
                    <a:pt x="676275" y="85751"/>
                  </a:cubicBezTo>
                  <a:cubicBezTo>
                    <a:pt x="720725" y="93688"/>
                    <a:pt x="768350" y="671539"/>
                    <a:pt x="809625" y="657251"/>
                  </a:cubicBezTo>
                  <a:cubicBezTo>
                    <a:pt x="850900" y="642964"/>
                    <a:pt x="885825" y="-4737"/>
                    <a:pt x="923925" y="26"/>
                  </a:cubicBezTo>
                  <a:cubicBezTo>
                    <a:pt x="962025" y="4788"/>
                    <a:pt x="998538" y="611214"/>
                    <a:pt x="1038225" y="685826"/>
                  </a:cubicBezTo>
                  <a:cubicBezTo>
                    <a:pt x="1077912" y="760438"/>
                    <a:pt x="1119981" y="604069"/>
                    <a:pt x="1162050" y="447701"/>
                  </a:cubicBezTo>
                </a:path>
              </a:pathLst>
            </a:custGeom>
            <a:ln w="381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34" name="Freeform 33"/>
            <p:cNvSpPr/>
            <p:nvPr/>
          </p:nvSpPr>
          <p:spPr>
            <a:xfrm>
              <a:off x="1443431" y="4093436"/>
              <a:ext cx="2209800" cy="859527"/>
            </a:xfrm>
            <a:custGeom>
              <a:avLst/>
              <a:gdLst>
                <a:gd name="connsiteX0" fmla="*/ 0 w 2209800"/>
                <a:gd name="connsiteY0" fmla="*/ 19050 h 859527"/>
                <a:gd name="connsiteX1" fmla="*/ 133350 w 2209800"/>
                <a:gd name="connsiteY1" fmla="*/ 609600 h 859527"/>
                <a:gd name="connsiteX2" fmla="*/ 419100 w 2209800"/>
                <a:gd name="connsiteY2" fmla="*/ 247650 h 859527"/>
                <a:gd name="connsiteX3" fmla="*/ 571500 w 2209800"/>
                <a:gd name="connsiteY3" fmla="*/ 742950 h 859527"/>
                <a:gd name="connsiteX4" fmla="*/ 762000 w 2209800"/>
                <a:gd name="connsiteY4" fmla="*/ 352425 h 859527"/>
                <a:gd name="connsiteX5" fmla="*/ 1038225 w 2209800"/>
                <a:gd name="connsiteY5" fmla="*/ 828675 h 859527"/>
                <a:gd name="connsiteX6" fmla="*/ 1304925 w 2209800"/>
                <a:gd name="connsiteY6" fmla="*/ 257175 h 859527"/>
                <a:gd name="connsiteX7" fmla="*/ 1428750 w 2209800"/>
                <a:gd name="connsiteY7" fmla="*/ 771525 h 859527"/>
                <a:gd name="connsiteX8" fmla="*/ 1743075 w 2209800"/>
                <a:gd name="connsiteY8" fmla="*/ 266700 h 859527"/>
                <a:gd name="connsiteX9" fmla="*/ 1914525 w 2209800"/>
                <a:gd name="connsiteY9" fmla="*/ 857250 h 859527"/>
                <a:gd name="connsiteX10" fmla="*/ 2209800 w 2209800"/>
                <a:gd name="connsiteY10" fmla="*/ 0 h 8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859527">
                  <a:moveTo>
                    <a:pt x="0" y="19050"/>
                  </a:moveTo>
                  <a:cubicBezTo>
                    <a:pt x="31750" y="295275"/>
                    <a:pt x="63500" y="571500"/>
                    <a:pt x="133350" y="609600"/>
                  </a:cubicBezTo>
                  <a:cubicBezTo>
                    <a:pt x="203200" y="647700"/>
                    <a:pt x="346075" y="225425"/>
                    <a:pt x="419100" y="247650"/>
                  </a:cubicBezTo>
                  <a:cubicBezTo>
                    <a:pt x="492125" y="269875"/>
                    <a:pt x="514350" y="725488"/>
                    <a:pt x="571500" y="742950"/>
                  </a:cubicBezTo>
                  <a:cubicBezTo>
                    <a:pt x="628650" y="760412"/>
                    <a:pt x="684213" y="338138"/>
                    <a:pt x="762000" y="352425"/>
                  </a:cubicBezTo>
                  <a:cubicBezTo>
                    <a:pt x="839788" y="366713"/>
                    <a:pt x="947738" y="844550"/>
                    <a:pt x="1038225" y="828675"/>
                  </a:cubicBezTo>
                  <a:cubicBezTo>
                    <a:pt x="1128712" y="812800"/>
                    <a:pt x="1239838" y="266700"/>
                    <a:pt x="1304925" y="257175"/>
                  </a:cubicBezTo>
                  <a:cubicBezTo>
                    <a:pt x="1370012" y="247650"/>
                    <a:pt x="1355725" y="769938"/>
                    <a:pt x="1428750" y="771525"/>
                  </a:cubicBezTo>
                  <a:cubicBezTo>
                    <a:pt x="1501775" y="773112"/>
                    <a:pt x="1662113" y="252413"/>
                    <a:pt x="1743075" y="266700"/>
                  </a:cubicBezTo>
                  <a:cubicBezTo>
                    <a:pt x="1824038" y="280988"/>
                    <a:pt x="1836738" y="901700"/>
                    <a:pt x="1914525" y="857250"/>
                  </a:cubicBezTo>
                  <a:cubicBezTo>
                    <a:pt x="1992313" y="812800"/>
                    <a:pt x="2101056" y="406400"/>
                    <a:pt x="2209800" y="0"/>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35" name="Freeform 34"/>
            <p:cNvSpPr/>
            <p:nvPr/>
          </p:nvSpPr>
          <p:spPr>
            <a:xfrm>
              <a:off x="4520006" y="4093436"/>
              <a:ext cx="2209800" cy="859527"/>
            </a:xfrm>
            <a:custGeom>
              <a:avLst/>
              <a:gdLst>
                <a:gd name="connsiteX0" fmla="*/ 0 w 2209800"/>
                <a:gd name="connsiteY0" fmla="*/ 19050 h 859527"/>
                <a:gd name="connsiteX1" fmla="*/ 133350 w 2209800"/>
                <a:gd name="connsiteY1" fmla="*/ 609600 h 859527"/>
                <a:gd name="connsiteX2" fmla="*/ 419100 w 2209800"/>
                <a:gd name="connsiteY2" fmla="*/ 247650 h 859527"/>
                <a:gd name="connsiteX3" fmla="*/ 571500 w 2209800"/>
                <a:gd name="connsiteY3" fmla="*/ 742950 h 859527"/>
                <a:gd name="connsiteX4" fmla="*/ 762000 w 2209800"/>
                <a:gd name="connsiteY4" fmla="*/ 352425 h 859527"/>
                <a:gd name="connsiteX5" fmla="*/ 1038225 w 2209800"/>
                <a:gd name="connsiteY5" fmla="*/ 828675 h 859527"/>
                <a:gd name="connsiteX6" fmla="*/ 1304925 w 2209800"/>
                <a:gd name="connsiteY6" fmla="*/ 257175 h 859527"/>
                <a:gd name="connsiteX7" fmla="*/ 1428750 w 2209800"/>
                <a:gd name="connsiteY7" fmla="*/ 771525 h 859527"/>
                <a:gd name="connsiteX8" fmla="*/ 1743075 w 2209800"/>
                <a:gd name="connsiteY8" fmla="*/ 266700 h 859527"/>
                <a:gd name="connsiteX9" fmla="*/ 1914525 w 2209800"/>
                <a:gd name="connsiteY9" fmla="*/ 857250 h 859527"/>
                <a:gd name="connsiteX10" fmla="*/ 2209800 w 2209800"/>
                <a:gd name="connsiteY10" fmla="*/ 0 h 8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859527">
                  <a:moveTo>
                    <a:pt x="0" y="19050"/>
                  </a:moveTo>
                  <a:cubicBezTo>
                    <a:pt x="31750" y="295275"/>
                    <a:pt x="63500" y="571500"/>
                    <a:pt x="133350" y="609600"/>
                  </a:cubicBezTo>
                  <a:cubicBezTo>
                    <a:pt x="203200" y="647700"/>
                    <a:pt x="346075" y="225425"/>
                    <a:pt x="419100" y="247650"/>
                  </a:cubicBezTo>
                  <a:cubicBezTo>
                    <a:pt x="492125" y="269875"/>
                    <a:pt x="514350" y="725488"/>
                    <a:pt x="571500" y="742950"/>
                  </a:cubicBezTo>
                  <a:cubicBezTo>
                    <a:pt x="628650" y="760412"/>
                    <a:pt x="684213" y="338138"/>
                    <a:pt x="762000" y="352425"/>
                  </a:cubicBezTo>
                  <a:cubicBezTo>
                    <a:pt x="839788" y="366713"/>
                    <a:pt x="947738" y="844550"/>
                    <a:pt x="1038225" y="828675"/>
                  </a:cubicBezTo>
                  <a:cubicBezTo>
                    <a:pt x="1128712" y="812800"/>
                    <a:pt x="1239838" y="266700"/>
                    <a:pt x="1304925" y="257175"/>
                  </a:cubicBezTo>
                  <a:cubicBezTo>
                    <a:pt x="1370012" y="247650"/>
                    <a:pt x="1355725" y="769938"/>
                    <a:pt x="1428750" y="771525"/>
                  </a:cubicBezTo>
                  <a:cubicBezTo>
                    <a:pt x="1501775" y="773112"/>
                    <a:pt x="1662113" y="252413"/>
                    <a:pt x="1743075" y="266700"/>
                  </a:cubicBezTo>
                  <a:cubicBezTo>
                    <a:pt x="1824038" y="280988"/>
                    <a:pt x="1836738" y="901700"/>
                    <a:pt x="1914525" y="857250"/>
                  </a:cubicBezTo>
                  <a:cubicBezTo>
                    <a:pt x="1992313" y="812800"/>
                    <a:pt x="2101056" y="406400"/>
                    <a:pt x="2209800" y="0"/>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grpSp>
          <p:nvGrpSpPr>
            <p:cNvPr id="38" name="Group 37"/>
            <p:cNvGrpSpPr/>
            <p:nvPr/>
          </p:nvGrpSpPr>
          <p:grpSpPr>
            <a:xfrm>
              <a:off x="3713683" y="3388586"/>
              <a:ext cx="668901" cy="553386"/>
              <a:chOff x="3994277" y="3886200"/>
              <a:chExt cx="668901" cy="553386"/>
            </a:xfrm>
          </p:grpSpPr>
          <p:cxnSp>
            <p:nvCxnSpPr>
              <p:cNvPr id="39" name="Straight Arrow Connector 197"/>
              <p:cNvCxnSpPr>
                <a:cxnSpLocks noChangeShapeType="1"/>
              </p:cNvCxnSpPr>
              <p:nvPr/>
            </p:nvCxnSpPr>
            <p:spPr bwMode="auto">
              <a:xfrm flipV="1">
                <a:off x="4101280" y="4436927"/>
                <a:ext cx="561898" cy="2659"/>
              </a:xfrm>
              <a:prstGeom prst="straightConnector1">
                <a:avLst/>
              </a:prstGeom>
              <a:noFill/>
              <a:ln w="63500" algn="ctr">
                <a:solidFill>
                  <a:srgbClr val="000000"/>
                </a:solidFill>
                <a:round/>
                <a:headEnd/>
                <a:tailEnd type="triangle" w="med" len="med"/>
              </a:ln>
            </p:spPr>
          </p:cxnSp>
          <p:sp>
            <p:nvSpPr>
              <p:cNvPr id="40" name="TextBox 39"/>
              <p:cNvSpPr txBox="1"/>
              <p:nvPr/>
            </p:nvSpPr>
            <p:spPr>
              <a:xfrm>
                <a:off x="3994277" y="3886200"/>
                <a:ext cx="668901" cy="523220"/>
              </a:xfrm>
              <a:prstGeom prst="rect">
                <a:avLst/>
              </a:prstGeom>
              <a:noFill/>
            </p:spPr>
            <p:txBody>
              <a:bodyPr wrap="none" rtlCol="0">
                <a:spAutoFit/>
              </a:bodyPr>
              <a:lstStyle/>
              <a:p>
                <a:r>
                  <a:rPr lang="en-US" sz="1400" dirty="0">
                    <a:solidFill>
                      <a:srgbClr val="2F2B20"/>
                    </a:solidFill>
                  </a:rPr>
                  <a:t>c</a:t>
                </a:r>
                <a:r>
                  <a:rPr lang="en-US" sz="1400" dirty="0" smtClean="0">
                    <a:solidFill>
                      <a:srgbClr val="2F2B20"/>
                    </a:solidFill>
                  </a:rPr>
                  <a:t>ritical</a:t>
                </a:r>
              </a:p>
              <a:p>
                <a:pPr algn="ctr"/>
                <a:r>
                  <a:rPr lang="en-US" sz="1400" dirty="0" smtClean="0">
                    <a:solidFill>
                      <a:srgbClr val="2F2B20"/>
                    </a:solidFill>
                  </a:rPr>
                  <a:t>link</a:t>
                </a:r>
                <a:endParaRPr lang="en-US" sz="1400" dirty="0">
                  <a:solidFill>
                    <a:srgbClr val="2F2B20"/>
                  </a:solidFill>
                </a:endParaRPr>
              </a:p>
            </p:txBody>
          </p:sp>
        </p:grpSp>
        <p:sp>
          <p:nvSpPr>
            <p:cNvPr id="43" name="TextBox 42"/>
            <p:cNvSpPr txBox="1"/>
            <p:nvPr/>
          </p:nvSpPr>
          <p:spPr bwMode="auto">
            <a:xfrm>
              <a:off x="3520199" y="3829970"/>
              <a:ext cx="301059" cy="215444"/>
            </a:xfrm>
            <a:prstGeom prst="rect">
              <a:avLst/>
            </a:prstGeom>
            <a:noFill/>
          </p:spPr>
          <p:txBody>
            <a:bodyPr wrap="square">
              <a:spAutoFit/>
            </a:bodyPr>
            <a:lstStyle/>
            <a:p>
              <a:pPr algn="ctr">
                <a:defRPr/>
              </a:pPr>
              <a:r>
                <a:rPr lang="en-US" sz="800" b="1" kern="0" dirty="0" smtClean="0">
                  <a:solidFill>
                    <a:sysClr val="windowText" lastClr="000000"/>
                  </a:solidFill>
                  <a:latin typeface="Arial" pitchFamily="34" charset="0"/>
                </a:rPr>
                <a:t>v</a:t>
              </a:r>
              <a:r>
                <a:rPr lang="en-US" sz="800" b="1" kern="0" baseline="-25000" dirty="0">
                  <a:solidFill>
                    <a:sysClr val="windowText" lastClr="000000"/>
                  </a:solidFill>
                  <a:latin typeface="Arial" pitchFamily="34" charset="0"/>
                </a:rPr>
                <a:t>i</a:t>
              </a:r>
              <a:endParaRPr lang="en-US" sz="800" b="1" kern="0" dirty="0">
                <a:solidFill>
                  <a:sysClr val="windowText" lastClr="000000"/>
                </a:solidFill>
                <a:latin typeface="Arial" pitchFamily="34" charset="0"/>
              </a:endParaRPr>
            </a:p>
          </p:txBody>
        </p:sp>
        <p:sp>
          <p:nvSpPr>
            <p:cNvPr id="44" name="TextBox 43"/>
            <p:cNvSpPr txBox="1"/>
            <p:nvPr/>
          </p:nvSpPr>
          <p:spPr bwMode="auto">
            <a:xfrm>
              <a:off x="4384295" y="3829390"/>
              <a:ext cx="301059" cy="215444"/>
            </a:xfrm>
            <a:prstGeom prst="rect">
              <a:avLst/>
            </a:prstGeom>
            <a:noFill/>
          </p:spPr>
          <p:txBody>
            <a:bodyPr wrap="square">
              <a:spAutoFit/>
            </a:bodyPr>
            <a:lstStyle/>
            <a:p>
              <a:pPr algn="ctr">
                <a:defRPr/>
              </a:pPr>
              <a:r>
                <a:rPr lang="en-US" sz="800" b="1" kern="0" dirty="0" err="1" smtClean="0">
                  <a:solidFill>
                    <a:sysClr val="windowText" lastClr="000000"/>
                  </a:solidFill>
                  <a:latin typeface="Arial" pitchFamily="34" charset="0"/>
                </a:rPr>
                <a:t>v</a:t>
              </a:r>
              <a:r>
                <a:rPr lang="en-US" sz="800" b="1" kern="0" baseline="-25000" dirty="0" err="1">
                  <a:solidFill>
                    <a:sysClr val="windowText" lastClr="000000"/>
                  </a:solidFill>
                  <a:latin typeface="Arial" pitchFamily="34" charset="0"/>
                </a:rPr>
                <a:t>j</a:t>
              </a:r>
              <a:endParaRPr lang="en-US" sz="800" b="1" kern="0" dirty="0">
                <a:solidFill>
                  <a:sysClr val="windowText" lastClr="000000"/>
                </a:solidFill>
                <a:latin typeface="Arial" pitchFamily="34" charset="0"/>
              </a:endParaRPr>
            </a:p>
          </p:txBody>
        </p:sp>
        <mc:AlternateContent xmlns:mc="http://schemas.openxmlformats.org/markup-compatibility/2006" xmlns:a14="http://schemas.microsoft.com/office/drawing/2010/main">
          <mc:Choice Requires="a14">
            <p:sp>
              <p:nvSpPr>
                <p:cNvPr id="45" name="Rectangle 44"/>
                <p:cNvSpPr/>
                <p:nvPr/>
              </p:nvSpPr>
              <p:spPr>
                <a:xfrm>
                  <a:off x="857921" y="3447176"/>
                  <a:ext cx="475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a:rPr>
                            </m:ctrlPr>
                          </m:sSubPr>
                          <m:e>
                            <m:r>
                              <a:rPr lang="en-US" i="1">
                                <a:solidFill>
                                  <a:srgbClr val="0070C0"/>
                                </a:solidFill>
                                <a:latin typeface="Cambria Math"/>
                              </a:rPr>
                              <m:t>𝜋</m:t>
                            </m:r>
                          </m:e>
                          <m:sub>
                            <m:r>
                              <a:rPr lang="en-US">
                                <a:solidFill>
                                  <a:srgbClr val="0070C0"/>
                                </a:solidFill>
                                <a:latin typeface="Cambria Math"/>
                              </a:rPr>
                              <m:t>1</m:t>
                            </m:r>
                          </m:sub>
                        </m:sSub>
                      </m:oMath>
                    </m:oMathPara>
                  </a14:m>
                  <a:endParaRPr lang="en-US" dirty="0">
                    <a:solidFill>
                      <a:srgbClr val="0070C0"/>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857921" y="3447176"/>
                  <a:ext cx="475835"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857921" y="4045108"/>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a:rPr>
                            </m:ctrlPr>
                          </m:sSubPr>
                          <m:e>
                            <m:r>
                              <a:rPr lang="en-US" i="1">
                                <a:solidFill>
                                  <a:srgbClr val="00B050"/>
                                </a:solidFill>
                                <a:latin typeface="Cambria Math"/>
                              </a:rPr>
                              <m:t>𝜋</m:t>
                            </m:r>
                          </m:e>
                          <m:sub>
                            <m:r>
                              <a:rPr lang="en-US" smtClean="0">
                                <a:solidFill>
                                  <a:srgbClr val="00B050"/>
                                </a:solidFill>
                                <a:latin typeface="Cambria Math"/>
                              </a:rPr>
                              <m:t>2</m:t>
                            </m:r>
                          </m:sub>
                        </m:sSub>
                      </m:oMath>
                    </m:oMathPara>
                  </a14:m>
                  <a:endParaRPr lang="en-US" dirty="0">
                    <a:solidFill>
                      <a:srgbClr val="00B050"/>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857921" y="4045108"/>
                  <a:ext cx="481157" cy="369332"/>
                </a:xfrm>
                <a:prstGeom prst="rect">
                  <a:avLst/>
                </a:prstGeom>
                <a:blipFill rotWithShape="1">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7" name="Content Placeholder 2"/>
              <p:cNvSpPr>
                <a:spLocks noGrp="1"/>
              </p:cNvSpPr>
              <p:nvPr>
                <p:ph idx="1"/>
              </p:nvPr>
            </p:nvSpPr>
            <p:spPr>
              <a:xfrm>
                <a:off x="238133" y="1388336"/>
                <a:ext cx="7620000" cy="4800600"/>
              </a:xfrm>
            </p:spPr>
            <p:txBody>
              <a:bodyPr/>
              <a:lstStyle/>
              <a:p>
                <a:r>
                  <a:rPr lang="en-US" b="1" dirty="0" smtClean="0"/>
                  <a:t>Definition 1</a:t>
                </a:r>
                <a:r>
                  <a:rPr lang="en-US" dirty="0" smtClean="0"/>
                  <a:t>: Given a survivable connection </a:t>
                </a:r>
                <a14:m>
                  <m:oMath xmlns:m="http://schemas.openxmlformats.org/officeDocument/2006/math">
                    <m:r>
                      <a:rPr lang="en-US" sz="2400">
                        <a:latin typeface="Cambria Math"/>
                      </a:rPr>
                      <m:t>(</m:t>
                    </m:r>
                    <m:sSub>
                      <m:sSubPr>
                        <m:ctrlPr>
                          <a:rPr lang="en-US" sz="2400" i="1">
                            <a:latin typeface="Cambria Math"/>
                          </a:rPr>
                        </m:ctrlPr>
                      </m:sSubPr>
                      <m:e>
                        <m:r>
                          <a:rPr lang="en-US" sz="2400">
                            <a:latin typeface="Cambria Math"/>
                          </a:rPr>
                          <m:t>𝜋</m:t>
                        </m:r>
                      </m:e>
                      <m:sub>
                        <m:r>
                          <a:rPr lang="en-US" sz="2400">
                            <a:latin typeface="Cambria Math"/>
                          </a:rPr>
                          <m:t>1</m:t>
                        </m:r>
                      </m:sub>
                    </m:sSub>
                    <m:r>
                      <a:rPr lang="en-US" sz="2400">
                        <a:latin typeface="Cambria Math"/>
                      </a:rPr>
                      <m:t>,</m:t>
                    </m:r>
                    <m:sSub>
                      <m:sSubPr>
                        <m:ctrlPr>
                          <a:rPr lang="en-US" sz="2400" i="1">
                            <a:latin typeface="Cambria Math"/>
                          </a:rPr>
                        </m:ctrlPr>
                      </m:sSubPr>
                      <m:e>
                        <m:r>
                          <a:rPr lang="en-US" sz="2400">
                            <a:latin typeface="Cambria Math"/>
                          </a:rPr>
                          <m:t>𝜋</m:t>
                        </m:r>
                      </m:e>
                      <m:sub>
                        <m:r>
                          <a:rPr lang="en-US" sz="2400">
                            <a:latin typeface="Cambria Math"/>
                          </a:rPr>
                          <m:t>2</m:t>
                        </m:r>
                      </m:sub>
                    </m:sSub>
                    <m:r>
                      <a:rPr lang="en-US" sz="2400">
                        <a:latin typeface="Cambria Math"/>
                      </a:rPr>
                      <m:t>)</m:t>
                    </m:r>
                  </m:oMath>
                </a14:m>
                <a:r>
                  <a:rPr lang="en-US" sz="2400" dirty="0"/>
                  <a:t> </a:t>
                </a:r>
                <a:r>
                  <a:rPr lang="en-US" dirty="0"/>
                  <a:t>a </a:t>
                </a:r>
                <a:r>
                  <a:rPr lang="en-US" b="1" dirty="0" smtClean="0"/>
                  <a:t>critical link </a:t>
                </a:r>
                <a:r>
                  <a:rPr lang="en-US" dirty="0"/>
                  <a:t>is a link </a:t>
                </a:r>
                <a:r>
                  <a:rPr lang="en-US" dirty="0" smtClean="0"/>
                  <a:t>that </a:t>
                </a:r>
                <a:r>
                  <a:rPr lang="en-US" dirty="0"/>
                  <a:t>is common to both paths </a:t>
                </a:r>
                <a14:m>
                  <m:oMath xmlns:m="http://schemas.openxmlformats.org/officeDocument/2006/math">
                    <m:sSub>
                      <m:sSubPr>
                        <m:ctrlPr>
                          <a:rPr lang="en-US" sz="2000" i="1">
                            <a:latin typeface="Cambria Math"/>
                          </a:rPr>
                        </m:ctrlPr>
                      </m:sSubPr>
                      <m:e>
                        <m:r>
                          <a:rPr lang="en-US" sz="2000">
                            <a:latin typeface="Cambria Math"/>
                          </a:rPr>
                          <m:t>𝜋</m:t>
                        </m:r>
                      </m:e>
                      <m:sub>
                        <m:r>
                          <a:rPr lang="en-US" sz="2000">
                            <a:latin typeface="Cambria Math"/>
                          </a:rPr>
                          <m:t>1</m:t>
                        </m:r>
                      </m:sub>
                    </m:sSub>
                  </m:oMath>
                </a14:m>
                <a:r>
                  <a:rPr lang="en-US" dirty="0" smtClean="0"/>
                  <a:t> and </a:t>
                </a:r>
                <a14:m>
                  <m:oMath xmlns:m="http://schemas.openxmlformats.org/officeDocument/2006/math">
                    <m:sSub>
                      <m:sSubPr>
                        <m:ctrlPr>
                          <a:rPr lang="en-US" sz="2000" i="1">
                            <a:latin typeface="Cambria Math"/>
                          </a:rPr>
                        </m:ctrlPr>
                      </m:sSubPr>
                      <m:e>
                        <m:r>
                          <a:rPr lang="en-US" sz="2000">
                            <a:latin typeface="Cambria Math"/>
                          </a:rPr>
                          <m:t>𝜋</m:t>
                        </m:r>
                      </m:e>
                      <m:sub>
                        <m:r>
                          <a:rPr lang="en-US" sz="2000" b="0" i="0" smtClean="0">
                            <a:latin typeface="Cambria Math" panose="02040503050406030204" pitchFamily="18" charset="0"/>
                          </a:rPr>
                          <m:t>2</m:t>
                        </m:r>
                      </m:sub>
                    </m:sSub>
                  </m:oMath>
                </a14:m>
                <a:r>
                  <a:rPr lang="en-US" dirty="0"/>
                  <a:t>. </a:t>
                </a:r>
                <a:r>
                  <a:rPr lang="en-US" dirty="0" smtClean="0"/>
                  <a:t>	</a:t>
                </a:r>
              </a:p>
              <a:p>
                <a:pPr lvl="1"/>
                <a:r>
                  <a:rPr lang="en-US" dirty="0"/>
                  <a:t>T</a:t>
                </a:r>
                <a:r>
                  <a:rPr lang="en-US" dirty="0" smtClean="0"/>
                  <a:t>he </a:t>
                </a:r>
                <a:r>
                  <a:rPr lang="en-US" dirty="0"/>
                  <a:t>set of critical links of a survivable </a:t>
                </a:r>
                <a:r>
                  <a:rPr lang="en-US" dirty="0" smtClean="0"/>
                  <a:t>connection</a:t>
                </a:r>
              </a:p>
              <a:p>
                <a:pPr lvl="2"/>
                <a:r>
                  <a:rPr lang="en-US" dirty="0" smtClean="0"/>
                  <a:t> </a:t>
                </a:r>
                <a14:m>
                  <m:oMath xmlns:m="http://schemas.openxmlformats.org/officeDocument/2006/math">
                    <m:r>
                      <m:rPr>
                        <m:sty m:val="p"/>
                      </m:rPr>
                      <a:rPr lang="en-US" b="0" i="0" smtClean="0">
                        <a:latin typeface="Cambria Math" panose="02040503050406030204" pitchFamily="18" charset="0"/>
                      </a:rPr>
                      <m:t>C</m:t>
                    </m:r>
                    <m:d>
                      <m:dPr>
                        <m:ctrlPr>
                          <a:rPr lang="en-US" i="1">
                            <a:latin typeface="Cambria Math"/>
                          </a:rPr>
                        </m:ctrlPr>
                      </m:dPr>
                      <m:e>
                        <m:sSub>
                          <m:sSubPr>
                            <m:ctrlPr>
                              <a:rPr lang="en-US" i="1">
                                <a:latin typeface="Cambria Math"/>
                              </a:rPr>
                            </m:ctrlPr>
                          </m:sSubPr>
                          <m:e>
                            <m:r>
                              <a:rPr lang="en-US">
                                <a:latin typeface="Cambria Math"/>
                              </a:rPr>
                              <m:t>𝜋</m:t>
                            </m:r>
                          </m:e>
                          <m:sub>
                            <m:r>
                              <a:rPr lang="en-US">
                                <a:latin typeface="Cambria Math"/>
                              </a:rPr>
                              <m:t>1</m:t>
                            </m:r>
                          </m:sub>
                        </m:sSub>
                        <m:r>
                          <a:rPr lang="en-US">
                            <a:latin typeface="Cambria Math"/>
                          </a:rPr>
                          <m:t>,</m:t>
                        </m:r>
                        <m:sSub>
                          <m:sSubPr>
                            <m:ctrlPr>
                              <a:rPr lang="en-US" i="1">
                                <a:latin typeface="Cambria Math"/>
                              </a:rPr>
                            </m:ctrlPr>
                          </m:sSubPr>
                          <m:e>
                            <m:r>
                              <a:rPr lang="en-US">
                                <a:latin typeface="Cambria Math"/>
                              </a:rPr>
                              <m:t>𝜋</m:t>
                            </m:r>
                          </m:e>
                          <m:sub>
                            <m:r>
                              <a:rPr lang="en-US">
                                <a:latin typeface="Cambria Math"/>
                              </a:rPr>
                              <m:t>2</m:t>
                            </m:r>
                          </m:sub>
                        </m:sSub>
                      </m:e>
                    </m:d>
                    <m:r>
                      <a:rPr lang="en-US" b="0" i="1" smtClean="0">
                        <a:latin typeface="Cambria Math" panose="02040503050406030204" pitchFamily="18" charset="0"/>
                      </a:rPr>
                      <m:t>={</m:t>
                    </m:r>
                    <m:sSub>
                      <m:sSubPr>
                        <m:ctrlPr>
                          <a:rPr lang="en-US" i="1">
                            <a:latin typeface="Cambria Math"/>
                          </a:rPr>
                        </m:ctrlPr>
                      </m:sSubPr>
                      <m:e>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a:latin typeface="Cambria Math"/>
                          </a:rPr>
                          <m:t>𝜋</m:t>
                        </m:r>
                      </m:e>
                      <m:sub>
                        <m:r>
                          <a:rPr lang="en-US">
                            <a:latin typeface="Cambria Math"/>
                          </a:rPr>
                          <m:t>1</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i="1">
                            <a:latin typeface="Cambria Math"/>
                          </a:rPr>
                        </m:ctrlPr>
                      </m:sSubPr>
                      <m:e>
                        <m:r>
                          <a:rPr lang="en-US">
                            <a:latin typeface="Cambria Math"/>
                          </a:rPr>
                          <m:t>𝜋</m:t>
                        </m:r>
                      </m:e>
                      <m:sub>
                        <m:r>
                          <a:rPr lang="en-US">
                            <a:latin typeface="Cambria Math"/>
                          </a:rPr>
                          <m:t>2</m:t>
                        </m:r>
                      </m:sub>
                    </m:sSub>
                    <m:r>
                      <a:rPr lang="en-US" b="0" i="1" smtClean="0">
                        <a:latin typeface="Cambria Math" panose="02040503050406030204" pitchFamily="18" charset="0"/>
                      </a:rPr>
                      <m:t>}</m:t>
                    </m:r>
                  </m:oMath>
                </a14:m>
                <a:r>
                  <a:rPr lang="en-US" dirty="0" smtClean="0"/>
                  <a:t>.</a:t>
                </a:r>
                <a:endParaRPr lang="he-IL" dirty="0"/>
              </a:p>
            </p:txBody>
          </p:sp>
        </mc:Choice>
        <mc:Fallback xmlns="">
          <p:sp>
            <p:nvSpPr>
              <p:cNvPr id="37" name="Content Placeholder 2"/>
              <p:cNvSpPr>
                <a:spLocks noGrp="1" noRot="1" noChangeAspect="1" noMove="1" noResize="1" noEditPoints="1" noAdjustHandles="1" noChangeArrowheads="1" noChangeShapeType="1" noTextEdit="1"/>
              </p:cNvSpPr>
              <p:nvPr>
                <p:ph idx="1"/>
              </p:nvPr>
            </p:nvSpPr>
            <p:spPr>
              <a:xfrm>
                <a:off x="238133" y="1388336"/>
                <a:ext cx="7620000" cy="4800600"/>
              </a:xfrm>
              <a:blipFill rotWithShape="0">
                <a:blip r:embed="rId6"/>
                <a:stretch>
                  <a:fillRect t="-381" r="-480"/>
                </a:stretch>
              </a:blipFill>
            </p:spPr>
            <p:txBody>
              <a:bodyPr/>
              <a:lstStyle/>
              <a:p>
                <a:r>
                  <a:rPr lang="he-IL">
                    <a:noFill/>
                  </a:rPr>
                  <a:t> </a:t>
                </a:r>
              </a:p>
            </p:txBody>
          </p:sp>
        </mc:Fallback>
      </mc:AlternateContent>
      <p:sp>
        <p:nvSpPr>
          <p:cNvPr id="4" name="Footer Placeholder 3"/>
          <p:cNvSpPr>
            <a:spLocks noGrp="1"/>
          </p:cNvSpPr>
          <p:nvPr>
            <p:ph type="ftr" sz="quarter" idx="11"/>
          </p:nvPr>
        </p:nvSpPr>
        <p:spPr/>
        <p:txBody>
          <a:bodyPr/>
          <a:lstStyle/>
          <a:p>
            <a:r>
              <a:rPr lang="en-US" smtClean="0"/>
              <a:t>The Structure of CT Solutions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084314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810" y="53752"/>
            <a:ext cx="7620000" cy="1143000"/>
          </a:xfrm>
        </p:spPr>
        <p:txBody>
          <a:bodyPr/>
          <a:lstStyle/>
          <a:p>
            <a:r>
              <a:rPr lang="en-US" dirty="0" smtClean="0"/>
              <a:t>The Structure of CT Solutions</a:t>
            </a:r>
            <a:endParaRPr lang="en-US" dirty="0"/>
          </a:p>
        </p:txBody>
      </p:sp>
      <mc:AlternateContent xmlns:mc="http://schemas.openxmlformats.org/markup-compatibility/2006" xmlns:a14="http://schemas.microsoft.com/office/drawing/2010/main">
        <mc:Choice Requires="a14">
          <p:sp>
            <p:nvSpPr>
              <p:cNvPr id="40" name="Content Placeholder 2"/>
              <p:cNvSpPr>
                <a:spLocks noGrp="1"/>
              </p:cNvSpPr>
              <p:nvPr>
                <p:ph idx="1"/>
              </p:nvPr>
            </p:nvSpPr>
            <p:spPr>
              <a:xfrm>
                <a:off x="0" y="1092963"/>
                <a:ext cx="7620000" cy="4800600"/>
              </a:xfrm>
            </p:spPr>
            <p:txBody>
              <a:bodyPr/>
              <a:lstStyle/>
              <a:p>
                <a:r>
                  <a:rPr lang="en-US" b="1" dirty="0" smtClean="0"/>
                  <a:t>Definition 1</a:t>
                </a:r>
                <a:r>
                  <a:rPr lang="en-US" dirty="0" smtClean="0"/>
                  <a:t>:  </a:t>
                </a:r>
                <a:r>
                  <a:rPr lang="en-US" sz="2200" b="1" dirty="0" smtClean="0"/>
                  <a:t>WS(</a:t>
                </a:r>
                <a:r>
                  <a:rPr lang="en-US" sz="2200" b="1" dirty="0" err="1" smtClean="0"/>
                  <a:t>s,t</a:t>
                </a:r>
                <a:r>
                  <a:rPr lang="en-US" sz="2200" b="1" dirty="0"/>
                  <a:t>) </a:t>
                </a:r>
                <a:r>
                  <a:rPr lang="en-US" sz="2200" dirty="0"/>
                  <a:t>is the </a:t>
                </a:r>
                <a:r>
                  <a:rPr lang="en-US" sz="2200" dirty="0" smtClean="0"/>
                  <a:t>set </a:t>
                </a:r>
                <a:r>
                  <a:rPr lang="en-US" sz="2200" dirty="0"/>
                  <a:t>of all the weight-shortest </a:t>
                </a:r>
                <a:r>
                  <a:rPr lang="en-US" sz="2200" dirty="0" smtClean="0"/>
                  <a:t>paths </a:t>
                </a:r>
                <a:r>
                  <a:rPr lang="en-US" sz="2200" dirty="0"/>
                  <a:t>between </a:t>
                </a:r>
                <a:r>
                  <a:rPr lang="en-US" sz="2200" i="1" dirty="0"/>
                  <a:t>s</a:t>
                </a:r>
                <a:r>
                  <a:rPr lang="en-US" sz="2200" dirty="0"/>
                  <a:t> and </a:t>
                </a:r>
                <a:r>
                  <a:rPr lang="en-US" sz="2200" i="1" dirty="0" smtClean="0"/>
                  <a:t>t </a:t>
                </a:r>
                <a:r>
                  <a:rPr lang="en-US" sz="2200" dirty="0" smtClean="0"/>
                  <a:t>.  </a:t>
                </a:r>
                <a:endParaRPr lang="en-US" dirty="0"/>
              </a:p>
              <a:p>
                <a:r>
                  <a:rPr lang="en-US" b="1" dirty="0"/>
                  <a:t>Definition </a:t>
                </a:r>
                <a:r>
                  <a:rPr lang="en-US" b="1" dirty="0" smtClean="0"/>
                  <a:t>2</a:t>
                </a:r>
                <a:r>
                  <a:rPr lang="en-US" dirty="0" smtClean="0"/>
                  <a:t>: An </a:t>
                </a:r>
                <a:r>
                  <a:rPr lang="en-US" b="1" i="1" dirty="0" smtClean="0"/>
                  <a:t>in-all-weight-shortest-paths link </a:t>
                </a:r>
                <a:r>
                  <a:rPr lang="en-US" dirty="0" smtClean="0"/>
                  <a:t> </a:t>
                </a:r>
                <a:r>
                  <a:rPr lang="en-US" dirty="0"/>
                  <a:t>is a link </a:t>
                </a:r>
                <a:r>
                  <a:rPr lang="en-US" i="1" dirty="0" smtClean="0"/>
                  <a:t>e</a:t>
                </a:r>
                <a:r>
                  <a:rPr lang="en-US" dirty="0" smtClean="0"/>
                  <a:t> </a:t>
                </a:r>
                <a:r>
                  <a:rPr lang="en-US" dirty="0"/>
                  <a:t>that is common to all paths in </a:t>
                </a:r>
                <a:r>
                  <a:rPr lang="en-US" b="1" dirty="0"/>
                  <a:t>WS(</a:t>
                </a:r>
                <a:r>
                  <a:rPr lang="en-US" b="1" dirty="0" err="1"/>
                  <a:t>s,t</a:t>
                </a:r>
                <a:r>
                  <a:rPr lang="en-US" b="1" dirty="0"/>
                  <a:t>)</a:t>
                </a:r>
                <a:r>
                  <a:rPr lang="en-US" dirty="0" smtClean="0"/>
                  <a:t>. </a:t>
                </a:r>
              </a:p>
              <a:p>
                <a:pPr lvl="1"/>
                <a:r>
                  <a:rPr lang="en-US" dirty="0" smtClean="0"/>
                  <a:t>The </a:t>
                </a:r>
                <a:r>
                  <a:rPr lang="en-US" dirty="0"/>
                  <a:t>set of in-all-weight-shortest-paths links </a:t>
                </a:r>
                <a:endParaRPr lang="en-US" dirty="0" smtClean="0"/>
              </a:p>
              <a:p>
                <a:pPr lvl="2"/>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𝑊𝑆</m:t>
                        </m:r>
                        <m:d>
                          <m:dPr>
                            <m:ctrlPr>
                              <a:rPr lang="en-US" i="1">
                                <a:latin typeface="Cambria Math"/>
                                <a:ea typeface="Cambria Math" panose="02040503050406030204" pitchFamily="18" charset="0"/>
                              </a:rPr>
                            </m:ctrlPr>
                          </m:dPr>
                          <m:e>
                            <m:r>
                              <m:rPr>
                                <m:brk m:alnAt="7"/>
                              </m:rP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sub>
                      <m:sup/>
                      <m:e>
                        <m:r>
                          <a:rPr lang="en-US" i="1">
                            <a:latin typeface="Cambria Math" panose="02040503050406030204" pitchFamily="18" charset="0"/>
                            <a:ea typeface="Cambria Math" panose="02040503050406030204" pitchFamily="18" charset="0"/>
                          </a:rPr>
                          <m:t>𝜋</m:t>
                        </m:r>
                      </m:e>
                    </m:nary>
                    <m:r>
                      <a:rPr lang="en-US" b="0" i="1" smtClean="0">
                        <a:latin typeface="Cambria Math" panose="02040503050406030204" pitchFamily="18" charset="0"/>
                        <a:ea typeface="Cambria Math" panose="02040503050406030204" pitchFamily="18" charset="0"/>
                      </a:rPr>
                      <m:t>}</m:t>
                    </m:r>
                  </m:oMath>
                </a14:m>
                <a:endParaRPr lang="en-US" dirty="0" smtClean="0"/>
              </a:p>
            </p:txBody>
          </p:sp>
        </mc:Choice>
        <mc:Fallback xmlns="">
          <p:sp>
            <p:nvSpPr>
              <p:cNvPr id="40" name="Content Placeholder 2"/>
              <p:cNvSpPr>
                <a:spLocks noGrp="1" noRot="1" noChangeAspect="1" noMove="1" noResize="1" noEditPoints="1" noAdjustHandles="1" noChangeArrowheads="1" noChangeShapeType="1" noTextEdit="1"/>
              </p:cNvSpPr>
              <p:nvPr>
                <p:ph idx="1"/>
              </p:nvPr>
            </p:nvSpPr>
            <p:spPr>
              <a:xfrm>
                <a:off x="0" y="1092963"/>
                <a:ext cx="7620000" cy="4800600"/>
              </a:xfrm>
              <a:blipFill rotWithShape="1">
                <a:blip r:embed="rId3"/>
                <a:stretch>
                  <a:fillRect t="-761" r="-168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The Structure of CT Solutions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5" name="Group 4"/>
          <p:cNvGrpSpPr/>
          <p:nvPr/>
        </p:nvGrpSpPr>
        <p:grpSpPr>
          <a:xfrm>
            <a:off x="1238767" y="3645024"/>
            <a:ext cx="5637489" cy="2575242"/>
            <a:chOff x="1238767" y="3645024"/>
            <a:chExt cx="5637489" cy="2575242"/>
          </a:xfrm>
        </p:grpSpPr>
        <p:cxnSp>
          <p:nvCxnSpPr>
            <p:cNvPr id="48" name="Straight Arrow Connector 197"/>
            <p:cNvCxnSpPr>
              <a:cxnSpLocks noChangeShapeType="1"/>
            </p:cNvCxnSpPr>
            <p:nvPr/>
          </p:nvCxnSpPr>
          <p:spPr bwMode="auto">
            <a:xfrm flipV="1">
              <a:off x="5434703" y="5229200"/>
              <a:ext cx="561898" cy="2659"/>
            </a:xfrm>
            <a:prstGeom prst="straightConnector1">
              <a:avLst/>
            </a:prstGeom>
            <a:noFill/>
            <a:ln w="63500" algn="ctr">
              <a:solidFill>
                <a:srgbClr val="000000"/>
              </a:solidFill>
              <a:round/>
              <a:headEnd/>
              <a:tailEnd type="triangle" w="med" len="med"/>
            </a:ln>
          </p:spPr>
        </p:cxnSp>
        <p:grpSp>
          <p:nvGrpSpPr>
            <p:cNvPr id="14" name="Group 193"/>
            <p:cNvGrpSpPr>
              <a:grpSpLocks/>
            </p:cNvGrpSpPr>
            <p:nvPr/>
          </p:nvGrpSpPr>
          <p:grpSpPr bwMode="auto">
            <a:xfrm>
              <a:off x="3438059" y="5093231"/>
              <a:ext cx="301059" cy="415931"/>
              <a:chOff x="838201" y="3754744"/>
              <a:chExt cx="893456" cy="1234491"/>
            </a:xfrm>
          </p:grpSpPr>
          <p:sp>
            <p:nvSpPr>
              <p:cNvPr id="15" name="Oval 210"/>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6" name="TextBox 15"/>
              <p:cNvSpPr txBox="1"/>
              <p:nvPr/>
            </p:nvSpPr>
            <p:spPr>
              <a:xfrm>
                <a:off x="1047637"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grpSp>
          <p:nvGrpSpPr>
            <p:cNvPr id="17" name="Group 194"/>
            <p:cNvGrpSpPr>
              <a:grpSpLocks/>
            </p:cNvGrpSpPr>
            <p:nvPr/>
          </p:nvGrpSpPr>
          <p:grpSpPr bwMode="auto">
            <a:xfrm>
              <a:off x="4301016" y="5093231"/>
              <a:ext cx="301059" cy="415931"/>
              <a:chOff x="838201" y="3754744"/>
              <a:chExt cx="893456" cy="1234491"/>
            </a:xfrm>
          </p:grpSpPr>
          <p:sp>
            <p:nvSpPr>
              <p:cNvPr id="18" name="Oval 208"/>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19" name="TextBox 18"/>
              <p:cNvSpPr txBox="1"/>
              <p:nvPr/>
            </p:nvSpPr>
            <p:spPr>
              <a:xfrm>
                <a:off x="1046165" y="3884280"/>
                <a:ext cx="478692" cy="1104955"/>
              </a:xfrm>
              <a:prstGeom prst="rect">
                <a:avLst/>
              </a:prstGeom>
              <a:noFill/>
            </p:spPr>
            <p:txBody>
              <a:bodyPr>
                <a:spAutoFit/>
              </a:bodyPr>
              <a:lstStyle/>
              <a:p>
                <a:pPr algn="ctr">
                  <a:defRPr/>
                </a:pPr>
                <a:endParaRPr lang="en-US" sz="800" b="1" kern="0" dirty="0">
                  <a:solidFill>
                    <a:sysClr val="windowText" lastClr="000000"/>
                  </a:solidFill>
                  <a:latin typeface="Arial" pitchFamily="34" charset="0"/>
                </a:endParaRPr>
              </a:p>
            </p:txBody>
          </p:sp>
        </p:grpSp>
        <p:sp>
          <p:nvSpPr>
            <p:cNvPr id="21" name="Oval 206"/>
            <p:cNvSpPr>
              <a:spLocks noChangeArrowheads="1"/>
            </p:cNvSpPr>
            <p:nvPr/>
          </p:nvSpPr>
          <p:spPr bwMode="auto">
            <a:xfrm>
              <a:off x="5163973" y="5093232"/>
              <a:ext cx="301059" cy="301028"/>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grpSp>
          <p:nvGrpSpPr>
            <p:cNvPr id="26" name="Group 192"/>
            <p:cNvGrpSpPr>
              <a:grpSpLocks/>
            </p:cNvGrpSpPr>
            <p:nvPr/>
          </p:nvGrpSpPr>
          <p:grpSpPr bwMode="auto">
            <a:xfrm>
              <a:off x="1238767" y="5093231"/>
              <a:ext cx="301059" cy="416566"/>
              <a:chOff x="838201" y="3754744"/>
              <a:chExt cx="893456" cy="1236375"/>
            </a:xfrm>
          </p:grpSpPr>
          <p:sp>
            <p:nvSpPr>
              <p:cNvPr id="27"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28" name="TextBox 27"/>
              <p:cNvSpPr txBox="1"/>
              <p:nvPr/>
            </p:nvSpPr>
            <p:spPr>
              <a:xfrm>
                <a:off x="1046662" y="3886158"/>
                <a:ext cx="478692" cy="1104961"/>
              </a:xfrm>
              <a:prstGeom prst="rect">
                <a:avLst/>
              </a:prstGeom>
              <a:noFill/>
            </p:spPr>
            <p:txBody>
              <a:bodyPr>
                <a:spAutoFit/>
              </a:bodyPr>
              <a:lstStyle/>
              <a:p>
                <a:pPr algn="ctr">
                  <a:defRPr/>
                </a:pPr>
                <a:r>
                  <a:rPr lang="en-US" sz="800" b="1" kern="0" dirty="0">
                    <a:solidFill>
                      <a:sysClr val="windowText" lastClr="000000"/>
                    </a:solidFill>
                    <a:latin typeface="Arial" pitchFamily="34" charset="0"/>
                  </a:rPr>
                  <a:t>S</a:t>
                </a:r>
              </a:p>
            </p:txBody>
          </p:sp>
        </p:grpSp>
        <p:grpSp>
          <p:nvGrpSpPr>
            <p:cNvPr id="29" name="Group 192"/>
            <p:cNvGrpSpPr>
              <a:grpSpLocks/>
            </p:cNvGrpSpPr>
            <p:nvPr/>
          </p:nvGrpSpPr>
          <p:grpSpPr bwMode="auto">
            <a:xfrm>
              <a:off x="6500308" y="5093231"/>
              <a:ext cx="301059" cy="301028"/>
              <a:chOff x="838201" y="3754744"/>
              <a:chExt cx="893456" cy="893456"/>
            </a:xfrm>
          </p:grpSpPr>
          <p:sp>
            <p:nvSpPr>
              <p:cNvPr id="30" name="Oval 212"/>
              <p:cNvSpPr>
                <a:spLocks noChangeArrowheads="1"/>
              </p:cNvSpPr>
              <p:nvPr/>
            </p:nvSpPr>
            <p:spPr bwMode="auto">
              <a:xfrm>
                <a:off x="838201" y="3754744"/>
                <a:ext cx="893456" cy="893456"/>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31" name="TextBox 30"/>
              <p:cNvSpPr txBox="1"/>
              <p:nvPr/>
            </p:nvSpPr>
            <p:spPr>
              <a:xfrm>
                <a:off x="1046662" y="3886159"/>
                <a:ext cx="478692" cy="639441"/>
              </a:xfrm>
              <a:prstGeom prst="rect">
                <a:avLst/>
              </a:prstGeom>
              <a:noFill/>
            </p:spPr>
            <p:txBody>
              <a:bodyPr>
                <a:spAutoFit/>
              </a:bodyPr>
              <a:lstStyle/>
              <a:p>
                <a:pPr algn="ctr">
                  <a:defRPr/>
                </a:pPr>
                <a:r>
                  <a:rPr lang="en-US" sz="800" b="1" kern="0" dirty="0" smtClean="0">
                    <a:solidFill>
                      <a:sysClr val="windowText" lastClr="000000"/>
                    </a:solidFill>
                    <a:latin typeface="Arial" pitchFamily="34" charset="0"/>
                  </a:rPr>
                  <a:t>t</a:t>
                </a:r>
                <a:endParaRPr lang="en-US" sz="800" b="1" kern="0" dirty="0">
                  <a:solidFill>
                    <a:sysClr val="windowText" lastClr="000000"/>
                  </a:solidFill>
                  <a:latin typeface="Arial" pitchFamily="34" charset="0"/>
                </a:endParaRPr>
              </a:p>
            </p:txBody>
          </p:sp>
        </p:grpSp>
        <p:cxnSp>
          <p:nvCxnSpPr>
            <p:cNvPr id="39" name="Straight Arrow Connector 197"/>
            <p:cNvCxnSpPr>
              <a:cxnSpLocks noChangeShapeType="1"/>
            </p:cNvCxnSpPr>
            <p:nvPr/>
          </p:nvCxnSpPr>
          <p:spPr bwMode="auto">
            <a:xfrm flipV="1">
              <a:off x="3739847" y="5243908"/>
              <a:ext cx="561898" cy="2659"/>
            </a:xfrm>
            <a:prstGeom prst="straightConnector1">
              <a:avLst/>
            </a:prstGeom>
            <a:noFill/>
            <a:ln w="63500" algn="ctr">
              <a:solidFill>
                <a:srgbClr val="000000"/>
              </a:solidFill>
              <a:round/>
              <a:headEnd/>
              <a:tailEnd type="triangle" w="med" len="med"/>
            </a:ln>
          </p:spPr>
        </p:cxnSp>
        <p:cxnSp>
          <p:nvCxnSpPr>
            <p:cNvPr id="36" name="Curved Connector 199"/>
            <p:cNvCxnSpPr>
              <a:cxnSpLocks noChangeShapeType="1"/>
            </p:cNvCxnSpPr>
            <p:nvPr/>
          </p:nvCxnSpPr>
          <p:spPr bwMode="auto">
            <a:xfrm rot="5400000" flipH="1" flipV="1">
              <a:off x="4881173" y="4635464"/>
              <a:ext cx="2659" cy="864000"/>
            </a:xfrm>
            <a:prstGeom prst="curvedConnector3">
              <a:avLst>
                <a:gd name="adj1" fmla="val 15145130"/>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1348255" y="4310143"/>
              <a:ext cx="2160376" cy="775042"/>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 name="connsiteX0" fmla="*/ 13666 w 1318591"/>
                <a:gd name="connsiteY0" fmla="*/ 756061 h 775111"/>
                <a:gd name="connsiteX1" fmla="*/ 99391 w 1318591"/>
                <a:gd name="connsiteY1" fmla="*/ 127411 h 775111"/>
                <a:gd name="connsiteX2" fmla="*/ 767202 w 1318591"/>
                <a:gd name="connsiteY2" fmla="*/ 611825 h 775111"/>
                <a:gd name="connsiteX3" fmla="*/ 994741 w 1318591"/>
                <a:gd name="connsiteY3" fmla="*/ 3586 h 775111"/>
                <a:gd name="connsiteX4" fmla="*/ 1318591 w 1318591"/>
                <a:gd name="connsiteY4" fmla="*/ 775111 h 775111"/>
                <a:gd name="connsiteX0" fmla="*/ 2054 w 1306979"/>
                <a:gd name="connsiteY0" fmla="*/ 755992 h 775042"/>
                <a:gd name="connsiteX1" fmla="*/ 206320 w 1306979"/>
                <a:gd name="connsiteY1" fmla="*/ 45699 h 775042"/>
                <a:gd name="connsiteX2" fmla="*/ 755590 w 1306979"/>
                <a:gd name="connsiteY2" fmla="*/ 611756 h 775042"/>
                <a:gd name="connsiteX3" fmla="*/ 983129 w 1306979"/>
                <a:gd name="connsiteY3" fmla="*/ 3517 h 775042"/>
                <a:gd name="connsiteX4" fmla="*/ 1306979 w 1306979"/>
                <a:gd name="connsiteY4" fmla="*/ 775042 h 77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979" h="775042">
                  <a:moveTo>
                    <a:pt x="2054" y="755992"/>
                  </a:moveTo>
                  <a:cubicBezTo>
                    <a:pt x="-15409" y="468654"/>
                    <a:pt x="80731" y="69738"/>
                    <a:pt x="206320" y="45699"/>
                  </a:cubicBezTo>
                  <a:cubicBezTo>
                    <a:pt x="331909" y="21660"/>
                    <a:pt x="626122" y="618786"/>
                    <a:pt x="755590" y="611756"/>
                  </a:cubicBezTo>
                  <a:cubicBezTo>
                    <a:pt x="885058" y="604726"/>
                    <a:pt x="886292" y="-53633"/>
                    <a:pt x="983129" y="3517"/>
                  </a:cubicBezTo>
                  <a:cubicBezTo>
                    <a:pt x="1079966" y="60667"/>
                    <a:pt x="1193472" y="417854"/>
                    <a:pt x="1306979" y="775042"/>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sp>
          <p:nvSpPr>
            <p:cNvPr id="41" name="Freeform 40"/>
            <p:cNvSpPr/>
            <p:nvPr/>
          </p:nvSpPr>
          <p:spPr>
            <a:xfrm>
              <a:off x="6148269" y="4304134"/>
              <a:ext cx="522641" cy="816969"/>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343" h="776386">
                  <a:moveTo>
                    <a:pt x="12418" y="757336"/>
                  </a:moveTo>
                  <a:cubicBezTo>
                    <a:pt x="-5045" y="469998"/>
                    <a:pt x="-22507" y="182661"/>
                    <a:pt x="98143" y="128686"/>
                  </a:cubicBezTo>
                  <a:cubicBezTo>
                    <a:pt x="218793" y="74711"/>
                    <a:pt x="587093" y="454123"/>
                    <a:pt x="736318" y="433486"/>
                  </a:cubicBezTo>
                  <a:cubicBezTo>
                    <a:pt x="885543" y="412849"/>
                    <a:pt x="896656" y="-52289"/>
                    <a:pt x="993493" y="4861"/>
                  </a:cubicBezTo>
                  <a:cubicBezTo>
                    <a:pt x="1090330" y="62011"/>
                    <a:pt x="1203836" y="419198"/>
                    <a:pt x="1317343" y="776386"/>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cxnSp>
          <p:nvCxnSpPr>
            <p:cNvPr id="50" name="Curved Connector 199"/>
            <p:cNvCxnSpPr>
              <a:cxnSpLocks noChangeShapeType="1"/>
            </p:cNvCxnSpPr>
            <p:nvPr/>
          </p:nvCxnSpPr>
          <p:spPr bwMode="auto">
            <a:xfrm rot="16200000" flipH="1">
              <a:off x="4880296" y="4994855"/>
              <a:ext cx="2659" cy="864000"/>
            </a:xfrm>
            <a:prstGeom prst="curvedConnector3">
              <a:avLst>
                <a:gd name="adj1" fmla="val 15145130"/>
              </a:avLst>
            </a:pr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flipV="1">
              <a:off x="6148269" y="5373215"/>
              <a:ext cx="521764" cy="816969"/>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343" h="776386">
                  <a:moveTo>
                    <a:pt x="12418" y="757336"/>
                  </a:moveTo>
                  <a:cubicBezTo>
                    <a:pt x="-5045" y="469998"/>
                    <a:pt x="-22507" y="182661"/>
                    <a:pt x="98143" y="128686"/>
                  </a:cubicBezTo>
                  <a:cubicBezTo>
                    <a:pt x="218793" y="74711"/>
                    <a:pt x="587093" y="454123"/>
                    <a:pt x="736318" y="433486"/>
                  </a:cubicBezTo>
                  <a:cubicBezTo>
                    <a:pt x="885543" y="412849"/>
                    <a:pt x="896656" y="-52289"/>
                    <a:pt x="993493" y="4861"/>
                  </a:cubicBezTo>
                  <a:cubicBezTo>
                    <a:pt x="1090330" y="62011"/>
                    <a:pt x="1203836" y="419198"/>
                    <a:pt x="1317343" y="776386"/>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cxnSp>
          <p:nvCxnSpPr>
            <p:cNvPr id="55" name="Straight Arrow Connector 54"/>
            <p:cNvCxnSpPr/>
            <p:nvPr/>
          </p:nvCxnSpPr>
          <p:spPr>
            <a:xfrm flipH="1">
              <a:off x="3948377" y="4308798"/>
              <a:ext cx="422715" cy="831369"/>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65431" y="4304134"/>
              <a:ext cx="550221" cy="836033"/>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656015" y="3645024"/>
              <a:ext cx="3220241" cy="369332"/>
            </a:xfrm>
            <a:prstGeom prst="rect">
              <a:avLst/>
            </a:prstGeom>
            <a:noFill/>
          </p:spPr>
          <p:txBody>
            <a:bodyPr wrap="none" rtlCol="0">
              <a:spAutoFit/>
            </a:bodyPr>
            <a:lstStyle/>
            <a:p>
              <a:r>
                <a:rPr lang="en-US" b="1" dirty="0" smtClean="0"/>
                <a:t>In-all-weight-shortest path links</a:t>
              </a:r>
              <a:endParaRPr lang="en-US" b="1" dirty="0"/>
            </a:p>
          </p:txBody>
        </p:sp>
        <p:sp>
          <p:nvSpPr>
            <p:cNvPr id="61" name="Oval 206"/>
            <p:cNvSpPr>
              <a:spLocks noChangeArrowheads="1"/>
            </p:cNvSpPr>
            <p:nvPr/>
          </p:nvSpPr>
          <p:spPr bwMode="auto">
            <a:xfrm>
              <a:off x="5997740" y="5085184"/>
              <a:ext cx="301059" cy="301028"/>
            </a:xfrm>
            <a:prstGeom prst="ellipse">
              <a:avLst/>
            </a:prstGeom>
            <a:solidFill>
              <a:srgbClr val="0070C0"/>
            </a:solidFill>
            <a:ln w="25400" algn="ctr">
              <a:solidFill>
                <a:srgbClr val="002060"/>
              </a:solidFill>
              <a:round/>
              <a:headEnd/>
              <a:tailEnd/>
            </a:ln>
          </p:spPr>
          <p:txBody>
            <a:bodyPr/>
            <a:lstStyle/>
            <a:p>
              <a:endParaRPr lang="he-IL" sz="800">
                <a:solidFill>
                  <a:srgbClr val="2F2B20"/>
                </a:solidFill>
              </a:endParaRPr>
            </a:p>
          </p:txBody>
        </p:sp>
        <p:sp>
          <p:nvSpPr>
            <p:cNvPr id="42" name="Freeform 41"/>
            <p:cNvSpPr/>
            <p:nvPr/>
          </p:nvSpPr>
          <p:spPr>
            <a:xfrm flipV="1">
              <a:off x="1331640" y="5445224"/>
              <a:ext cx="2160376" cy="775042"/>
            </a:xfrm>
            <a:custGeom>
              <a:avLst/>
              <a:gdLst>
                <a:gd name="connsiteX0" fmla="*/ 12418 w 1317343"/>
                <a:gd name="connsiteY0" fmla="*/ 757336 h 776386"/>
                <a:gd name="connsiteX1" fmla="*/ 98143 w 1317343"/>
                <a:gd name="connsiteY1" fmla="*/ 128686 h 776386"/>
                <a:gd name="connsiteX2" fmla="*/ 736318 w 1317343"/>
                <a:gd name="connsiteY2" fmla="*/ 433486 h 776386"/>
                <a:gd name="connsiteX3" fmla="*/ 993493 w 1317343"/>
                <a:gd name="connsiteY3" fmla="*/ 4861 h 776386"/>
                <a:gd name="connsiteX4" fmla="*/ 1317343 w 1317343"/>
                <a:gd name="connsiteY4" fmla="*/ 776386 h 776386"/>
                <a:gd name="connsiteX0" fmla="*/ 13666 w 1318591"/>
                <a:gd name="connsiteY0" fmla="*/ 756061 h 775111"/>
                <a:gd name="connsiteX1" fmla="*/ 99391 w 1318591"/>
                <a:gd name="connsiteY1" fmla="*/ 127411 h 775111"/>
                <a:gd name="connsiteX2" fmla="*/ 767202 w 1318591"/>
                <a:gd name="connsiteY2" fmla="*/ 611825 h 775111"/>
                <a:gd name="connsiteX3" fmla="*/ 994741 w 1318591"/>
                <a:gd name="connsiteY3" fmla="*/ 3586 h 775111"/>
                <a:gd name="connsiteX4" fmla="*/ 1318591 w 1318591"/>
                <a:gd name="connsiteY4" fmla="*/ 775111 h 775111"/>
                <a:gd name="connsiteX0" fmla="*/ 2054 w 1306979"/>
                <a:gd name="connsiteY0" fmla="*/ 755992 h 775042"/>
                <a:gd name="connsiteX1" fmla="*/ 206320 w 1306979"/>
                <a:gd name="connsiteY1" fmla="*/ 45699 h 775042"/>
                <a:gd name="connsiteX2" fmla="*/ 755590 w 1306979"/>
                <a:gd name="connsiteY2" fmla="*/ 611756 h 775042"/>
                <a:gd name="connsiteX3" fmla="*/ 983129 w 1306979"/>
                <a:gd name="connsiteY3" fmla="*/ 3517 h 775042"/>
                <a:gd name="connsiteX4" fmla="*/ 1306979 w 1306979"/>
                <a:gd name="connsiteY4" fmla="*/ 775042 h 77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979" h="775042">
                  <a:moveTo>
                    <a:pt x="2054" y="755992"/>
                  </a:moveTo>
                  <a:cubicBezTo>
                    <a:pt x="-15409" y="468654"/>
                    <a:pt x="80731" y="69738"/>
                    <a:pt x="206320" y="45699"/>
                  </a:cubicBezTo>
                  <a:cubicBezTo>
                    <a:pt x="331909" y="21660"/>
                    <a:pt x="626122" y="618786"/>
                    <a:pt x="755590" y="611756"/>
                  </a:cubicBezTo>
                  <a:cubicBezTo>
                    <a:pt x="885058" y="604726"/>
                    <a:pt x="886292" y="-53633"/>
                    <a:pt x="983129" y="3517"/>
                  </a:cubicBezTo>
                  <a:cubicBezTo>
                    <a:pt x="1079966" y="60667"/>
                    <a:pt x="1193472" y="417854"/>
                    <a:pt x="1306979" y="775042"/>
                  </a:cubicBezTo>
                </a:path>
              </a:pathLst>
            </a:custGeom>
            <a:ln w="381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2F2B20"/>
                </a:solidFill>
              </a:endParaRPr>
            </a:p>
          </p:txBody>
        </p:sp>
      </p:grpSp>
    </p:spTree>
    <p:extLst>
      <p:ext uri="{BB962C8B-B14F-4D97-AF65-F5344CB8AC3E}">
        <p14:creationId xmlns:p14="http://schemas.microsoft.com/office/powerpoint/2010/main" val="25768280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CO-Constrained Survivability Min-QoS (CO-CSMQ)Problem}}:&#10;&#10;Find a survivable connection \mbox{$(\pi_{1},\pi_{2})$} from $s$ to $t$ such that:&#10;\[&#10;\min\,\, { \sum_{e \in \pi_{1} \bigcup \pi_{2}}w_{e}}&#10;\]&#10;\[&#10;s.t.\,\, \prod_{e \in \pi_{1} \cap \pi_{2}} (1-p_{e} ) \geq {S}.&#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CT-Constrained Survivability Min-QoS (CT-CSMQ)Problem}}:&#10;&#10;Find a survivable connection \mbox{$(\pi_{1},\pi_{2})$} from $s$ to $t$ such that:&#10;\[&#10;\min\,\, { \sum_{e \in \pi_{1}} w_{e} + \sum_{e \in \pi_{2}} w_{e}}&#10;\]&#10;\[&#10;s.t.\,\, \prod_{e \in \pi_{1} \cap \pi_{2}} (1-p_{e} ) \geq {S}.&#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CO-Constrained QoS Max-Survivability (CO-CQMS) Problem}}:&#10;&#10;Find a survivable connection \mbox{$(\pi_{1},\pi_{2})$} from $s$ to $t$ such that:&#10;\[&#10;\max{\prod_{e \in \pi_{1} \cap \pi_{2}} (1-p_{e})}&#10;\]&#10;\[&#10;s.t.\,\,\sum_{e \in \pi_{1} \bigcup \pi_{2}}w_{e}\leq {B}.&#10;\]&#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CT-Constrained QoS Max-Survivability (CT-CQMS) Problem}}:&#10;&#10;Find a survivable connection \mbox{$(\pi_{1},\pi_{2})$} from $s$ to $t$ such that:&#10;\[&#10;\max{\prod_{e \in \pi_{1} \cap \pi_{2}} (1-p_{e})}&#10;\]&#10;\[&#10;s.t.\,\,\sum_{e \in \pi_{1}} w_{e} + \sum_{e \in \pi_{2}} w_{e}\leq {B}.&#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CT-Constrained QoS Max-Survivability (CT-CQMS) Problem}}:&#10;Find a survivable connection \mbox{$(\pi_{1},\pi_{2})$} from $s$ to $t$ such that:&#10;\[&#10;\max{\prod_{e \in \pi_{1} \cap \pi_{2}} (1-p_{e})}&#10;\]&#10;\[&#10;s.t.\,\,\sum_{e \in \pi_{1}} w_{e} + \sum_{e \in \pi_{2}} w_{e}\leq {B}.&#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textbf{\emph{Restricted shortest Path (RSP)Problem}}:&#10;Find a path \mbox{$\pi$} from $s$ to $t$ such that:&#10;\[&#10;\min\,\, { \sum_{e \in \pi}w_{e}}&#10;\]&#10;\[&#10;s.t.\,\, { \sum_{e \in \pi}l_{e}} \leq {B}.&#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13857</TotalTime>
  <Words>2195</Words>
  <Application>Microsoft Office PowerPoint</Application>
  <PresentationFormat>On-screen Show (4:3)</PresentationFormat>
  <Paragraphs>355</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Tunable QoS-Aware Network Survivability</vt:lpstr>
      <vt:lpstr>Introduction </vt:lpstr>
      <vt:lpstr>Tunable survivability</vt:lpstr>
      <vt:lpstr>Model Formulation</vt:lpstr>
      <vt:lpstr>Model Formulation</vt:lpstr>
      <vt:lpstr>Problem Illustration</vt:lpstr>
      <vt:lpstr>Optimization Problems</vt:lpstr>
      <vt:lpstr>The Structure of CT Solutions</vt:lpstr>
      <vt:lpstr>The Structure of CT Solutions</vt:lpstr>
      <vt:lpstr>The Structure of CT Solutions</vt:lpstr>
      <vt:lpstr>Algorithmic Scheme</vt:lpstr>
      <vt:lpstr>Algorithm for the CT Problem–  Establishing QoS Aware p-survivable connection </vt:lpstr>
      <vt:lpstr>Algorithm for the CT Problem–  Establishing QoS Aware p-survivable connection </vt:lpstr>
      <vt:lpstr>Algorithm for the CT Problem</vt:lpstr>
      <vt:lpstr>Algorithm for the CT Problem</vt:lpstr>
      <vt:lpstr>Algorithm for the CT Problem</vt:lpstr>
      <vt:lpstr>Algorithm for the CT Problem</vt:lpstr>
      <vt:lpstr>Algorithm for the CT Problem</vt:lpstr>
      <vt:lpstr>Algorithm for the CT Problem</vt:lpstr>
      <vt:lpstr>Simulation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Network Intrusions via Sampling : A Game Theoretic Approach</dc:title>
  <dc:creator>jose</dc:creator>
  <cp:lastModifiedBy>Yoseff Jose Yalloos</cp:lastModifiedBy>
  <cp:revision>523</cp:revision>
  <cp:lastPrinted>2013-04-10T14:59:59Z</cp:lastPrinted>
  <dcterms:created xsi:type="dcterms:W3CDTF">2006-08-16T00:00:00Z</dcterms:created>
  <dcterms:modified xsi:type="dcterms:W3CDTF">2013-10-26T10:10:44Z</dcterms:modified>
</cp:coreProperties>
</file>