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419" r:id="rId3"/>
    <p:sldId id="258" r:id="rId4"/>
    <p:sldId id="485" r:id="rId5"/>
    <p:sldId id="468" r:id="rId6"/>
    <p:sldId id="481" r:id="rId7"/>
    <p:sldId id="446" r:id="rId8"/>
    <p:sldId id="470" r:id="rId9"/>
    <p:sldId id="469" r:id="rId10"/>
    <p:sldId id="486" r:id="rId11"/>
    <p:sldId id="488" r:id="rId12"/>
    <p:sldId id="483" r:id="rId13"/>
    <p:sldId id="487" r:id="rId14"/>
    <p:sldId id="458" r:id="rId15"/>
    <p:sldId id="480" r:id="rId16"/>
    <p:sldId id="475" r:id="rId17"/>
    <p:sldId id="479" r:id="rId18"/>
    <p:sldId id="461" r:id="rId19"/>
    <p:sldId id="460" r:id="rId20"/>
    <p:sldId id="404" r:id="rId21"/>
    <p:sldId id="482" r:id="rId22"/>
  </p:sldIdLst>
  <p:sldSz cx="9144000" cy="6858000" type="screen4x3"/>
  <p:notesSz cx="6815138" cy="994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AD4"/>
    <a:srgbClr val="F6EFC1"/>
    <a:srgbClr val="612503"/>
    <a:srgbClr val="984807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5" autoAdjust="0"/>
    <p:restoredTop sz="76190" autoAdjust="0"/>
  </p:normalViewPr>
  <p:slideViewPr>
    <p:cSldViewPr>
      <p:cViewPr>
        <p:scale>
          <a:sx n="66" d="100"/>
          <a:sy n="66" d="100"/>
        </p:scale>
        <p:origin x="-1668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93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61170" y="3"/>
            <a:ext cx="2953969" cy="497763"/>
          </a:xfrm>
          <a:prstGeom prst="rect">
            <a:avLst/>
          </a:prstGeom>
        </p:spPr>
        <p:txBody>
          <a:bodyPr vert="horz" lIns="91614" tIns="45806" rIns="91614" bIns="45806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92" y="3"/>
            <a:ext cx="2953969" cy="497763"/>
          </a:xfrm>
          <a:prstGeom prst="rect">
            <a:avLst/>
          </a:prstGeom>
        </p:spPr>
        <p:txBody>
          <a:bodyPr vert="horz" lIns="91614" tIns="45806" rIns="91614" bIns="45806" rtlCol="1"/>
          <a:lstStyle>
            <a:lvl1pPr algn="l">
              <a:defRPr sz="1200"/>
            </a:lvl1pPr>
          </a:lstStyle>
          <a:p>
            <a:fld id="{45A3E59D-94F1-4524-9D49-4F4E3469B4B1}" type="datetimeFigureOut">
              <a:rPr lang="he-IL" smtClean="0"/>
              <a:t>י"ב/אלול/תשע"ד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61170" y="9444749"/>
            <a:ext cx="2953969" cy="497761"/>
          </a:xfrm>
          <a:prstGeom prst="rect">
            <a:avLst/>
          </a:prstGeom>
        </p:spPr>
        <p:txBody>
          <a:bodyPr vert="horz" lIns="91614" tIns="45806" rIns="91614" bIns="45806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92" y="9444749"/>
            <a:ext cx="2953969" cy="497761"/>
          </a:xfrm>
          <a:prstGeom prst="rect">
            <a:avLst/>
          </a:prstGeom>
        </p:spPr>
        <p:txBody>
          <a:bodyPr vert="horz" lIns="91614" tIns="45806" rIns="91614" bIns="45806" rtlCol="1" anchor="b"/>
          <a:lstStyle>
            <a:lvl1pPr algn="l">
              <a:defRPr sz="1200"/>
            </a:lvl1pPr>
          </a:lstStyle>
          <a:p>
            <a:fld id="{8DFEE9DE-F797-45B8-B610-B2D238917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3657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53226" cy="497205"/>
          </a:xfrm>
          <a:prstGeom prst="rect">
            <a:avLst/>
          </a:prstGeom>
        </p:spPr>
        <p:txBody>
          <a:bodyPr vert="horz" lIns="91411" tIns="45705" rIns="91411" bIns="4570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0337" y="2"/>
            <a:ext cx="2953226" cy="497205"/>
          </a:xfrm>
          <a:prstGeom prst="rect">
            <a:avLst/>
          </a:prstGeom>
        </p:spPr>
        <p:txBody>
          <a:bodyPr vert="horz" lIns="91411" tIns="45705" rIns="91411" bIns="45705" rtlCol="0"/>
          <a:lstStyle>
            <a:lvl1pPr algn="r">
              <a:defRPr sz="1200"/>
            </a:lvl1pPr>
          </a:lstStyle>
          <a:p>
            <a:fld id="{5A1137D6-8D8B-4CC0-8158-4EA2662BA966}" type="datetimeFigureOut">
              <a:rPr lang="en-US" smtClean="0"/>
              <a:pPr/>
              <a:t>9/7/2014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73638" cy="3732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1" tIns="45705" rIns="91411" bIns="4570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515" y="4723448"/>
            <a:ext cx="5452110" cy="4474845"/>
          </a:xfrm>
          <a:prstGeom prst="rect">
            <a:avLst/>
          </a:prstGeom>
        </p:spPr>
        <p:txBody>
          <a:bodyPr vert="horz" lIns="91411" tIns="45705" rIns="91411" bIns="4570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5171"/>
            <a:ext cx="2953226" cy="497205"/>
          </a:xfrm>
          <a:prstGeom prst="rect">
            <a:avLst/>
          </a:prstGeom>
        </p:spPr>
        <p:txBody>
          <a:bodyPr vert="horz" lIns="91411" tIns="45705" rIns="91411" bIns="4570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0337" y="9445171"/>
            <a:ext cx="2953226" cy="497205"/>
          </a:xfrm>
          <a:prstGeom prst="rect">
            <a:avLst/>
          </a:prstGeom>
        </p:spPr>
        <p:txBody>
          <a:bodyPr vert="horz" lIns="91411" tIns="45705" rIns="91411" bIns="45705" rtlCol="0" anchor="b"/>
          <a:lstStyle>
            <a:lvl1pPr algn="r">
              <a:defRPr sz="1200"/>
            </a:lvl1pPr>
          </a:lstStyle>
          <a:p>
            <a:fld id="{169DE665-001B-497C-BB5A-330A7C5C25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7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Hello, my name is Jose </a:t>
            </a:r>
            <a:r>
              <a:rPr lang="en-US" dirty="0" err="1" smtClean="0"/>
              <a:t>Yallouz</a:t>
            </a:r>
            <a:r>
              <a:rPr lang="en-US" dirty="0" smtClean="0"/>
              <a:t> from the </a:t>
            </a:r>
            <a:r>
              <a:rPr lang="en-US" dirty="0" err="1" smtClean="0"/>
              <a:t>Technion</a:t>
            </a:r>
            <a:r>
              <a:rPr lang="en-US" dirty="0" smtClean="0"/>
              <a:t> –</a:t>
            </a:r>
            <a:r>
              <a:rPr lang="en-US" baseline="0" dirty="0" smtClean="0"/>
              <a:t> Israel Institute of Technology</a:t>
            </a:r>
            <a:endParaRPr lang="en-US" dirty="0" smtClean="0"/>
          </a:p>
          <a:p>
            <a:r>
              <a:rPr lang="en-US" dirty="0" smtClean="0"/>
              <a:t>Today,</a:t>
            </a:r>
            <a:r>
              <a:rPr lang="en-US" baseline="0" dirty="0" smtClean="0"/>
              <a:t> I will present a joint work with </a:t>
            </a:r>
            <a:r>
              <a:rPr lang="en-US" baseline="0" dirty="0" err="1" smtClean="0"/>
              <a:t>Ori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Rottenstreich</a:t>
            </a:r>
            <a:r>
              <a:rPr lang="en-US" baseline="0" dirty="0" smtClean="0"/>
              <a:t> an Ariel </a:t>
            </a:r>
            <a:r>
              <a:rPr lang="en-US" baseline="0" dirty="0" err="1" smtClean="0"/>
              <a:t>Orda</a:t>
            </a:r>
            <a:endParaRPr lang="en-US" baseline="0" dirty="0" smtClean="0"/>
          </a:p>
          <a:p>
            <a:r>
              <a:rPr lang="en-US" baseline="0" dirty="0" smtClean="0"/>
              <a:t>Named “Tunable survivable spanning Trees”.</a:t>
            </a:r>
          </a:p>
          <a:p>
            <a:endParaRPr lang="en-US" baseline="0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E665-001B-497C-BB5A-330A7C5C25B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33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ready to define the following optimization problems:</a:t>
            </a:r>
          </a:p>
          <a:p>
            <a:endParaRPr lang="en-US" dirty="0" smtClean="0"/>
          </a:p>
          <a:p>
            <a:r>
              <a:rPr lang="en-US" dirty="0" smtClean="0"/>
              <a:t>The first named …. aims to find  … maximizes its survivability level and its bandwidth satisfies a B_0</a:t>
            </a:r>
            <a:r>
              <a:rPr lang="en-US" baseline="0" dirty="0" smtClean="0"/>
              <a:t> lower bound.</a:t>
            </a:r>
          </a:p>
          <a:p>
            <a:endParaRPr lang="en-US" baseline="0" dirty="0" smtClean="0"/>
          </a:p>
          <a:p>
            <a:r>
              <a:rPr lang="en-US" dirty="0" smtClean="0"/>
              <a:t>The second named …. aims to find  … maximizes its bandwidth and its survivability level satisfies a S_0</a:t>
            </a:r>
            <a:r>
              <a:rPr lang="en-US" baseline="0" dirty="0" smtClean="0"/>
              <a:t> lower bound.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Before we present a </a:t>
            </a:r>
            <a:r>
              <a:rPr lang="en-US" baseline="0" dirty="0" err="1" smtClean="0"/>
              <a:t>solutin</a:t>
            </a:r>
            <a:r>
              <a:rPr lang="en-US" baseline="0" dirty="0" smtClean="0"/>
              <a:t> to the following problems. Lets try </a:t>
            </a:r>
            <a:r>
              <a:rPr lang="en-US" baseline="0" smtClean="0"/>
              <a:t>to understand the …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E665-001B-497C-BB5A-330A7C5C25B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12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try to</a:t>
            </a:r>
            <a:r>
              <a:rPr lang="en-US" baseline="0" dirty="0" smtClean="0"/>
              <a:t> understand the trade-off between the survivability level, the bandwidth and the number of spanning trees. Through the following example.</a:t>
            </a:r>
          </a:p>
          <a:p>
            <a:r>
              <a:rPr lang="en-US" baseline="0" dirty="0" smtClean="0"/>
              <a:t>In case we employ the survivable spanning connection (T1,T3) , we will have a survivability level of 1 since its trees are fully disjoint  and a bandwidth of 1 since link </a:t>
            </a:r>
            <a:r>
              <a:rPr lang="en-US" baseline="0" dirty="0" err="1" smtClean="0"/>
              <a:t>ae</a:t>
            </a:r>
            <a:r>
              <a:rPr lang="en-US" baseline="0" dirty="0" smtClean="0"/>
              <a:t> has a bandwidth of 1. </a:t>
            </a:r>
          </a:p>
          <a:p>
            <a:r>
              <a:rPr lang="en-US" baseline="0" dirty="0" smtClean="0"/>
              <a:t>However, by relaxing a little the survivability requirement to 0.99, the employment of the survivable spanning connection (T1,T2)  results in a bandwidth of 20.</a:t>
            </a:r>
          </a:p>
          <a:p>
            <a:r>
              <a:rPr lang="en-US" baseline="0" dirty="0" smtClean="0"/>
              <a:t>-Moreover, the 3-survivable spanning connection (T1,T2,T4) maintains the bandwidth of 20 and improve the survivability level to 1.</a:t>
            </a:r>
          </a:p>
          <a:p>
            <a:r>
              <a:rPr lang="en-US" baseline="0" dirty="0" smtClean="0"/>
              <a:t>-Clearly, for a certain bandwidth requirement employing  more spanning trees might increase the survivability level till a maximum survivability level. In this example, we need 3 spanning trees in order to achieve the maximum survivability level.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E665-001B-497C-BB5A-330A7C5C25B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14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proceed to ask some fundamental questions about this maximum survivability level.</a:t>
            </a:r>
            <a:endParaRPr lang="en-US" dirty="0" smtClean="0"/>
          </a:p>
          <a:p>
            <a:pPr defTabSz="914118">
              <a:defRPr/>
            </a:pPr>
            <a:r>
              <a:rPr lang="en-US" dirty="0" smtClean="0"/>
              <a:t>First, What is the maximum level of survivability which can be achieved for a given a network?</a:t>
            </a:r>
          </a:p>
          <a:p>
            <a:pPr defTabSz="914118">
              <a:defRPr/>
            </a:pPr>
            <a:r>
              <a:rPr lang="en-US" baseline="0" dirty="0" smtClean="0"/>
              <a:t>To answer this question lets define some definitions:</a:t>
            </a:r>
          </a:p>
          <a:p>
            <a:pPr marL="228600" indent="-228600" defTabSz="914118">
              <a:buAutoNum type="arabicParenR"/>
              <a:defRPr/>
            </a:pPr>
            <a:r>
              <a:rPr lang="en-US" baseline="0" dirty="0" smtClean="0"/>
              <a:t>A bridge …</a:t>
            </a:r>
          </a:p>
          <a:p>
            <a:pPr marL="228600" indent="-228600" defTabSz="914118">
              <a:buAutoNum type="arabicParenR"/>
              <a:defRPr/>
            </a:pPr>
            <a:r>
              <a:rPr lang="en-US" baseline="0" dirty="0" smtClean="0"/>
              <a:t>Bridge(G) is the set …</a:t>
            </a:r>
          </a:p>
          <a:p>
            <a:pPr marL="0" indent="0" defTabSz="914118">
              <a:buNone/>
              <a:defRPr/>
            </a:pPr>
            <a:endParaRPr lang="en-US" baseline="0" dirty="0" smtClean="0"/>
          </a:p>
          <a:p>
            <a:pPr marL="0" indent="0" defTabSz="914118">
              <a:buNone/>
              <a:defRPr/>
            </a:pPr>
            <a:r>
              <a:rPr lang="en-US" baseline="0" dirty="0" smtClean="0"/>
              <a:t>Theorem:…The maximum level of survivability which can be achieved in a network satisfies the multiplication of the success probability of its bridges.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E665-001B-497C-BB5A-330A7C5C25B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3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You might ask: How many ….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Theorem: By defining E-</a:t>
            </a:r>
            <a:r>
              <a:rPr lang="en-US" baseline="0" dirty="0" err="1" smtClean="0"/>
              <a:t>tilda</a:t>
            </a:r>
            <a:r>
              <a:rPr lang="en-US" baseline="0" dirty="0" smtClean="0"/>
              <a:t>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tight example for the lower bound is a clique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tight example for the upper bound is a cycle. Here we have a cycle of 5 nodes and only by establishing the 5 colored (path) trees the maximum survivability level of 1 will be achieved.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Although, the establishment of |V| spanning trees can be very costly, in the continue, we will show through simulations that only few spanning trees are necessary to achieve the maximum survivability level.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E665-001B-497C-BB5A-330A7C5C25B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12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Backing</a:t>
            </a:r>
            <a:r>
              <a:rPr lang="en-US" baseline="0" dirty="0" smtClean="0"/>
              <a:t> to our</a:t>
            </a:r>
            <a:r>
              <a:rPr lang="en-US" dirty="0" smtClean="0"/>
              <a:t> optimization problem:</a:t>
            </a:r>
          </a:p>
          <a:p>
            <a:r>
              <a:rPr lang="en-US" baseline="0" dirty="0" smtClean="0"/>
              <a:t>….</a:t>
            </a:r>
          </a:p>
          <a:p>
            <a:r>
              <a:rPr lang="en-US" baseline="0" dirty="0" smtClean="0"/>
              <a:t>Maximize its survivability level and its bandwidth is lower bounded by some B0 constrained.</a:t>
            </a:r>
          </a:p>
          <a:p>
            <a:r>
              <a:rPr lang="en-US" baseline="0" dirty="0" smtClean="0"/>
              <a:t>We proceed  to present polynomial algorithmic solution for solving this problem.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algorithm is based on a transformation to the minimum cost edge disjoint tree problem.</a:t>
            </a:r>
          </a:p>
          <a:p>
            <a:r>
              <a:rPr lang="en-US" baseline="0" dirty="0" smtClean="0"/>
              <a:t>…., where the cost is defined as the sum of the weights of all links of the trees.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specific problem has polynomial time solution presented by </a:t>
            </a:r>
            <a:r>
              <a:rPr lang="en-US" baseline="0" dirty="0" err="1" smtClean="0"/>
              <a:t>Roskind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Tarjan</a:t>
            </a:r>
            <a:r>
              <a:rPr lang="en-US" baseline="0" dirty="0" smtClean="0"/>
              <a:t> at 1985.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E665-001B-497C-BB5A-330A7C5C25B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06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illustrate the algorithm steps by solving the following particular example in which we aim to find </a:t>
            </a:r>
            <a:r>
              <a:rPr lang="en-US" baseline="0" dirty="0" smtClean="0"/>
              <a:t> a 2-survivable spanning connection whose survivability is maximized and its bandwidth is greater than 2.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E665-001B-497C-BB5A-330A7C5C25B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7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begin with the construction of an auxiliary network,</a:t>
            </a:r>
          </a:p>
          <a:p>
            <a:r>
              <a:rPr lang="en-US" dirty="0" smtClean="0"/>
              <a:t>Discarding each link whose does not satisfy the bandwidth requirement</a:t>
            </a:r>
            <a:r>
              <a:rPr lang="en-US" baseline="0" dirty="0" smtClean="0"/>
              <a:t> of 2.</a:t>
            </a:r>
            <a:endParaRPr lang="en-US" dirty="0" smtClean="0"/>
          </a:p>
          <a:p>
            <a:r>
              <a:rPr lang="en-US" dirty="0" smtClean="0"/>
              <a:t>In our example the link </a:t>
            </a:r>
            <a:r>
              <a:rPr lang="en-US" dirty="0" err="1" smtClean="0"/>
              <a:t>ae</a:t>
            </a:r>
            <a:r>
              <a:rPr lang="en-US" dirty="0" smtClean="0"/>
              <a:t> is discarded.</a:t>
            </a:r>
          </a:p>
          <a:p>
            <a:r>
              <a:rPr lang="en-US" dirty="0" smtClean="0"/>
              <a:t>Next, in case the link satisfies the bandwidth requirement, we duplicate the link.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weight of one of them is set to –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</a:t>
            </a:r>
            <a:r>
              <a:rPr lang="en-US" baseline="0" dirty="0" err="1" smtClean="0"/>
              <a:t>sucees</a:t>
            </a:r>
            <a:r>
              <a:rPr lang="en-US" baseline="0" dirty="0" smtClean="0"/>
              <a:t> probability) and the other to 0.</a:t>
            </a:r>
          </a:p>
          <a:p>
            <a:endParaRPr lang="en-US" baseline="0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E665-001B-497C-BB5A-330A7C5C25B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7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given the auxiliary graph, we found 2 minimum cost edge disjoint spanning trees according to </a:t>
            </a:r>
            <a:r>
              <a:rPr lang="en-US" dirty="0" err="1" smtClean="0"/>
              <a:t>tarjan</a:t>
            </a:r>
            <a:r>
              <a:rPr lang="en-US" dirty="0" smtClean="0"/>
              <a:t> </a:t>
            </a:r>
            <a:r>
              <a:rPr lang="en-US" dirty="0" err="1" smtClean="0"/>
              <a:t>algotithm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Such</a:t>
            </a:r>
            <a:r>
              <a:rPr lang="en-US" baseline="0" dirty="0" smtClean="0"/>
              <a:t> as the following edge disjoint spanning trees.</a:t>
            </a:r>
          </a:p>
          <a:p>
            <a:r>
              <a:rPr lang="en-US" baseline="0" dirty="0" smtClean="0"/>
              <a:t>From these trees, we can derive the survivable spanning connection in the original network.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E665-001B-497C-BB5A-330A7C5C25B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7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perform simulation in 2 well-known random topologies, namely </a:t>
            </a:r>
            <a:r>
              <a:rPr lang="en-US" dirty="0" err="1" smtClean="0"/>
              <a:t>waxman</a:t>
            </a:r>
            <a:r>
              <a:rPr lang="en-US" dirty="0" smtClean="0"/>
              <a:t> and power-law.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first check the effect of the number of spanning trees on the survivability level for different bandwidth constraints.</a:t>
            </a:r>
          </a:p>
          <a:p>
            <a:r>
              <a:rPr lang="en-US" baseline="0" dirty="0" smtClean="0"/>
              <a:t>-For this purpose we define the survivability ratio as the ratio between</a:t>
            </a:r>
          </a:p>
          <a:p>
            <a:r>
              <a:rPr lang="en-US" baseline="0" dirty="0" smtClean="0"/>
              <a:t>….</a:t>
            </a:r>
          </a:p>
          <a:p>
            <a:r>
              <a:rPr lang="en-US" baseline="0" dirty="0" smtClean="0"/>
              <a:t>-Consequently, we check the survivability ratio as a function of the number k of spanning trees for different bandwidth constraint values.</a:t>
            </a:r>
          </a:p>
          <a:p>
            <a:r>
              <a:rPr lang="en-US" baseline="0" dirty="0" smtClean="0"/>
              <a:t>-From the graph we can conclude that:</a:t>
            </a:r>
          </a:p>
          <a:p>
            <a:r>
              <a:rPr lang="en-US" baseline="0" dirty="0" smtClean="0"/>
              <a:t>1) a 2-spanning connection supply a high survivability level. (at the worst case 0.993)</a:t>
            </a:r>
          </a:p>
          <a:p>
            <a:r>
              <a:rPr lang="en-US" baseline="0" dirty="0" smtClean="0"/>
              <a:t>2) 4 spanning trees are enough to achieve the maximum level of survivability for all cases.</a:t>
            </a:r>
          </a:p>
          <a:p>
            <a:r>
              <a:rPr lang="en-US" baseline="0" dirty="0" smtClean="0"/>
              <a:t>-Although we have a high upper bound  (as the number of nodes in the graph), in practice, is enough to employ only a few spanning trees.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E665-001B-497C-BB5A-330A7C5C25B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53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3383">
              <a:defRPr/>
            </a:pPr>
            <a:r>
              <a:rPr lang="en-US" dirty="0" smtClean="0"/>
              <a:t>Given that 2-spanning trees result in close to optimal </a:t>
            </a:r>
            <a:r>
              <a:rPr lang="en-US" baseline="0" dirty="0" smtClean="0"/>
              <a:t>solution, we proceed to check the effect of the survivability level constraint on the bandwidth of a 2-survivable spanning connection.</a:t>
            </a:r>
          </a:p>
          <a:p>
            <a:pPr defTabSz="913383">
              <a:defRPr/>
            </a:pPr>
            <a:endParaRPr lang="en-US" baseline="0" dirty="0" smtClean="0"/>
          </a:p>
          <a:p>
            <a:pPr defTabSz="913383">
              <a:defRPr/>
            </a:pPr>
            <a:r>
              <a:rPr lang="en-US" baseline="0" dirty="0" smtClean="0"/>
              <a:t>For this purpose, we define the bandwidth ratio as the ratio between </a:t>
            </a:r>
          </a:p>
          <a:p>
            <a:pPr defTabSz="913383">
              <a:defRPr/>
            </a:pPr>
            <a:r>
              <a:rPr lang="en-US" baseline="0" dirty="0" smtClean="0"/>
              <a:t>B(S0)-…</a:t>
            </a:r>
          </a:p>
          <a:p>
            <a:pPr defTabSz="913383">
              <a:defRPr/>
            </a:pPr>
            <a:r>
              <a:rPr lang="en-US" baseline="0" dirty="0" smtClean="0"/>
              <a:t>B(1)-…</a:t>
            </a:r>
          </a:p>
          <a:p>
            <a:pPr defTabSz="913383">
              <a:defRPr/>
            </a:pPr>
            <a:endParaRPr lang="en-US" baseline="0" dirty="0" smtClean="0"/>
          </a:p>
          <a:p>
            <a:pPr defTabSz="913383">
              <a:defRPr/>
            </a:pPr>
            <a:r>
              <a:rPr lang="en-US" baseline="0" dirty="0" smtClean="0"/>
              <a:t>Consequently, we check the bandwidth ratio as a function of the survivability level constraint for 2 simulated topologies.</a:t>
            </a:r>
          </a:p>
          <a:p>
            <a:pPr defTabSz="913383">
              <a:defRPr/>
            </a:pPr>
            <a:endParaRPr lang="en-US" baseline="0" dirty="0" smtClean="0"/>
          </a:p>
          <a:p>
            <a:pPr defTabSz="913383">
              <a:defRPr/>
            </a:pPr>
            <a:r>
              <a:rPr lang="en-US" dirty="0" smtClean="0"/>
              <a:t>By </a:t>
            </a:r>
            <a:r>
              <a:rPr lang="en-US" dirty="0"/>
              <a:t>slightly alleviating the survivability </a:t>
            </a:r>
            <a:r>
              <a:rPr lang="en-US" dirty="0" smtClean="0"/>
              <a:t>requirement,</a:t>
            </a:r>
            <a:r>
              <a:rPr lang="en-US" baseline="0" dirty="0" smtClean="0"/>
              <a:t> a major improvement of (12 times) on the bandwidth ratio can be achieved.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E665-001B-497C-BB5A-330A7C5C25B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53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the beginning the internet was created as a Best Effort network without any </a:t>
            </a:r>
            <a:r>
              <a:rPr lang="en-US" baseline="0" dirty="0" err="1" smtClean="0"/>
              <a:t>QoS</a:t>
            </a:r>
            <a:r>
              <a:rPr lang="en-US" baseline="0" dirty="0" smtClean="0"/>
              <a:t> guarantees for its traffic.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is </a:t>
            </a:r>
            <a:r>
              <a:rPr lang="en-US" baseline="0" dirty="0" err="1" smtClean="0"/>
              <a:t>QoS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The ITU organization defines </a:t>
            </a:r>
            <a:r>
              <a:rPr lang="en-US" baseline="0" dirty="0" err="1" smtClean="0"/>
              <a:t>QoS</a:t>
            </a:r>
            <a:r>
              <a:rPr lang="en-US" baseline="0" dirty="0" smtClean="0"/>
              <a:t> ….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This degree of satisfaction can be measured by various criteria such as </a:t>
            </a:r>
          </a:p>
          <a:p>
            <a:r>
              <a:rPr lang="en-US" baseline="0" dirty="0" smtClean="0"/>
              <a:t>….</a:t>
            </a:r>
          </a:p>
          <a:p>
            <a:r>
              <a:rPr lang="en-US" baseline="0" dirty="0" smtClean="0"/>
              <a:t>And , finally, our known survivability metric.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Most of these metrics can be classified into 2 classes:</a:t>
            </a:r>
          </a:p>
          <a:p>
            <a:r>
              <a:rPr lang="en-US" baseline="0" dirty="0" smtClean="0"/>
              <a:t>Bottleneck which includes the bandwidth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Additive which includes the Delay</a:t>
            </a:r>
          </a:p>
          <a:p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E665-001B-497C-BB5A-330A7C5C25B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23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see this work as continuity of our effort to establish ….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 effort which results in the following publications:  </a:t>
            </a:r>
          </a:p>
          <a:p>
            <a:r>
              <a:rPr lang="en-US" baseline="0" dirty="0" smtClean="0"/>
              <a:t>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Finally, I hope I have whet your appetite to read our paper.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E665-001B-497C-BB5A-330A7C5C25B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293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E665-001B-497C-BB5A-330A7C5C25B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00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define Survivability as…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Nowadays, there are 2 main recovery schemes for coping with failures: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first named “restoration” ….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second named “protection” …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Furthemore</a:t>
            </a:r>
            <a:r>
              <a:rPr lang="en-US" baseline="0" dirty="0" smtClean="0"/>
              <a:t>, many standards require a single failure recovery to be performed within 50ms…</a:t>
            </a:r>
          </a:p>
          <a:p>
            <a:r>
              <a:rPr lang="en-US" baseline="0" dirty="0" smtClean="0"/>
              <a:t>Turning the restoration approach into unsuitable.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…. Can be implemented together in a (FFPNFR) policy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E665-001B-497C-BB5A-330A7C5C25B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23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work, we assume the widely employed single failure model in which at most one failure can be handled at the network in a specific time.</a:t>
            </a:r>
          </a:p>
          <a:p>
            <a:r>
              <a:rPr lang="en-US" baseline="0" dirty="0" smtClean="0"/>
              <a:t>You might ask yourself why to use a single failure model?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 see 3 reasons for that: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1) For the first one I have a joke. Anybody  is familiar with the bomb and the airplane joke?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A professor and his student are flying in a airplane. Suddenly, the student discover that the professor is carrying a bomb in his suitcase. Therefore, the student ask the professor why is he carrying a bomb? Prof answers: “Oh my dear, don’t worry. I have calculated the probability for 2 bombs on the plane and its converges to zero.”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Therefore, multiple failures are rare.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2) The simplicity of the model. 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3) As already mentioned in many case we employ a   </a:t>
            </a:r>
            <a:r>
              <a:rPr lang="en-US" dirty="0" smtClean="0"/>
              <a:t> “First Failure Protection, Next Failures Restoration”</a:t>
            </a:r>
            <a:r>
              <a:rPr lang="en-US" baseline="0" dirty="0" smtClean="0"/>
              <a:t>(FFPNFR) policy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E665-001B-497C-BB5A-330A7C5C25B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0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main motivation</a:t>
            </a:r>
            <a:r>
              <a:rPr lang="en-US" baseline="0" dirty="0" smtClean="0"/>
              <a:t> for this work is to provide a reliable broadcasting.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literature provides various methods for broadcasting such as:</a:t>
            </a:r>
          </a:p>
          <a:p>
            <a:endParaRPr lang="en-US" baseline="0" dirty="0" smtClean="0"/>
          </a:p>
          <a:p>
            <a:r>
              <a:rPr lang="en-US" baseline="0" dirty="0" smtClean="0"/>
              <a:t>Flooding the message via all network links.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this approach might be too costly. </a:t>
            </a:r>
          </a:p>
          <a:p>
            <a:r>
              <a:rPr lang="en-US" baseline="0" dirty="0" smtClean="0"/>
              <a:t>We can save the transmission cost on these links by first establishing a spanning tree and then transmitting the messages through the tree links.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E665-001B-497C-BB5A-330A7C5C25B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1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118">
              <a:defRPr/>
            </a:pPr>
            <a:r>
              <a:rPr lang="en-US" dirty="0"/>
              <a:t>A traditional approach for reliable broadcasting is to establish </a:t>
            </a:r>
            <a:r>
              <a:rPr lang="en-US" dirty="0" smtClean="0"/>
              <a:t>2 FULLY </a:t>
            </a:r>
            <a:r>
              <a:rPr lang="en-US" dirty="0"/>
              <a:t>link disjoint spanning trees. This approach supply (100%) protection against network single failures. </a:t>
            </a:r>
          </a:p>
          <a:p>
            <a:pPr defTabSz="914118">
              <a:defRPr/>
            </a:pPr>
            <a:r>
              <a:rPr lang="en-US" dirty="0"/>
              <a:t>However, the </a:t>
            </a:r>
            <a:r>
              <a:rPr lang="en-US" dirty="0" err="1"/>
              <a:t>disjointness</a:t>
            </a:r>
            <a:r>
              <a:rPr lang="en-US" dirty="0"/>
              <a:t>  requirement is often too restrictive since:</a:t>
            </a:r>
          </a:p>
          <a:p>
            <a:pPr defTabSz="914118">
              <a:defRPr/>
            </a:pPr>
            <a:r>
              <a:rPr lang="en-US" dirty="0"/>
              <a:t>-It is not always possible to find two disjoint spanning trees</a:t>
            </a:r>
          </a:p>
          <a:p>
            <a:pPr defTabSz="914118">
              <a:defRPr/>
            </a:pPr>
            <a:r>
              <a:rPr lang="en-US" dirty="0"/>
              <a:t>-Sometimes the solution is too costly.</a:t>
            </a:r>
          </a:p>
          <a:p>
            <a:pPr defTabSz="914118">
              <a:defRPr/>
            </a:pPr>
            <a:endParaRPr lang="en-US" dirty="0"/>
          </a:p>
          <a:p>
            <a:pPr defTabSz="914118">
              <a:defRPr/>
            </a:pPr>
            <a:r>
              <a:rPr lang="en-US" dirty="0"/>
              <a:t>Therefore, we suggest to tune the </a:t>
            </a:r>
            <a:r>
              <a:rPr lang="en-US" dirty="0" err="1"/>
              <a:t>disjointness</a:t>
            </a:r>
            <a:r>
              <a:rPr lang="en-US" dirty="0"/>
              <a:t> requirement by considering also common links with a certain level of failure probability.</a:t>
            </a:r>
          </a:p>
          <a:p>
            <a:pPr defTabSz="914118">
              <a:defRPr/>
            </a:pPr>
            <a:r>
              <a:rPr lang="en-US" dirty="0"/>
              <a:t>For example, in this case the common link </a:t>
            </a:r>
            <a:r>
              <a:rPr lang="en-US" dirty="0" err="1"/>
              <a:t>p_e</a:t>
            </a:r>
            <a:r>
              <a:rPr lang="en-US" dirty="0"/>
              <a:t>=0.01 resulting in a survivability level of 0.99.</a:t>
            </a:r>
          </a:p>
          <a:p>
            <a:pPr defTabSz="914118">
              <a:defRPr/>
            </a:pPr>
            <a:endParaRPr lang="en-US" dirty="0"/>
          </a:p>
          <a:p>
            <a:pPr defTabSz="914118">
              <a:defRPr/>
            </a:pPr>
            <a:r>
              <a:rPr lang="en-US" dirty="0"/>
              <a:t>This new approach is named tunable survivability and it allows any desired degree of survivability in the range 0% to 100%.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E665-001B-497C-BB5A-330A7C5C25B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1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</a:t>
            </a:r>
            <a:r>
              <a:rPr lang="en-US" baseline="0" dirty="0" smtClean="0"/>
              <a:t> define our working model.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Network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Each link is associated with a failure probability value and a bandwidth value.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Given a network, such this one, ….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For example T_1 and T_2 which contains the common link ad forms the 2-survivable spanning connection (T1,T2)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E665-001B-497C-BB5A-330A7C5C25B4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375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1" defTabSz="914118">
                  <a:defRPr/>
                </a:pPr>
                <a:r>
                  <a:rPr lang="en-US" dirty="0" smtClean="0"/>
                  <a:t>The survivability level of a </a:t>
                </a:r>
                <a:r>
                  <a:rPr lang="en-US" i="1" dirty="0" smtClean="0"/>
                  <a:t>k-survivable spanning connection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is </a:t>
                </a:r>
                <a:r>
                  <a:rPr lang="en-US" dirty="0" smtClean="0"/>
                  <a:t>defined as:</a:t>
                </a:r>
              </a:p>
              <a:p>
                <a:pPr marL="0" lvl="1" defTabSz="914118">
                  <a:defRPr/>
                </a:pPr>
                <a:r>
                  <a:rPr lang="en-US" dirty="0" smtClean="0"/>
                  <a:t>….</a:t>
                </a:r>
              </a:p>
              <a:p>
                <a:pPr marL="0" lvl="1" defTabSz="914118">
                  <a:defRPr/>
                </a:pPr>
                <a:endParaRPr lang="en-US" dirty="0" smtClean="0"/>
              </a:p>
              <a:p>
                <a:pPr marL="0" lvl="1" defTabSz="914118">
                  <a:defRPr/>
                </a:pPr>
                <a:r>
                  <a:rPr lang="en-US" dirty="0" smtClean="0"/>
                  <a:t>Mathematically, it is calculated by the multiplication</a:t>
                </a:r>
                <a:r>
                  <a:rPr lang="en-US" baseline="0" dirty="0" smtClean="0"/>
                  <a:t> of the success probability of the common links to all trees in the </a:t>
                </a:r>
                <a:r>
                  <a:rPr lang="en-US" i="1" dirty="0" smtClean="0"/>
                  <a:t>k-survivable spanning connection </a:t>
                </a:r>
                <a:r>
                  <a:rPr lang="en-US" i="1" baseline="0" dirty="0" smtClean="0"/>
                  <a:t> </a:t>
                </a:r>
                <a:r>
                  <a:rPr lang="en-US" i="0" baseline="0" dirty="0" smtClean="0"/>
                  <a:t>tuple.</a:t>
                </a:r>
              </a:p>
              <a:p>
                <a:pPr marL="0" lvl="1" defTabSz="914118">
                  <a:defRPr/>
                </a:pPr>
                <a:r>
                  <a:rPr lang="en-US" i="0" baseline="0" dirty="0" smtClean="0"/>
                  <a:t>In case of no such common link the survivability level is defined to 1 by definition.</a:t>
                </a:r>
              </a:p>
              <a:p>
                <a:pPr marL="0" lvl="1" defTabSz="914118">
                  <a:defRPr/>
                </a:pPr>
                <a:endParaRPr lang="en-US" i="0" baseline="0" dirty="0" smtClean="0"/>
              </a:p>
              <a:p>
                <a:pPr marL="0" lvl="1" defTabSz="914118">
                  <a:defRPr/>
                </a:pPr>
                <a:r>
                  <a:rPr lang="en-US" i="0" baseline="0" dirty="0" smtClean="0"/>
                  <a:t>For example, the previous mentioned </a:t>
                </a:r>
                <a:r>
                  <a:rPr lang="en-US" i="1" dirty="0" smtClean="0"/>
                  <a:t>2-survivable spanning connection</a:t>
                </a:r>
                <a:r>
                  <a:rPr lang="en-US" i="1" baseline="0" dirty="0" smtClean="0"/>
                  <a:t>  </a:t>
                </a:r>
                <a:r>
                  <a:rPr lang="en-US" i="0" baseline="0" dirty="0" smtClean="0"/>
                  <a:t>which contain the common link ab with a failure probability of 0.01 has a survivability level of 0.99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survivability level of a </a:t>
                </a:r>
                <a:r>
                  <a:rPr lang="en-US" i="1" dirty="0" smtClean="0"/>
                  <a:t>k-survivable spanning connection </a:t>
                </a:r>
                <a:r>
                  <a:rPr lang="en-US" i="0">
                    <a:latin typeface="Cambria Math"/>
                  </a:rPr>
                  <a:t> </a:t>
                </a:r>
                <a:r>
                  <a:rPr lang="en-US" dirty="0"/>
                  <a:t>is </a:t>
                </a:r>
                <a:r>
                  <a:rPr lang="en-US" dirty="0" smtClean="0"/>
                  <a:t>defined as</a:t>
                </a:r>
                <a:r>
                  <a:rPr lang="en-US" dirty="0" smtClean="0"/>
                  <a:t>:</a:t>
                </a: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….</a:t>
                </a: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Mathematically, it is calculated by the multiplication</a:t>
                </a:r>
                <a:r>
                  <a:rPr lang="en-US" baseline="0" dirty="0" smtClean="0"/>
                  <a:t> of common links to all trees in the </a:t>
                </a:r>
                <a:r>
                  <a:rPr lang="en-US" i="1" dirty="0" smtClean="0"/>
                  <a:t>k-survivable spanning connection </a:t>
                </a:r>
                <a:r>
                  <a:rPr lang="en-US" i="1" baseline="0" dirty="0" smtClean="0"/>
                  <a:t> </a:t>
                </a:r>
                <a:r>
                  <a:rPr lang="en-US" i="0" baseline="0" dirty="0" smtClean="0"/>
                  <a:t>tuple.</a:t>
                </a: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 baseline="0" dirty="0" smtClean="0"/>
                  <a:t>In case of no such common link the survivability level is defined to 1 by definition.</a:t>
                </a: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i="0" baseline="0" dirty="0" smtClean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 baseline="0" dirty="0" smtClean="0"/>
                  <a:t>For example, the previous mentioned </a:t>
                </a:r>
                <a:r>
                  <a:rPr lang="en-US" i="1" dirty="0" smtClean="0"/>
                  <a:t>2-survivable spanning connection</a:t>
                </a:r>
                <a:r>
                  <a:rPr lang="en-US" i="1" baseline="0" dirty="0" smtClean="0"/>
                  <a:t>  </a:t>
                </a:r>
                <a:r>
                  <a:rPr lang="en-US" i="0" baseline="0" dirty="0" smtClean="0"/>
                  <a:t>which contain the common link ad has a survivability level of 0.99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E665-001B-497C-BB5A-330A7C5C25B4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375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1" defTabSz="914118">
                  <a:defRPr/>
                </a:pPr>
                <a:r>
                  <a:rPr lang="en-US" dirty="0" smtClean="0"/>
                  <a:t>The bandwidth of a </a:t>
                </a:r>
                <a:r>
                  <a:rPr lang="en-US" i="1" dirty="0" smtClean="0"/>
                  <a:t>k-survivable spanning connection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is </a:t>
                </a:r>
                <a:r>
                  <a:rPr lang="en-US" dirty="0" smtClean="0"/>
                  <a:t>defined as:</a:t>
                </a:r>
              </a:p>
              <a:p>
                <a:pPr marL="0" lvl="1" defTabSz="914118">
                  <a:defRPr/>
                </a:pPr>
                <a:r>
                  <a:rPr lang="en-US" dirty="0" smtClean="0"/>
                  <a:t>….</a:t>
                </a:r>
              </a:p>
              <a:p>
                <a:pPr marL="0" lvl="1" defTabSz="914118">
                  <a:defRPr/>
                </a:pPr>
                <a:endParaRPr lang="en-US" dirty="0" smtClean="0"/>
              </a:p>
              <a:p>
                <a:pPr marL="0" lvl="1" defTabSz="914118">
                  <a:defRPr/>
                </a:pPr>
                <a:r>
                  <a:rPr lang="en-US" dirty="0" smtClean="0"/>
                  <a:t>Mathematically, it is calculated by the</a:t>
                </a:r>
                <a:r>
                  <a:rPr lang="en-US" baseline="0" dirty="0" smtClean="0"/>
                  <a:t> minimum bandwidth of links that all threes in the  tuple (</a:t>
                </a:r>
                <a:r>
                  <a:rPr lang="en-US" i="1" dirty="0" smtClean="0"/>
                  <a:t>k-survivable spanning connection) </a:t>
                </a:r>
                <a:r>
                  <a:rPr lang="en-US" baseline="0" dirty="0" smtClean="0"/>
                  <a:t>covers .</a:t>
                </a:r>
                <a:endParaRPr lang="en-US" i="0" baseline="0" dirty="0" smtClean="0"/>
              </a:p>
              <a:p>
                <a:pPr marL="0" lvl="1" defTabSz="914118">
                  <a:defRPr/>
                </a:pPr>
                <a:r>
                  <a:rPr lang="en-US" i="0" baseline="0" dirty="0" smtClean="0"/>
                  <a:t>For example, the previous mentioned </a:t>
                </a:r>
                <a:r>
                  <a:rPr lang="en-US" i="1" dirty="0" smtClean="0"/>
                  <a:t>2-survivable spanning connection</a:t>
                </a:r>
                <a:r>
                  <a:rPr lang="en-US" i="1" baseline="0" dirty="0" smtClean="0"/>
                  <a:t> </a:t>
                </a:r>
                <a:r>
                  <a:rPr lang="en-US" i="0" baseline="0" dirty="0" smtClean="0"/>
                  <a:t>has bandwidth  equals to bandwidth of bottleneck link (be) which is 2.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bandwidth of a </a:t>
                </a:r>
                <a:r>
                  <a:rPr lang="en-US" i="1" dirty="0" smtClean="0"/>
                  <a:t>k-survivable spanning connection </a:t>
                </a:r>
                <a:r>
                  <a:rPr lang="en-US" i="0">
                    <a:latin typeface="Cambria Math"/>
                  </a:rPr>
                  <a:t> </a:t>
                </a:r>
                <a:r>
                  <a:rPr lang="en-US" dirty="0"/>
                  <a:t>is </a:t>
                </a:r>
                <a:r>
                  <a:rPr lang="en-US" dirty="0" smtClean="0"/>
                  <a:t>defined as:</a:t>
                </a: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….</a:t>
                </a: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Mathematically, it is calculated by </a:t>
                </a:r>
                <a:r>
                  <a:rPr lang="en-US" dirty="0" smtClean="0"/>
                  <a:t>the</a:t>
                </a:r>
                <a:r>
                  <a:rPr lang="en-US" baseline="0" dirty="0" smtClean="0"/>
                  <a:t> minimum bandwidth of all threes in the  </a:t>
                </a:r>
                <a:r>
                  <a:rPr lang="en-US" i="1" dirty="0" smtClean="0"/>
                  <a:t>k-survivable spanning connection </a:t>
                </a:r>
                <a:endParaRPr lang="en-US" i="0" baseline="0" dirty="0" smtClean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 baseline="0" dirty="0" smtClean="0"/>
                  <a:t>For example, the previous mentioned </a:t>
                </a:r>
                <a:r>
                  <a:rPr lang="en-US" i="1" dirty="0" smtClean="0"/>
                  <a:t>2-survivable spanning </a:t>
                </a:r>
                <a:r>
                  <a:rPr lang="en-US" i="1" dirty="0" smtClean="0"/>
                  <a:t>connection</a:t>
                </a:r>
                <a:r>
                  <a:rPr lang="en-US" i="1" baseline="0" dirty="0" smtClean="0"/>
                  <a:t> </a:t>
                </a:r>
                <a:r>
                  <a:rPr lang="en-US" i="0" baseline="0" dirty="0" smtClean="0"/>
                  <a:t>has bandwidth  equals to bandwidth of link (be) which is 2.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E665-001B-497C-BB5A-330A7C5C25B4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375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874678" y="6237312"/>
            <a:ext cx="1709936" cy="620688"/>
          </a:xfrm>
          <a:prstGeom prst="rect">
            <a:avLst/>
          </a:prstGeom>
          <a:solidFill>
            <a:srgbClr val="612503"/>
          </a:solidFill>
          <a:ln w="25400" cap="flat" cmpd="sng" algn="ctr">
            <a:solidFill>
              <a:srgbClr val="612503"/>
            </a:solidFill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10" name="Rounded Rectangle 9"/>
          <p:cNvSpPr>
            <a:spLocks noChangeAspect="1"/>
          </p:cNvSpPr>
          <p:nvPr userDrawn="1"/>
        </p:nvSpPr>
        <p:spPr bwMode="auto">
          <a:xfrm>
            <a:off x="523270" y="937185"/>
            <a:ext cx="8412753" cy="5419673"/>
          </a:xfrm>
          <a:prstGeom prst="roundRect">
            <a:avLst>
              <a:gd name="adj" fmla="val 10290"/>
            </a:avLst>
          </a:prstGeom>
          <a:solidFill>
            <a:srgbClr val="F6EFC1"/>
          </a:solidFill>
          <a:ln w="28575">
            <a:solidFill>
              <a:srgbClr val="612503"/>
            </a:solidFill>
            <a:prstDash val="solid"/>
            <a:round/>
            <a:headEnd/>
            <a:tailEnd/>
          </a:ln>
          <a:effectLst/>
        </p:spPr>
        <p:txBody>
          <a:bodyPr lIns="315678" tIns="157839" rIns="315678" bIns="157839"/>
          <a:lstStyle/>
          <a:p>
            <a:pPr algn="ctr">
              <a:spcBef>
                <a:spcPct val="20000"/>
              </a:spcBef>
              <a:buFontTx/>
              <a:buChar char="•"/>
            </a:pPr>
            <a:endParaRPr lang="en-US">
              <a:solidFill>
                <a:srgbClr val="612503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1484784"/>
            <a:ext cx="7543800" cy="2593975"/>
          </a:xfrm>
          <a:prstGeom prst="rect">
            <a:avLst/>
          </a:prstGeo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4293096"/>
            <a:ext cx="6461760" cy="1066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874678" y="6237312"/>
            <a:ext cx="1709936" cy="620688"/>
          </a:xfrm>
          <a:prstGeom prst="rect">
            <a:avLst/>
          </a:prstGeom>
          <a:solidFill>
            <a:srgbClr val="612503"/>
          </a:solidFill>
          <a:ln w="25400" cap="flat" cmpd="sng" algn="ctr">
            <a:solidFill>
              <a:srgbClr val="612503"/>
            </a:solidFill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3874678" y="6453336"/>
            <a:ext cx="170993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F6EFC1"/>
                </a:solidFill>
              </a:rPr>
              <a:t>-</a:t>
            </a:r>
            <a:fld id="{B6F15528-21DE-4FAA-801E-634DDDAF4B2B}" type="slidenum">
              <a:rPr lang="en-US" smtClean="0">
                <a:solidFill>
                  <a:srgbClr val="F6EFC1"/>
                </a:solidFill>
              </a:rPr>
              <a:pPr algn="ctr"/>
              <a:t>‹#›</a:t>
            </a:fld>
            <a:r>
              <a:rPr lang="en-US" dirty="0" smtClean="0">
                <a:solidFill>
                  <a:srgbClr val="F6EFC1"/>
                </a:solidFill>
              </a:rPr>
              <a:t>-</a:t>
            </a:r>
            <a:endParaRPr lang="en-US" dirty="0">
              <a:solidFill>
                <a:srgbClr val="F6EFC1"/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62792" y="44623"/>
            <a:ext cx="5688632" cy="3816425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612503"/>
            </a:solidFill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1691680" y="260648"/>
            <a:ext cx="7452320" cy="5544616"/>
          </a:xfrm>
          <a:prstGeom prst="roundRect">
            <a:avLst>
              <a:gd name="adj" fmla="val 10513"/>
            </a:avLst>
          </a:prstGeom>
          <a:solidFill>
            <a:srgbClr val="984807"/>
          </a:solidFill>
          <a:ln w="25400" cap="flat" cmpd="sng" algn="ctr">
            <a:solidFill>
              <a:srgbClr val="612503"/>
            </a:solidFill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9" name="Rounded Rectangle 8"/>
          <p:cNvSpPr>
            <a:spLocks noChangeAspect="1"/>
          </p:cNvSpPr>
          <p:nvPr userDrawn="1"/>
        </p:nvSpPr>
        <p:spPr bwMode="auto">
          <a:xfrm>
            <a:off x="523270" y="937185"/>
            <a:ext cx="8412753" cy="5419673"/>
          </a:xfrm>
          <a:prstGeom prst="roundRect">
            <a:avLst>
              <a:gd name="adj" fmla="val 10290"/>
            </a:avLst>
          </a:prstGeom>
          <a:solidFill>
            <a:srgbClr val="F6EFC1"/>
          </a:solidFill>
          <a:ln w="28575">
            <a:solidFill>
              <a:srgbClr val="612503"/>
            </a:solidFill>
            <a:prstDash val="solid"/>
            <a:round/>
            <a:headEnd/>
            <a:tailEnd/>
          </a:ln>
          <a:effectLst/>
        </p:spPr>
        <p:txBody>
          <a:bodyPr lIns="315678" tIns="157839" rIns="315678" bIns="157839"/>
          <a:lstStyle/>
          <a:p>
            <a:pPr algn="ctr">
              <a:spcBef>
                <a:spcPct val="20000"/>
              </a:spcBef>
              <a:buFontTx/>
              <a:buChar char="•"/>
            </a:pPr>
            <a:endParaRPr lang="en-US">
              <a:solidFill>
                <a:srgbClr val="612503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568" y="284290"/>
            <a:ext cx="7620000" cy="1143000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96752"/>
            <a:ext cx="7992888" cy="5160106"/>
          </a:xfrm>
          <a:prstGeom prst="rect">
            <a:avLst/>
          </a:prstGeom>
        </p:spPr>
        <p:txBody>
          <a:bodyPr/>
          <a:lstStyle>
            <a:lvl1pPr>
              <a:buClr>
                <a:srgbClr val="612503"/>
              </a:buClr>
              <a:defRPr/>
            </a:lvl1pPr>
            <a:lvl2pPr>
              <a:buClr>
                <a:srgbClr val="984807"/>
              </a:buClr>
              <a:defRPr/>
            </a:lvl2pPr>
            <a:lvl3pPr>
              <a:buClr>
                <a:srgbClr val="A4790C"/>
              </a:buClr>
              <a:defRPr/>
            </a:lvl3pPr>
            <a:lvl4pPr>
              <a:buClr>
                <a:srgbClr val="984807"/>
              </a:buClr>
              <a:defRPr/>
            </a:lvl4pPr>
            <a:lvl5pPr>
              <a:buClr>
                <a:srgbClr val="984807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717032" y="6237313"/>
            <a:ext cx="1709936" cy="620688"/>
          </a:xfrm>
          <a:prstGeom prst="rect">
            <a:avLst/>
          </a:prstGeom>
          <a:solidFill>
            <a:srgbClr val="612503"/>
          </a:solidFill>
          <a:ln w="25400" cap="flat" cmpd="sng" algn="ctr">
            <a:solidFill>
              <a:srgbClr val="612503"/>
            </a:solidFill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3505200" y="6453336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F6EFC1"/>
                </a:solidFill>
              </a:rPr>
              <a:t>-</a:t>
            </a:r>
            <a:fld id="{B6F15528-21DE-4FAA-801E-634DDDAF4B2B}" type="slidenum">
              <a:rPr lang="en-US" smtClean="0">
                <a:solidFill>
                  <a:srgbClr val="F6EFC1"/>
                </a:solidFill>
              </a:rPr>
              <a:pPr algn="ctr"/>
              <a:t>‹#›</a:t>
            </a:fld>
            <a:r>
              <a:rPr lang="en-US" dirty="0" smtClean="0">
                <a:solidFill>
                  <a:srgbClr val="F6EFC1"/>
                </a:solidFill>
              </a:rPr>
              <a:t>-</a:t>
            </a:r>
            <a:endParaRPr lang="en-US" dirty="0">
              <a:solidFill>
                <a:srgbClr val="F6EFC1"/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62792" y="44623"/>
            <a:ext cx="5688632" cy="3816425"/>
          </a:xfrm>
          <a:prstGeom prst="roundRect">
            <a:avLst/>
          </a:prstGeom>
          <a:solidFill>
            <a:srgbClr val="F6EFC1"/>
          </a:solidFill>
          <a:ln w="28575">
            <a:solidFill>
              <a:srgbClr val="612503"/>
            </a:solidFill>
            <a:prstDash val="solid"/>
            <a:round/>
            <a:headEnd/>
            <a:tailEnd/>
          </a:ln>
          <a:effectLst/>
        </p:spPr>
        <p:txBody>
          <a:bodyPr lIns="315678" tIns="157839" rIns="315678" bIns="157839"/>
          <a:lstStyle/>
          <a:p>
            <a:pPr lvl="0" algn="ctr">
              <a:spcBef>
                <a:spcPct val="20000"/>
              </a:spcBef>
              <a:buFontTx/>
              <a:buChar char="•"/>
            </a:pPr>
            <a:endParaRPr lang="he-IL" noProof="0" smtClean="0">
              <a:solidFill>
                <a:srgbClr val="612503"/>
              </a:solidFill>
              <a:latin typeface="Arial" pitchFamily="34" charset="0"/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1691680" y="260648"/>
            <a:ext cx="7452320" cy="5544616"/>
          </a:xfrm>
          <a:prstGeom prst="roundRect">
            <a:avLst>
              <a:gd name="adj" fmla="val 10513"/>
            </a:avLst>
          </a:prstGeom>
          <a:solidFill>
            <a:srgbClr val="984807"/>
          </a:solidFill>
          <a:ln w="25400" cap="flat" cmpd="sng" algn="ctr">
            <a:solidFill>
              <a:srgbClr val="612503"/>
            </a:solidFill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9" name="Rounded Rectangle 8"/>
          <p:cNvSpPr>
            <a:spLocks noChangeAspect="1"/>
          </p:cNvSpPr>
          <p:nvPr userDrawn="1"/>
        </p:nvSpPr>
        <p:spPr bwMode="auto">
          <a:xfrm>
            <a:off x="523270" y="937185"/>
            <a:ext cx="8412753" cy="5419673"/>
          </a:xfrm>
          <a:prstGeom prst="roundRect">
            <a:avLst>
              <a:gd name="adj" fmla="val 10290"/>
            </a:avLst>
          </a:prstGeom>
          <a:solidFill>
            <a:schemeClr val="bg1"/>
          </a:solidFill>
          <a:ln w="28575">
            <a:solidFill>
              <a:srgbClr val="612503"/>
            </a:solidFill>
            <a:prstDash val="solid"/>
            <a:round/>
            <a:headEnd/>
            <a:tailEnd/>
          </a:ln>
          <a:effectLst/>
        </p:spPr>
        <p:txBody>
          <a:bodyPr lIns="315678" tIns="157839" rIns="315678" bIns="157839"/>
          <a:lstStyle/>
          <a:p>
            <a:pPr algn="ctr">
              <a:spcBef>
                <a:spcPct val="20000"/>
              </a:spcBef>
              <a:buFontTx/>
              <a:buChar char="•"/>
            </a:pPr>
            <a:endParaRPr lang="en-US">
              <a:solidFill>
                <a:srgbClr val="612503"/>
              </a:solidFill>
              <a:latin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064568" y="269776"/>
            <a:ext cx="7620000" cy="1143000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55576" y="1196752"/>
            <a:ext cx="7992888" cy="5160106"/>
          </a:xfrm>
          <a:prstGeom prst="rect">
            <a:avLst/>
          </a:prstGeom>
        </p:spPr>
        <p:txBody>
          <a:bodyPr/>
          <a:lstStyle>
            <a:lvl1pPr>
              <a:buClr>
                <a:srgbClr val="612503"/>
              </a:buClr>
              <a:defRPr/>
            </a:lvl1pPr>
            <a:lvl2pPr>
              <a:buClr>
                <a:srgbClr val="984807"/>
              </a:buClr>
              <a:defRPr/>
            </a:lvl2pPr>
            <a:lvl3pPr>
              <a:buClr>
                <a:srgbClr val="A4790C"/>
              </a:buClr>
              <a:defRPr/>
            </a:lvl3pPr>
            <a:lvl4pPr>
              <a:buClr>
                <a:srgbClr val="984807"/>
              </a:buClr>
              <a:defRPr/>
            </a:lvl4pPr>
            <a:lvl5pPr>
              <a:buClr>
                <a:srgbClr val="984807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67924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 rot="16200000">
            <a:off x="-588384" y="4455900"/>
            <a:ext cx="1728194" cy="538489"/>
          </a:xfrm>
          <a:prstGeom prst="rect">
            <a:avLst/>
          </a:prstGeom>
          <a:solidFill>
            <a:srgbClr val="612503"/>
          </a:solidFill>
          <a:ln>
            <a:solidFill>
              <a:srgbClr val="612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ight Triangle 12"/>
          <p:cNvSpPr/>
          <p:nvPr userDrawn="1"/>
        </p:nvSpPr>
        <p:spPr>
          <a:xfrm rot="5400000">
            <a:off x="45688" y="5550023"/>
            <a:ext cx="479727" cy="558166"/>
          </a:xfrm>
          <a:prstGeom prst="rtTriangle">
            <a:avLst/>
          </a:prstGeom>
          <a:solidFill>
            <a:srgbClr val="612503"/>
          </a:solidFill>
          <a:ln>
            <a:solidFill>
              <a:srgbClr val="612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3491880" y="6453336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612503"/>
                </a:solidFill>
              </a:rPr>
              <a:t>-</a:t>
            </a:r>
            <a:fld id="{B6F15528-21DE-4FAA-801E-634DDDAF4B2B}" type="slidenum">
              <a:rPr lang="en-US" smtClean="0">
                <a:solidFill>
                  <a:srgbClr val="612503"/>
                </a:solidFill>
              </a:rPr>
              <a:pPr algn="ctr"/>
              <a:t>‹#›</a:t>
            </a:fld>
            <a:r>
              <a:rPr lang="en-US" dirty="0" smtClean="0">
                <a:solidFill>
                  <a:srgbClr val="612503"/>
                </a:solidFill>
              </a:rPr>
              <a:t>-</a:t>
            </a:r>
            <a:endParaRPr lang="en-US" dirty="0">
              <a:solidFill>
                <a:srgbClr val="612503"/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62792" y="44623"/>
            <a:ext cx="5688632" cy="3816425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612503"/>
            </a:solidFill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1691680" y="260648"/>
            <a:ext cx="7452320" cy="5544616"/>
          </a:xfrm>
          <a:prstGeom prst="roundRect">
            <a:avLst>
              <a:gd name="adj" fmla="val 10513"/>
            </a:avLst>
          </a:prstGeom>
          <a:solidFill>
            <a:srgbClr val="984807"/>
          </a:solidFill>
          <a:ln w="25400" cap="flat" cmpd="sng" algn="ctr">
            <a:solidFill>
              <a:srgbClr val="612503"/>
            </a:solidFill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9" name="Rounded Rectangle 8"/>
          <p:cNvSpPr>
            <a:spLocks noChangeAspect="1"/>
          </p:cNvSpPr>
          <p:nvPr userDrawn="1"/>
        </p:nvSpPr>
        <p:spPr bwMode="auto">
          <a:xfrm>
            <a:off x="523270" y="937185"/>
            <a:ext cx="8412753" cy="5419673"/>
          </a:xfrm>
          <a:prstGeom prst="roundRect">
            <a:avLst>
              <a:gd name="adj" fmla="val 10290"/>
            </a:avLst>
          </a:prstGeom>
          <a:solidFill>
            <a:srgbClr val="F6EFC1"/>
          </a:solidFill>
          <a:ln w="28575">
            <a:solidFill>
              <a:srgbClr val="612503"/>
            </a:solidFill>
            <a:prstDash val="solid"/>
            <a:round/>
            <a:headEnd/>
            <a:tailEnd/>
          </a:ln>
          <a:effectLst/>
        </p:spPr>
        <p:txBody>
          <a:bodyPr lIns="315678" tIns="157839" rIns="315678" bIns="157839"/>
          <a:lstStyle/>
          <a:p>
            <a:pPr algn="ctr">
              <a:spcBef>
                <a:spcPct val="20000"/>
              </a:spcBef>
              <a:buFontTx/>
              <a:buChar char="•"/>
            </a:pPr>
            <a:endParaRPr lang="en-US">
              <a:solidFill>
                <a:srgbClr val="612503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568" y="284290"/>
            <a:ext cx="7620000" cy="1143000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96752"/>
            <a:ext cx="7992888" cy="5160106"/>
          </a:xfrm>
          <a:prstGeom prst="rect">
            <a:avLst/>
          </a:prstGeom>
        </p:spPr>
        <p:txBody>
          <a:bodyPr/>
          <a:lstStyle>
            <a:lvl1pPr>
              <a:buClr>
                <a:srgbClr val="612503"/>
              </a:buClr>
              <a:defRPr/>
            </a:lvl1pPr>
            <a:lvl2pPr>
              <a:buClr>
                <a:srgbClr val="984807"/>
              </a:buClr>
              <a:defRPr/>
            </a:lvl2pPr>
            <a:lvl3pPr>
              <a:buClr>
                <a:srgbClr val="A4790C"/>
              </a:buClr>
              <a:defRPr/>
            </a:lvl3pPr>
            <a:lvl4pPr>
              <a:buClr>
                <a:srgbClr val="984807"/>
              </a:buClr>
              <a:defRPr/>
            </a:lvl4pPr>
            <a:lvl5pPr>
              <a:buClr>
                <a:srgbClr val="984807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97792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rot="16200000">
            <a:off x="5136390" y="2791963"/>
            <a:ext cx="6886021" cy="1246049"/>
          </a:xfrm>
          <a:prstGeom prst="rect">
            <a:avLst/>
          </a:prstGeom>
          <a:solidFill>
            <a:srgbClr val="612503"/>
          </a:solidFill>
          <a:ln>
            <a:solidFill>
              <a:srgbClr val="612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ight Triangle 13"/>
          <p:cNvSpPr/>
          <p:nvPr userDrawn="1"/>
        </p:nvSpPr>
        <p:spPr>
          <a:xfrm rot="16200000" flipH="1">
            <a:off x="7417774" y="6319396"/>
            <a:ext cx="501140" cy="576065"/>
          </a:xfrm>
          <a:prstGeom prst="rtTriangle">
            <a:avLst/>
          </a:prstGeom>
          <a:solidFill>
            <a:srgbClr val="612503"/>
          </a:solidFill>
          <a:ln>
            <a:solidFill>
              <a:srgbClr val="612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/>
          <p:cNvSpPr/>
          <p:nvPr userDrawn="1"/>
        </p:nvSpPr>
        <p:spPr>
          <a:xfrm>
            <a:off x="6903552" y="-28023"/>
            <a:ext cx="1052824" cy="288671"/>
          </a:xfrm>
          <a:prstGeom prst="rect">
            <a:avLst/>
          </a:prstGeom>
          <a:solidFill>
            <a:srgbClr val="612503"/>
          </a:solidFill>
          <a:ln>
            <a:solidFill>
              <a:srgbClr val="612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3491880" y="6453336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612503"/>
                </a:solidFill>
              </a:rPr>
              <a:t>-</a:t>
            </a:r>
            <a:fld id="{B6F15528-21DE-4FAA-801E-634DDDAF4B2B}" type="slidenum">
              <a:rPr lang="en-US" smtClean="0">
                <a:solidFill>
                  <a:srgbClr val="612503"/>
                </a:solidFill>
              </a:rPr>
              <a:pPr algn="ctr"/>
              <a:t>‹#›</a:t>
            </a:fld>
            <a:r>
              <a:rPr lang="en-US" dirty="0" smtClean="0">
                <a:solidFill>
                  <a:srgbClr val="612503"/>
                </a:solidFill>
              </a:rPr>
              <a:t>-</a:t>
            </a:r>
            <a:endParaRPr lang="en-US" dirty="0">
              <a:solidFill>
                <a:srgbClr val="612503"/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62792" y="44623"/>
            <a:ext cx="5688632" cy="3816425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612503"/>
            </a:solidFill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1691680" y="260648"/>
            <a:ext cx="7452320" cy="5544616"/>
          </a:xfrm>
          <a:prstGeom prst="roundRect">
            <a:avLst>
              <a:gd name="adj" fmla="val 10513"/>
            </a:avLst>
          </a:prstGeom>
          <a:solidFill>
            <a:srgbClr val="984807"/>
          </a:solidFill>
          <a:ln w="25400" cap="flat" cmpd="sng" algn="ctr">
            <a:solidFill>
              <a:srgbClr val="612503"/>
            </a:solidFill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9" name="Rounded Rectangle 8"/>
          <p:cNvSpPr>
            <a:spLocks noChangeAspect="1"/>
          </p:cNvSpPr>
          <p:nvPr userDrawn="1"/>
        </p:nvSpPr>
        <p:spPr bwMode="auto">
          <a:xfrm>
            <a:off x="523270" y="937185"/>
            <a:ext cx="8412753" cy="5419673"/>
          </a:xfrm>
          <a:prstGeom prst="roundRect">
            <a:avLst>
              <a:gd name="adj" fmla="val 10290"/>
            </a:avLst>
          </a:prstGeom>
          <a:solidFill>
            <a:srgbClr val="F6EFC1"/>
          </a:solidFill>
          <a:ln w="28575">
            <a:solidFill>
              <a:srgbClr val="612503"/>
            </a:solidFill>
            <a:prstDash val="solid"/>
            <a:round/>
            <a:headEnd/>
            <a:tailEnd/>
          </a:ln>
          <a:effectLst/>
        </p:spPr>
        <p:txBody>
          <a:bodyPr lIns="315678" tIns="157839" rIns="315678" bIns="157839"/>
          <a:lstStyle/>
          <a:p>
            <a:pPr algn="ctr">
              <a:spcBef>
                <a:spcPct val="20000"/>
              </a:spcBef>
              <a:buFontTx/>
              <a:buChar char="•"/>
            </a:pPr>
            <a:endParaRPr lang="en-US">
              <a:solidFill>
                <a:srgbClr val="612503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568" y="284290"/>
            <a:ext cx="7620000" cy="1143000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96752"/>
            <a:ext cx="7992888" cy="5160106"/>
          </a:xfrm>
          <a:prstGeom prst="rect">
            <a:avLst/>
          </a:prstGeom>
        </p:spPr>
        <p:txBody>
          <a:bodyPr/>
          <a:lstStyle>
            <a:lvl1pPr>
              <a:buClr>
                <a:srgbClr val="612503"/>
              </a:buClr>
              <a:defRPr/>
            </a:lvl1pPr>
            <a:lvl2pPr>
              <a:buClr>
                <a:srgbClr val="984807"/>
              </a:buClr>
              <a:defRPr/>
            </a:lvl2pPr>
            <a:lvl3pPr>
              <a:buClr>
                <a:srgbClr val="A4790C"/>
              </a:buClr>
              <a:defRPr/>
            </a:lvl3pPr>
            <a:lvl4pPr>
              <a:buClr>
                <a:srgbClr val="984807"/>
              </a:buClr>
              <a:defRPr/>
            </a:lvl4pPr>
            <a:lvl5pPr>
              <a:buClr>
                <a:srgbClr val="984807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16006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rot="10800000">
            <a:off x="1802367" y="5685394"/>
            <a:ext cx="2195622" cy="1199989"/>
          </a:xfrm>
          <a:prstGeom prst="rect">
            <a:avLst/>
          </a:prstGeom>
          <a:solidFill>
            <a:srgbClr val="612503"/>
          </a:solidFill>
          <a:ln>
            <a:solidFill>
              <a:srgbClr val="612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ight Triangle 11"/>
          <p:cNvSpPr/>
          <p:nvPr userDrawn="1"/>
        </p:nvSpPr>
        <p:spPr>
          <a:xfrm rot="10800000" flipH="1">
            <a:off x="3990691" y="6281036"/>
            <a:ext cx="457599" cy="604347"/>
          </a:xfrm>
          <a:prstGeom prst="rtTriangle">
            <a:avLst/>
          </a:prstGeom>
          <a:solidFill>
            <a:srgbClr val="612503"/>
          </a:solidFill>
          <a:ln>
            <a:solidFill>
              <a:srgbClr val="612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 userDrawn="1"/>
        </p:nvSpPr>
        <p:spPr>
          <a:xfrm>
            <a:off x="6903552" y="-28023"/>
            <a:ext cx="1052824" cy="288671"/>
          </a:xfrm>
          <a:prstGeom prst="rect">
            <a:avLst/>
          </a:prstGeom>
          <a:solidFill>
            <a:srgbClr val="612503"/>
          </a:solidFill>
          <a:ln>
            <a:solidFill>
              <a:srgbClr val="612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3491880" y="6453336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612503"/>
                </a:solidFill>
              </a:rPr>
              <a:t>-</a:t>
            </a:r>
            <a:fld id="{B6F15528-21DE-4FAA-801E-634DDDAF4B2B}" type="slidenum">
              <a:rPr lang="en-US" smtClean="0">
                <a:solidFill>
                  <a:srgbClr val="612503"/>
                </a:solidFill>
              </a:rPr>
              <a:pPr algn="ctr"/>
              <a:t>‹#›</a:t>
            </a:fld>
            <a:r>
              <a:rPr lang="en-US" dirty="0" smtClean="0">
                <a:solidFill>
                  <a:srgbClr val="612503"/>
                </a:solidFill>
              </a:rPr>
              <a:t>-</a:t>
            </a:r>
            <a:endParaRPr lang="en-US" dirty="0">
              <a:solidFill>
                <a:srgbClr val="612503"/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62792" y="44622"/>
            <a:ext cx="5688632" cy="468000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612503"/>
            </a:solidFill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1691680" y="260648"/>
            <a:ext cx="7452320" cy="5544616"/>
          </a:xfrm>
          <a:prstGeom prst="roundRect">
            <a:avLst>
              <a:gd name="adj" fmla="val 10513"/>
            </a:avLst>
          </a:prstGeom>
          <a:solidFill>
            <a:srgbClr val="984807"/>
          </a:solidFill>
          <a:ln w="25400" cap="flat" cmpd="sng" algn="ctr">
            <a:solidFill>
              <a:srgbClr val="612503"/>
            </a:solidFill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9" name="Rounded Rectangle 8"/>
          <p:cNvSpPr>
            <a:spLocks noChangeAspect="1"/>
          </p:cNvSpPr>
          <p:nvPr userDrawn="1"/>
        </p:nvSpPr>
        <p:spPr bwMode="auto">
          <a:xfrm>
            <a:off x="523270" y="937185"/>
            <a:ext cx="8412753" cy="5419673"/>
          </a:xfrm>
          <a:prstGeom prst="roundRect">
            <a:avLst>
              <a:gd name="adj" fmla="val 10290"/>
            </a:avLst>
          </a:prstGeom>
          <a:solidFill>
            <a:srgbClr val="F6EFC1"/>
          </a:solidFill>
          <a:ln w="28575">
            <a:solidFill>
              <a:srgbClr val="612503"/>
            </a:solidFill>
            <a:prstDash val="solid"/>
            <a:round/>
            <a:headEnd/>
            <a:tailEnd/>
          </a:ln>
          <a:effectLst/>
        </p:spPr>
        <p:txBody>
          <a:bodyPr lIns="315678" tIns="157839" rIns="315678" bIns="157839"/>
          <a:lstStyle/>
          <a:p>
            <a:pPr algn="ctr">
              <a:spcBef>
                <a:spcPct val="20000"/>
              </a:spcBef>
              <a:buFontTx/>
              <a:buChar char="•"/>
            </a:pPr>
            <a:endParaRPr lang="en-US">
              <a:solidFill>
                <a:srgbClr val="612503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568" y="284290"/>
            <a:ext cx="7620000" cy="1143000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96752"/>
            <a:ext cx="7992888" cy="5160106"/>
          </a:xfrm>
          <a:prstGeom prst="rect">
            <a:avLst/>
          </a:prstGeom>
        </p:spPr>
        <p:txBody>
          <a:bodyPr/>
          <a:lstStyle>
            <a:lvl1pPr>
              <a:buClr>
                <a:srgbClr val="612503"/>
              </a:buClr>
              <a:defRPr/>
            </a:lvl1pPr>
            <a:lvl2pPr>
              <a:buClr>
                <a:srgbClr val="984807"/>
              </a:buClr>
              <a:defRPr/>
            </a:lvl2pPr>
            <a:lvl3pPr>
              <a:buClr>
                <a:srgbClr val="A4790C"/>
              </a:buClr>
              <a:defRPr/>
            </a:lvl3pPr>
            <a:lvl4pPr>
              <a:buClr>
                <a:srgbClr val="984807"/>
              </a:buClr>
              <a:defRPr/>
            </a:lvl4pPr>
            <a:lvl5pPr>
              <a:buClr>
                <a:srgbClr val="984807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4943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rot="10800000">
            <a:off x="1802367" y="5685394"/>
            <a:ext cx="2195622" cy="1199989"/>
          </a:xfrm>
          <a:prstGeom prst="rect">
            <a:avLst/>
          </a:prstGeom>
          <a:solidFill>
            <a:srgbClr val="612503"/>
          </a:solidFill>
          <a:ln>
            <a:solidFill>
              <a:srgbClr val="612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ight Triangle 11"/>
          <p:cNvSpPr/>
          <p:nvPr userDrawn="1"/>
        </p:nvSpPr>
        <p:spPr>
          <a:xfrm rot="10800000" flipH="1">
            <a:off x="3990691" y="6281036"/>
            <a:ext cx="457599" cy="604347"/>
          </a:xfrm>
          <a:prstGeom prst="rtTriangle">
            <a:avLst/>
          </a:prstGeom>
          <a:solidFill>
            <a:srgbClr val="612503"/>
          </a:solidFill>
          <a:ln>
            <a:solidFill>
              <a:srgbClr val="612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 userDrawn="1"/>
        </p:nvSpPr>
        <p:spPr>
          <a:xfrm>
            <a:off x="6903552" y="-28023"/>
            <a:ext cx="1052824" cy="288671"/>
          </a:xfrm>
          <a:prstGeom prst="rect">
            <a:avLst/>
          </a:prstGeom>
          <a:solidFill>
            <a:srgbClr val="612503"/>
          </a:solidFill>
          <a:ln>
            <a:solidFill>
              <a:srgbClr val="612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3491880" y="6453336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612503"/>
                </a:solidFill>
              </a:rPr>
              <a:t>-</a:t>
            </a:r>
            <a:fld id="{B6F15528-21DE-4FAA-801E-634DDDAF4B2B}" type="slidenum">
              <a:rPr lang="en-US" smtClean="0">
                <a:solidFill>
                  <a:srgbClr val="612503"/>
                </a:solidFill>
              </a:rPr>
              <a:pPr algn="ctr"/>
              <a:t>‹#›</a:t>
            </a:fld>
            <a:r>
              <a:rPr lang="en-US" dirty="0" smtClean="0">
                <a:solidFill>
                  <a:srgbClr val="612503"/>
                </a:solidFill>
              </a:rPr>
              <a:t>-</a:t>
            </a:r>
            <a:endParaRPr lang="en-US" dirty="0">
              <a:solidFill>
                <a:srgbClr val="612503"/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62792" y="44623"/>
            <a:ext cx="5688632" cy="3816425"/>
          </a:xfrm>
          <a:prstGeom prst="roundRect">
            <a:avLst/>
          </a:prstGeom>
          <a:solidFill>
            <a:srgbClr val="F6EFC1"/>
          </a:solidFill>
          <a:ln w="28575">
            <a:solidFill>
              <a:srgbClr val="612503"/>
            </a:solidFill>
            <a:prstDash val="solid"/>
            <a:round/>
            <a:headEnd/>
            <a:tailEnd/>
          </a:ln>
          <a:effectLst/>
        </p:spPr>
        <p:txBody>
          <a:bodyPr lIns="315678" tIns="157839" rIns="315678" bIns="157839"/>
          <a:lstStyle/>
          <a:p>
            <a:pPr lvl="0" algn="ctr">
              <a:spcBef>
                <a:spcPct val="20000"/>
              </a:spcBef>
              <a:buFontTx/>
              <a:buChar char="•"/>
            </a:pPr>
            <a:endParaRPr lang="he-IL" noProof="0" smtClean="0">
              <a:solidFill>
                <a:srgbClr val="612503"/>
              </a:solidFill>
              <a:latin typeface="Arial" pitchFamily="34" charset="0"/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1691680" y="260648"/>
            <a:ext cx="7452320" cy="5544616"/>
          </a:xfrm>
          <a:prstGeom prst="roundRect">
            <a:avLst>
              <a:gd name="adj" fmla="val 10513"/>
            </a:avLst>
          </a:prstGeom>
          <a:solidFill>
            <a:srgbClr val="984807"/>
          </a:solidFill>
          <a:ln w="25400" cap="flat" cmpd="sng" algn="ctr">
            <a:solidFill>
              <a:srgbClr val="612503"/>
            </a:solidFill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9" name="Rounded Rectangle 8"/>
          <p:cNvSpPr>
            <a:spLocks noChangeAspect="1"/>
          </p:cNvSpPr>
          <p:nvPr userDrawn="1"/>
        </p:nvSpPr>
        <p:spPr bwMode="auto">
          <a:xfrm>
            <a:off x="523270" y="937185"/>
            <a:ext cx="8412753" cy="5419673"/>
          </a:xfrm>
          <a:prstGeom prst="roundRect">
            <a:avLst>
              <a:gd name="adj" fmla="val 10290"/>
            </a:avLst>
          </a:prstGeom>
          <a:solidFill>
            <a:schemeClr val="bg1"/>
          </a:solidFill>
          <a:ln w="28575">
            <a:solidFill>
              <a:srgbClr val="612503"/>
            </a:solidFill>
            <a:prstDash val="solid"/>
            <a:round/>
            <a:headEnd/>
            <a:tailEnd/>
          </a:ln>
          <a:effectLst/>
        </p:spPr>
        <p:txBody>
          <a:bodyPr lIns="315678" tIns="157839" rIns="315678" bIns="157839"/>
          <a:lstStyle/>
          <a:p>
            <a:pPr algn="ctr">
              <a:spcBef>
                <a:spcPct val="20000"/>
              </a:spcBef>
              <a:buFontTx/>
              <a:buChar char="•"/>
            </a:pPr>
            <a:endParaRPr lang="en-US">
              <a:solidFill>
                <a:srgbClr val="612503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568" y="284290"/>
            <a:ext cx="7620000" cy="1143000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96752"/>
            <a:ext cx="7992888" cy="5160106"/>
          </a:xfrm>
          <a:prstGeom prst="rect">
            <a:avLst/>
          </a:prstGeom>
        </p:spPr>
        <p:txBody>
          <a:bodyPr/>
          <a:lstStyle>
            <a:lvl1pPr>
              <a:buClr>
                <a:srgbClr val="612503"/>
              </a:buClr>
              <a:defRPr/>
            </a:lvl1pPr>
            <a:lvl2pPr>
              <a:buClr>
                <a:srgbClr val="984807"/>
              </a:buClr>
              <a:defRPr/>
            </a:lvl2pPr>
            <a:lvl3pPr>
              <a:buClr>
                <a:srgbClr val="A4790C"/>
              </a:buClr>
              <a:defRPr/>
            </a:lvl3pPr>
            <a:lvl4pPr>
              <a:buClr>
                <a:srgbClr val="984807"/>
              </a:buClr>
              <a:defRPr/>
            </a:lvl4pPr>
            <a:lvl5pPr>
              <a:buClr>
                <a:srgbClr val="984807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86641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1139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>
            <a:off x="5254171" y="1262743"/>
            <a:ext cx="3004458" cy="2310488"/>
          </a:xfrm>
          <a:custGeom>
            <a:avLst/>
            <a:gdLst>
              <a:gd name="connsiteX0" fmla="*/ 0 w 3004458"/>
              <a:gd name="connsiteY0" fmla="*/ 2307771 h 2310488"/>
              <a:gd name="connsiteX1" fmla="*/ 1872343 w 3004458"/>
              <a:gd name="connsiteY1" fmla="*/ 2206171 h 2310488"/>
              <a:gd name="connsiteX2" fmla="*/ 2772229 w 3004458"/>
              <a:gd name="connsiteY2" fmla="*/ 1625600 h 2310488"/>
              <a:gd name="connsiteX3" fmla="*/ 3004458 w 3004458"/>
              <a:gd name="connsiteY3" fmla="*/ 0 h 23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4458" h="2310488">
                <a:moveTo>
                  <a:pt x="0" y="2307771"/>
                </a:moveTo>
                <a:cubicBezTo>
                  <a:pt x="705152" y="2313818"/>
                  <a:pt x="1410305" y="2319866"/>
                  <a:pt x="1872343" y="2206171"/>
                </a:cubicBezTo>
                <a:cubicBezTo>
                  <a:pt x="2334381" y="2092476"/>
                  <a:pt x="2583543" y="1993295"/>
                  <a:pt x="2772229" y="1625600"/>
                </a:cubicBezTo>
                <a:cubicBezTo>
                  <a:pt x="2960915" y="1257905"/>
                  <a:pt x="2982686" y="628952"/>
                  <a:pt x="3004458" y="0"/>
                </a:cubicBezTo>
              </a:path>
            </a:pathLst>
          </a:custGeom>
          <a:noFill/>
          <a:ln w="228600">
            <a:solidFill>
              <a:srgbClr val="612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4934857" y="-99392"/>
            <a:ext cx="711442" cy="2973221"/>
          </a:xfrm>
          <a:custGeom>
            <a:avLst/>
            <a:gdLst>
              <a:gd name="connsiteX0" fmla="*/ 0 w 711442"/>
              <a:gd name="connsiteY0" fmla="*/ 2859315 h 2859315"/>
              <a:gd name="connsiteX1" fmla="*/ 595086 w 711442"/>
              <a:gd name="connsiteY1" fmla="*/ 1480457 h 2859315"/>
              <a:gd name="connsiteX2" fmla="*/ 711200 w 711442"/>
              <a:gd name="connsiteY2" fmla="*/ 0 h 285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442" h="2859315">
                <a:moveTo>
                  <a:pt x="0" y="2859315"/>
                </a:moveTo>
                <a:cubicBezTo>
                  <a:pt x="238276" y="2408162"/>
                  <a:pt x="476553" y="1957010"/>
                  <a:pt x="595086" y="1480457"/>
                </a:cubicBezTo>
                <a:cubicBezTo>
                  <a:pt x="713619" y="1003904"/>
                  <a:pt x="712409" y="501952"/>
                  <a:pt x="711200" y="0"/>
                </a:cubicBezTo>
              </a:path>
            </a:pathLst>
          </a:custGeom>
          <a:noFill/>
          <a:ln w="76200">
            <a:solidFill>
              <a:srgbClr val="612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4296229" y="3947886"/>
            <a:ext cx="43542" cy="2931885"/>
          </a:xfrm>
          <a:custGeom>
            <a:avLst/>
            <a:gdLst>
              <a:gd name="connsiteX0" fmla="*/ 0 w 43542"/>
              <a:gd name="connsiteY0" fmla="*/ 0 h 2931885"/>
              <a:gd name="connsiteX1" fmla="*/ 43542 w 43542"/>
              <a:gd name="connsiteY1" fmla="*/ 2931885 h 29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542" h="2931885">
                <a:moveTo>
                  <a:pt x="0" y="0"/>
                </a:moveTo>
                <a:lnTo>
                  <a:pt x="43542" y="2931885"/>
                </a:lnTo>
              </a:path>
            </a:pathLst>
          </a:custGeom>
          <a:noFill/>
          <a:ln w="76200">
            <a:solidFill>
              <a:srgbClr val="612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520" y="3789040"/>
            <a:ext cx="128805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reeform 10"/>
          <p:cNvSpPr/>
          <p:nvPr userDrawn="1"/>
        </p:nvSpPr>
        <p:spPr>
          <a:xfrm>
            <a:off x="4804229" y="3947886"/>
            <a:ext cx="537028" cy="2975428"/>
          </a:xfrm>
          <a:custGeom>
            <a:avLst/>
            <a:gdLst>
              <a:gd name="connsiteX0" fmla="*/ 0 w 537028"/>
              <a:gd name="connsiteY0" fmla="*/ 0 h 2975428"/>
              <a:gd name="connsiteX1" fmla="*/ 203200 w 537028"/>
              <a:gd name="connsiteY1" fmla="*/ 2002971 h 2975428"/>
              <a:gd name="connsiteX2" fmla="*/ 537028 w 537028"/>
              <a:gd name="connsiteY2" fmla="*/ 2975428 h 297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028" h="2975428">
                <a:moveTo>
                  <a:pt x="0" y="0"/>
                </a:moveTo>
                <a:cubicBezTo>
                  <a:pt x="56847" y="753533"/>
                  <a:pt x="113695" y="1507066"/>
                  <a:pt x="203200" y="2002971"/>
                </a:cubicBezTo>
                <a:cubicBezTo>
                  <a:pt x="292705" y="2498876"/>
                  <a:pt x="414866" y="2737152"/>
                  <a:pt x="537028" y="2975428"/>
                </a:cubicBezTo>
              </a:path>
            </a:pathLst>
          </a:custGeom>
          <a:noFill/>
          <a:ln w="107950">
            <a:solidFill>
              <a:srgbClr val="612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V="1">
            <a:off x="4296229" y="-99392"/>
            <a:ext cx="43542" cy="4046314"/>
          </a:xfrm>
          <a:prstGeom prst="line">
            <a:avLst/>
          </a:prstGeom>
          <a:ln w="76200">
            <a:solidFill>
              <a:srgbClr val="6125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913" y="-27384"/>
            <a:ext cx="128587" cy="393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reeform 13"/>
          <p:cNvSpPr/>
          <p:nvPr userDrawn="1"/>
        </p:nvSpPr>
        <p:spPr>
          <a:xfrm>
            <a:off x="1843314" y="0"/>
            <a:ext cx="2452915" cy="2207639"/>
          </a:xfrm>
          <a:custGeom>
            <a:avLst/>
            <a:gdLst>
              <a:gd name="connsiteX0" fmla="*/ 2452915 w 2452915"/>
              <a:gd name="connsiteY0" fmla="*/ 1973943 h 2120263"/>
              <a:gd name="connsiteX1" fmla="*/ 638629 w 2452915"/>
              <a:gd name="connsiteY1" fmla="*/ 1915886 h 2120263"/>
              <a:gd name="connsiteX2" fmla="*/ 0 w 2452915"/>
              <a:gd name="connsiteY2" fmla="*/ 0 h 2120263"/>
              <a:gd name="connsiteX0" fmla="*/ 2452915 w 2452915"/>
              <a:gd name="connsiteY0" fmla="*/ 1973943 h 2207639"/>
              <a:gd name="connsiteX1" fmla="*/ 654531 w 2452915"/>
              <a:gd name="connsiteY1" fmla="*/ 2051058 h 2207639"/>
              <a:gd name="connsiteX2" fmla="*/ 0 w 2452915"/>
              <a:gd name="connsiteY2" fmla="*/ 0 h 220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2915" h="2207639">
                <a:moveTo>
                  <a:pt x="2452915" y="1973943"/>
                </a:moveTo>
                <a:cubicBezTo>
                  <a:pt x="1750181" y="2109409"/>
                  <a:pt x="1063350" y="2380048"/>
                  <a:pt x="654531" y="2051058"/>
                </a:cubicBezTo>
                <a:cubicBezTo>
                  <a:pt x="245712" y="1722068"/>
                  <a:pt x="114905" y="793448"/>
                  <a:pt x="0" y="0"/>
                </a:cubicBezTo>
              </a:path>
            </a:pathLst>
          </a:custGeom>
          <a:noFill/>
          <a:ln w="69850">
            <a:solidFill>
              <a:srgbClr val="612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>
            <a:off x="2438400" y="4165600"/>
            <a:ext cx="1843314" cy="747812"/>
          </a:xfrm>
          <a:custGeom>
            <a:avLst/>
            <a:gdLst>
              <a:gd name="connsiteX0" fmla="*/ 1843314 w 1843314"/>
              <a:gd name="connsiteY0" fmla="*/ 682171 h 747812"/>
              <a:gd name="connsiteX1" fmla="*/ 899886 w 1843314"/>
              <a:gd name="connsiteY1" fmla="*/ 682171 h 747812"/>
              <a:gd name="connsiteX2" fmla="*/ 0 w 1843314"/>
              <a:gd name="connsiteY2" fmla="*/ 0 h 74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3314" h="747812">
                <a:moveTo>
                  <a:pt x="1843314" y="682171"/>
                </a:moveTo>
                <a:cubicBezTo>
                  <a:pt x="1525209" y="739018"/>
                  <a:pt x="1207105" y="795866"/>
                  <a:pt x="899886" y="682171"/>
                </a:cubicBezTo>
                <a:cubicBezTo>
                  <a:pt x="592667" y="568476"/>
                  <a:pt x="296333" y="284238"/>
                  <a:pt x="0" y="0"/>
                </a:cubicBezTo>
              </a:path>
            </a:pathLst>
          </a:custGeom>
          <a:noFill/>
          <a:ln w="76200">
            <a:solidFill>
              <a:srgbClr val="612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 userDrawn="1"/>
        </p:nvSpPr>
        <p:spPr>
          <a:xfrm>
            <a:off x="2612571" y="0"/>
            <a:ext cx="589454" cy="2002971"/>
          </a:xfrm>
          <a:custGeom>
            <a:avLst/>
            <a:gdLst>
              <a:gd name="connsiteX0" fmla="*/ 0 w 589454"/>
              <a:gd name="connsiteY0" fmla="*/ 2002971 h 2002971"/>
              <a:gd name="connsiteX1" fmla="*/ 522515 w 589454"/>
              <a:gd name="connsiteY1" fmla="*/ 1161143 h 2002971"/>
              <a:gd name="connsiteX2" fmla="*/ 566058 w 589454"/>
              <a:gd name="connsiteY2" fmla="*/ 0 h 200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54" h="2002971">
                <a:moveTo>
                  <a:pt x="0" y="2002971"/>
                </a:moveTo>
                <a:cubicBezTo>
                  <a:pt x="214086" y="1748971"/>
                  <a:pt x="428172" y="1494971"/>
                  <a:pt x="522515" y="1161143"/>
                </a:cubicBezTo>
                <a:cubicBezTo>
                  <a:pt x="616858" y="827315"/>
                  <a:pt x="591458" y="413657"/>
                  <a:pt x="566058" y="0"/>
                </a:cubicBezTo>
              </a:path>
            </a:pathLst>
          </a:custGeom>
          <a:noFill/>
          <a:ln>
            <a:solidFill>
              <a:srgbClr val="612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>
            <a:off x="4572000" y="3962400"/>
            <a:ext cx="486229" cy="2917371"/>
          </a:xfrm>
          <a:custGeom>
            <a:avLst/>
            <a:gdLst>
              <a:gd name="connsiteX0" fmla="*/ 0 w 711200"/>
              <a:gd name="connsiteY0" fmla="*/ 0 h 2917371"/>
              <a:gd name="connsiteX1" fmla="*/ 203200 w 711200"/>
              <a:gd name="connsiteY1" fmla="*/ 14514 h 2917371"/>
              <a:gd name="connsiteX2" fmla="*/ 711200 w 711200"/>
              <a:gd name="connsiteY2" fmla="*/ 2917371 h 2917371"/>
              <a:gd name="connsiteX3" fmla="*/ 29029 w 711200"/>
              <a:gd name="connsiteY3" fmla="*/ 2888343 h 2917371"/>
              <a:gd name="connsiteX4" fmla="*/ 0 w 711200"/>
              <a:gd name="connsiteY4" fmla="*/ 0 h 291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200" h="2917371">
                <a:moveTo>
                  <a:pt x="0" y="0"/>
                </a:moveTo>
                <a:lnTo>
                  <a:pt x="203200" y="14514"/>
                </a:lnTo>
                <a:lnTo>
                  <a:pt x="711200" y="2917371"/>
                </a:lnTo>
                <a:lnTo>
                  <a:pt x="29029" y="28883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4572000" y="-27384"/>
            <a:ext cx="108012" cy="290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>
            <a:off x="1119425" y="3001888"/>
            <a:ext cx="1364343" cy="1219200"/>
          </a:xfrm>
          <a:custGeom>
            <a:avLst/>
            <a:gdLst>
              <a:gd name="connsiteX0" fmla="*/ 1364343 w 1364343"/>
              <a:gd name="connsiteY0" fmla="*/ 1219200 h 1219200"/>
              <a:gd name="connsiteX1" fmla="*/ 0 w 1364343"/>
              <a:gd name="connsiteY1" fmla="*/ 0 h 1219200"/>
              <a:gd name="connsiteX2" fmla="*/ 0 w 1364343"/>
              <a:gd name="connsiteY2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4343" h="1219200">
                <a:moveTo>
                  <a:pt x="1364343" y="121920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rgbClr val="612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>
            <a:off x="-29029" y="2815771"/>
            <a:ext cx="2104572" cy="1059543"/>
          </a:xfrm>
          <a:custGeom>
            <a:avLst/>
            <a:gdLst>
              <a:gd name="connsiteX0" fmla="*/ 2104572 w 2104572"/>
              <a:gd name="connsiteY0" fmla="*/ 1059543 h 1059543"/>
              <a:gd name="connsiteX1" fmla="*/ 537029 w 2104572"/>
              <a:gd name="connsiteY1" fmla="*/ 711200 h 1059543"/>
              <a:gd name="connsiteX2" fmla="*/ 0 w 2104572"/>
              <a:gd name="connsiteY2" fmla="*/ 0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4572" h="1059543">
                <a:moveTo>
                  <a:pt x="2104572" y="1059543"/>
                </a:moveTo>
                <a:cubicBezTo>
                  <a:pt x="1496181" y="973667"/>
                  <a:pt x="887791" y="887791"/>
                  <a:pt x="537029" y="711200"/>
                </a:cubicBezTo>
                <a:cubicBezTo>
                  <a:pt x="186267" y="534609"/>
                  <a:pt x="93133" y="267304"/>
                  <a:pt x="0" y="0"/>
                </a:cubicBezTo>
              </a:path>
            </a:pathLst>
          </a:custGeom>
          <a:noFill/>
          <a:ln>
            <a:solidFill>
              <a:srgbClr val="612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 userDrawn="1"/>
        </p:nvSpPr>
        <p:spPr>
          <a:xfrm>
            <a:off x="3904343" y="3962400"/>
            <a:ext cx="72571" cy="2931886"/>
          </a:xfrm>
          <a:custGeom>
            <a:avLst/>
            <a:gdLst>
              <a:gd name="connsiteX0" fmla="*/ 72571 w 72571"/>
              <a:gd name="connsiteY0" fmla="*/ 0 h 2931886"/>
              <a:gd name="connsiteX1" fmla="*/ 29028 w 72571"/>
              <a:gd name="connsiteY1" fmla="*/ 1857829 h 2931886"/>
              <a:gd name="connsiteX2" fmla="*/ 0 w 72571"/>
              <a:gd name="connsiteY2" fmla="*/ 2931886 h 29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71" h="2931886">
                <a:moveTo>
                  <a:pt x="72571" y="0"/>
                </a:moveTo>
                <a:cubicBezTo>
                  <a:pt x="56847" y="684590"/>
                  <a:pt x="41123" y="1369181"/>
                  <a:pt x="29028" y="1857829"/>
                </a:cubicBezTo>
                <a:cubicBezTo>
                  <a:pt x="16933" y="2346477"/>
                  <a:pt x="8466" y="2639181"/>
                  <a:pt x="0" y="29318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 userDrawn="1"/>
        </p:nvSpPr>
        <p:spPr>
          <a:xfrm>
            <a:off x="3904343" y="3947886"/>
            <a:ext cx="420914" cy="2946400"/>
          </a:xfrm>
          <a:custGeom>
            <a:avLst/>
            <a:gdLst>
              <a:gd name="connsiteX0" fmla="*/ 72571 w 420914"/>
              <a:gd name="connsiteY0" fmla="*/ 0 h 2946400"/>
              <a:gd name="connsiteX1" fmla="*/ 377371 w 420914"/>
              <a:gd name="connsiteY1" fmla="*/ 14514 h 2946400"/>
              <a:gd name="connsiteX2" fmla="*/ 420914 w 420914"/>
              <a:gd name="connsiteY2" fmla="*/ 2946400 h 2946400"/>
              <a:gd name="connsiteX3" fmla="*/ 0 w 420914"/>
              <a:gd name="connsiteY3" fmla="*/ 2917371 h 2946400"/>
              <a:gd name="connsiteX4" fmla="*/ 72571 w 420914"/>
              <a:gd name="connsiteY4" fmla="*/ 0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914" h="2946400">
                <a:moveTo>
                  <a:pt x="72571" y="0"/>
                </a:moveTo>
                <a:lnTo>
                  <a:pt x="377371" y="14514"/>
                </a:lnTo>
                <a:lnTo>
                  <a:pt x="420914" y="2946400"/>
                </a:lnTo>
                <a:lnTo>
                  <a:pt x="0" y="2917371"/>
                </a:lnTo>
                <a:lnTo>
                  <a:pt x="72571" y="0"/>
                </a:lnTo>
                <a:close/>
              </a:path>
            </a:pathLst>
          </a:custGeom>
          <a:solidFill>
            <a:srgbClr val="984807"/>
          </a:solidFill>
          <a:ln w="76200">
            <a:solidFill>
              <a:srgbClr val="612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 userDrawn="1"/>
        </p:nvSpPr>
        <p:spPr>
          <a:xfrm>
            <a:off x="3556000" y="-14514"/>
            <a:ext cx="464457" cy="2888343"/>
          </a:xfrm>
          <a:custGeom>
            <a:avLst/>
            <a:gdLst>
              <a:gd name="connsiteX0" fmla="*/ 464457 w 464457"/>
              <a:gd name="connsiteY0" fmla="*/ 2888343 h 2888343"/>
              <a:gd name="connsiteX1" fmla="*/ 159657 w 464457"/>
              <a:gd name="connsiteY1" fmla="*/ 754743 h 2888343"/>
              <a:gd name="connsiteX2" fmla="*/ 0 w 464457"/>
              <a:gd name="connsiteY2" fmla="*/ 0 h 288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457" h="2888343">
                <a:moveTo>
                  <a:pt x="464457" y="2888343"/>
                </a:moveTo>
                <a:cubicBezTo>
                  <a:pt x="350761" y="2062238"/>
                  <a:pt x="237066" y="1236133"/>
                  <a:pt x="159657" y="754743"/>
                </a:cubicBezTo>
                <a:cubicBezTo>
                  <a:pt x="82248" y="273353"/>
                  <a:pt x="41124" y="136676"/>
                  <a:pt x="0" y="0"/>
                </a:cubicBezTo>
              </a:path>
            </a:pathLst>
          </a:custGeom>
          <a:noFill/>
          <a:ln w="117475">
            <a:solidFill>
              <a:srgbClr val="612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 userDrawn="1"/>
        </p:nvSpPr>
        <p:spPr>
          <a:xfrm>
            <a:off x="1509486" y="3062514"/>
            <a:ext cx="2452914" cy="1395898"/>
          </a:xfrm>
          <a:custGeom>
            <a:avLst/>
            <a:gdLst>
              <a:gd name="connsiteX0" fmla="*/ 2452914 w 2452914"/>
              <a:gd name="connsiteY0" fmla="*/ 1393372 h 1395898"/>
              <a:gd name="connsiteX1" fmla="*/ 1378857 w 2452914"/>
              <a:gd name="connsiteY1" fmla="*/ 1175657 h 1395898"/>
              <a:gd name="connsiteX2" fmla="*/ 0 w 2452914"/>
              <a:gd name="connsiteY2" fmla="*/ 0 h 139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2914" h="1395898">
                <a:moveTo>
                  <a:pt x="2452914" y="1393372"/>
                </a:moveTo>
                <a:cubicBezTo>
                  <a:pt x="2120295" y="1400629"/>
                  <a:pt x="1787676" y="1407886"/>
                  <a:pt x="1378857" y="1175657"/>
                </a:cubicBezTo>
                <a:cubicBezTo>
                  <a:pt x="970038" y="943428"/>
                  <a:pt x="485019" y="471714"/>
                  <a:pt x="0" y="0"/>
                </a:cubicBezTo>
              </a:path>
            </a:pathLst>
          </a:custGeom>
          <a:solidFill>
            <a:srgbClr val="612503"/>
          </a:solidFill>
          <a:ln>
            <a:solidFill>
              <a:srgbClr val="612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 userDrawn="1"/>
        </p:nvSpPr>
        <p:spPr>
          <a:xfrm>
            <a:off x="1219200" y="3091543"/>
            <a:ext cx="1262743" cy="1088571"/>
          </a:xfrm>
          <a:custGeom>
            <a:avLst/>
            <a:gdLst>
              <a:gd name="connsiteX0" fmla="*/ 1262743 w 1262743"/>
              <a:gd name="connsiteY0" fmla="*/ 1088571 h 1088571"/>
              <a:gd name="connsiteX1" fmla="*/ 0 w 1262743"/>
              <a:gd name="connsiteY1" fmla="*/ 0 h 108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2743" h="1088571">
                <a:moveTo>
                  <a:pt x="1262743" y="1088571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612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 userDrawn="1"/>
        </p:nvSpPr>
        <p:spPr>
          <a:xfrm>
            <a:off x="5355771" y="0"/>
            <a:ext cx="2002972" cy="2032000"/>
          </a:xfrm>
          <a:custGeom>
            <a:avLst/>
            <a:gdLst>
              <a:gd name="connsiteX0" fmla="*/ 0 w 2002972"/>
              <a:gd name="connsiteY0" fmla="*/ 2032000 h 2032000"/>
              <a:gd name="connsiteX1" fmla="*/ 1074058 w 2002972"/>
              <a:gd name="connsiteY1" fmla="*/ 1640114 h 2032000"/>
              <a:gd name="connsiteX2" fmla="*/ 2002972 w 2002972"/>
              <a:gd name="connsiteY2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972" h="2032000">
                <a:moveTo>
                  <a:pt x="0" y="2032000"/>
                </a:moveTo>
                <a:cubicBezTo>
                  <a:pt x="370114" y="2005390"/>
                  <a:pt x="740229" y="1978781"/>
                  <a:pt x="1074058" y="1640114"/>
                </a:cubicBezTo>
                <a:cubicBezTo>
                  <a:pt x="1407887" y="1301447"/>
                  <a:pt x="1705429" y="650723"/>
                  <a:pt x="2002972" y="0"/>
                </a:cubicBezTo>
              </a:path>
            </a:pathLst>
          </a:custGeom>
          <a:noFill/>
          <a:ln>
            <a:solidFill>
              <a:srgbClr val="612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1233714" y="3077029"/>
            <a:ext cx="2714172" cy="1814285"/>
          </a:xfrm>
          <a:custGeom>
            <a:avLst/>
            <a:gdLst>
              <a:gd name="connsiteX0" fmla="*/ 0 w 2714172"/>
              <a:gd name="connsiteY0" fmla="*/ 0 h 1814285"/>
              <a:gd name="connsiteX1" fmla="*/ 319315 w 2714172"/>
              <a:gd name="connsiteY1" fmla="*/ 0 h 1814285"/>
              <a:gd name="connsiteX2" fmla="*/ 1059543 w 2714172"/>
              <a:gd name="connsiteY2" fmla="*/ 725714 h 1814285"/>
              <a:gd name="connsiteX3" fmla="*/ 1901372 w 2714172"/>
              <a:gd name="connsiteY3" fmla="*/ 1306285 h 1814285"/>
              <a:gd name="connsiteX4" fmla="*/ 2714172 w 2714172"/>
              <a:gd name="connsiteY4" fmla="*/ 1393371 h 1814285"/>
              <a:gd name="connsiteX5" fmla="*/ 2670629 w 2714172"/>
              <a:gd name="connsiteY5" fmla="*/ 1814285 h 1814285"/>
              <a:gd name="connsiteX6" fmla="*/ 2075543 w 2714172"/>
              <a:gd name="connsiteY6" fmla="*/ 1770742 h 1814285"/>
              <a:gd name="connsiteX7" fmla="*/ 1625600 w 2714172"/>
              <a:gd name="connsiteY7" fmla="*/ 1480457 h 1814285"/>
              <a:gd name="connsiteX8" fmla="*/ 725715 w 2714172"/>
              <a:gd name="connsiteY8" fmla="*/ 638628 h 1814285"/>
              <a:gd name="connsiteX9" fmla="*/ 0 w 2714172"/>
              <a:gd name="connsiteY9" fmla="*/ 0 h 181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14172" h="1814285">
                <a:moveTo>
                  <a:pt x="0" y="0"/>
                </a:moveTo>
                <a:lnTo>
                  <a:pt x="319315" y="0"/>
                </a:lnTo>
                <a:lnTo>
                  <a:pt x="1059543" y="725714"/>
                </a:lnTo>
                <a:lnTo>
                  <a:pt x="1901372" y="1306285"/>
                </a:lnTo>
                <a:lnTo>
                  <a:pt x="2714172" y="1393371"/>
                </a:lnTo>
                <a:lnTo>
                  <a:pt x="2670629" y="1814285"/>
                </a:lnTo>
                <a:lnTo>
                  <a:pt x="2075543" y="1770742"/>
                </a:lnTo>
                <a:lnTo>
                  <a:pt x="1625600" y="1480457"/>
                </a:lnTo>
                <a:lnTo>
                  <a:pt x="725715" y="638628"/>
                </a:lnTo>
                <a:lnTo>
                  <a:pt x="0" y="0"/>
                </a:lnTo>
                <a:close/>
              </a:path>
            </a:pathLst>
          </a:custGeom>
          <a:solidFill>
            <a:srgbClr val="9848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 userDrawn="1"/>
        </p:nvSpPr>
        <p:spPr>
          <a:xfrm>
            <a:off x="1530635" y="0"/>
            <a:ext cx="2392779" cy="2556182"/>
          </a:xfrm>
          <a:custGeom>
            <a:avLst/>
            <a:gdLst>
              <a:gd name="connsiteX0" fmla="*/ 2392779 w 2392779"/>
              <a:gd name="connsiteY0" fmla="*/ 2604305 h 2693734"/>
              <a:gd name="connsiteX1" fmla="*/ 1053077 w 2392779"/>
              <a:gd name="connsiteY1" fmla="*/ 2529878 h 2693734"/>
              <a:gd name="connsiteX2" fmla="*/ 330063 w 2392779"/>
              <a:gd name="connsiteY2" fmla="*/ 1105115 h 2693734"/>
              <a:gd name="connsiteX3" fmla="*/ 32351 w 2392779"/>
              <a:gd name="connsiteY3" fmla="*/ 126919 h 2693734"/>
              <a:gd name="connsiteX4" fmla="*/ 21718 w 2392779"/>
              <a:gd name="connsiteY4" fmla="*/ 41859 h 269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779" h="2693734">
                <a:moveTo>
                  <a:pt x="2392779" y="2604305"/>
                </a:moveTo>
                <a:cubicBezTo>
                  <a:pt x="1894821" y="2692024"/>
                  <a:pt x="1396863" y="2779743"/>
                  <a:pt x="1053077" y="2529878"/>
                </a:cubicBezTo>
                <a:cubicBezTo>
                  <a:pt x="709291" y="2280013"/>
                  <a:pt x="500184" y="1505608"/>
                  <a:pt x="330063" y="1105115"/>
                </a:cubicBezTo>
                <a:cubicBezTo>
                  <a:pt x="159942" y="704622"/>
                  <a:pt x="83742" y="304128"/>
                  <a:pt x="32351" y="126919"/>
                </a:cubicBezTo>
                <a:cubicBezTo>
                  <a:pt x="-19040" y="-50290"/>
                  <a:pt x="1339" y="-4216"/>
                  <a:pt x="21718" y="4185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 userDrawn="1"/>
        </p:nvSpPr>
        <p:spPr>
          <a:xfrm>
            <a:off x="1531088" y="-10633"/>
            <a:ext cx="2381693" cy="2562447"/>
          </a:xfrm>
          <a:custGeom>
            <a:avLst/>
            <a:gdLst>
              <a:gd name="connsiteX0" fmla="*/ 0 w 2381693"/>
              <a:gd name="connsiteY0" fmla="*/ 0 h 2562447"/>
              <a:gd name="connsiteX1" fmla="*/ 329610 w 2381693"/>
              <a:gd name="connsiteY1" fmla="*/ 10633 h 2562447"/>
              <a:gd name="connsiteX2" fmla="*/ 478465 w 2381693"/>
              <a:gd name="connsiteY2" fmla="*/ 988828 h 2562447"/>
              <a:gd name="connsiteX3" fmla="*/ 744279 w 2381693"/>
              <a:gd name="connsiteY3" fmla="*/ 1754373 h 2562447"/>
              <a:gd name="connsiteX4" fmla="*/ 1010093 w 2381693"/>
              <a:gd name="connsiteY4" fmla="*/ 2009554 h 2562447"/>
              <a:gd name="connsiteX5" fmla="*/ 1371600 w 2381693"/>
              <a:gd name="connsiteY5" fmla="*/ 2105247 h 2562447"/>
              <a:gd name="connsiteX6" fmla="*/ 2371061 w 2381693"/>
              <a:gd name="connsiteY6" fmla="*/ 2158410 h 2562447"/>
              <a:gd name="connsiteX7" fmla="*/ 2381693 w 2381693"/>
              <a:gd name="connsiteY7" fmla="*/ 2456121 h 2562447"/>
              <a:gd name="connsiteX8" fmla="*/ 2094614 w 2381693"/>
              <a:gd name="connsiteY8" fmla="*/ 2519917 h 2562447"/>
              <a:gd name="connsiteX9" fmla="*/ 1658679 w 2381693"/>
              <a:gd name="connsiteY9" fmla="*/ 2562447 h 2562447"/>
              <a:gd name="connsiteX10" fmla="*/ 1339703 w 2381693"/>
              <a:gd name="connsiteY10" fmla="*/ 2519917 h 2562447"/>
              <a:gd name="connsiteX11" fmla="*/ 1020726 w 2381693"/>
              <a:gd name="connsiteY11" fmla="*/ 2392326 h 2562447"/>
              <a:gd name="connsiteX12" fmla="*/ 776177 w 2381693"/>
              <a:gd name="connsiteY12" fmla="*/ 2094614 h 2562447"/>
              <a:gd name="connsiteX13" fmla="*/ 489098 w 2381693"/>
              <a:gd name="connsiteY13" fmla="*/ 1446028 h 2562447"/>
              <a:gd name="connsiteX14" fmla="*/ 276447 w 2381693"/>
              <a:gd name="connsiteY14" fmla="*/ 914400 h 2562447"/>
              <a:gd name="connsiteX15" fmla="*/ 170121 w 2381693"/>
              <a:gd name="connsiteY15" fmla="*/ 584791 h 2562447"/>
              <a:gd name="connsiteX16" fmla="*/ 0 w 2381693"/>
              <a:gd name="connsiteY16" fmla="*/ 0 h 2562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81693" h="2562447">
                <a:moveTo>
                  <a:pt x="0" y="0"/>
                </a:moveTo>
                <a:lnTo>
                  <a:pt x="329610" y="10633"/>
                </a:lnTo>
                <a:lnTo>
                  <a:pt x="478465" y="988828"/>
                </a:lnTo>
                <a:lnTo>
                  <a:pt x="744279" y="1754373"/>
                </a:lnTo>
                <a:lnTo>
                  <a:pt x="1010093" y="2009554"/>
                </a:lnTo>
                <a:lnTo>
                  <a:pt x="1371600" y="2105247"/>
                </a:lnTo>
                <a:lnTo>
                  <a:pt x="2371061" y="2158410"/>
                </a:lnTo>
                <a:lnTo>
                  <a:pt x="2381693" y="2456121"/>
                </a:lnTo>
                <a:lnTo>
                  <a:pt x="2094614" y="2519917"/>
                </a:lnTo>
                <a:lnTo>
                  <a:pt x="1658679" y="2562447"/>
                </a:lnTo>
                <a:lnTo>
                  <a:pt x="1339703" y="2519917"/>
                </a:lnTo>
                <a:lnTo>
                  <a:pt x="1020726" y="2392326"/>
                </a:lnTo>
                <a:lnTo>
                  <a:pt x="776177" y="2094614"/>
                </a:lnTo>
                <a:lnTo>
                  <a:pt x="489098" y="1446028"/>
                </a:lnTo>
                <a:lnTo>
                  <a:pt x="276447" y="914400"/>
                </a:lnTo>
                <a:lnTo>
                  <a:pt x="170121" y="584791"/>
                </a:lnTo>
                <a:lnTo>
                  <a:pt x="0" y="0"/>
                </a:lnTo>
                <a:close/>
              </a:path>
            </a:pathLst>
          </a:custGeom>
          <a:solidFill>
            <a:srgbClr val="612503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 userDrawn="1"/>
        </p:nvSpPr>
        <p:spPr>
          <a:xfrm>
            <a:off x="5240740" y="1787857"/>
            <a:ext cx="3016156" cy="1815152"/>
          </a:xfrm>
          <a:custGeom>
            <a:avLst/>
            <a:gdLst>
              <a:gd name="connsiteX0" fmla="*/ 0 w 3016156"/>
              <a:gd name="connsiteY0" fmla="*/ 1665027 h 1815152"/>
              <a:gd name="connsiteX1" fmla="*/ 1528550 w 3016156"/>
              <a:gd name="connsiteY1" fmla="*/ 1501253 h 1815152"/>
              <a:gd name="connsiteX2" fmla="*/ 2524836 w 3016156"/>
              <a:gd name="connsiteY2" fmla="*/ 1050877 h 1815152"/>
              <a:gd name="connsiteX3" fmla="*/ 2879678 w 3016156"/>
              <a:gd name="connsiteY3" fmla="*/ 0 h 1815152"/>
              <a:gd name="connsiteX4" fmla="*/ 3016156 w 3016156"/>
              <a:gd name="connsiteY4" fmla="*/ 0 h 1815152"/>
              <a:gd name="connsiteX5" fmla="*/ 2838735 w 3016156"/>
              <a:gd name="connsiteY5" fmla="*/ 1078173 h 1815152"/>
              <a:gd name="connsiteX6" fmla="*/ 2361063 w 3016156"/>
              <a:gd name="connsiteY6" fmla="*/ 1569492 h 1815152"/>
              <a:gd name="connsiteX7" fmla="*/ 1023582 w 3016156"/>
              <a:gd name="connsiteY7" fmla="*/ 1801504 h 1815152"/>
              <a:gd name="connsiteX8" fmla="*/ 13648 w 3016156"/>
              <a:gd name="connsiteY8" fmla="*/ 1815152 h 1815152"/>
              <a:gd name="connsiteX9" fmla="*/ 0 w 3016156"/>
              <a:gd name="connsiteY9" fmla="*/ 1665027 h 18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16156" h="1815152">
                <a:moveTo>
                  <a:pt x="0" y="1665027"/>
                </a:moveTo>
                <a:lnTo>
                  <a:pt x="1528550" y="1501253"/>
                </a:lnTo>
                <a:lnTo>
                  <a:pt x="2524836" y="1050877"/>
                </a:lnTo>
                <a:lnTo>
                  <a:pt x="2879678" y="0"/>
                </a:lnTo>
                <a:lnTo>
                  <a:pt x="3016156" y="0"/>
                </a:lnTo>
                <a:lnTo>
                  <a:pt x="2838735" y="1078173"/>
                </a:lnTo>
                <a:lnTo>
                  <a:pt x="2361063" y="1569492"/>
                </a:lnTo>
                <a:lnTo>
                  <a:pt x="1023582" y="1801504"/>
                </a:lnTo>
                <a:lnTo>
                  <a:pt x="13648" y="1815152"/>
                </a:lnTo>
                <a:lnTo>
                  <a:pt x="0" y="1665027"/>
                </a:lnTo>
                <a:close/>
              </a:path>
            </a:pathLst>
          </a:custGeom>
          <a:solidFill>
            <a:srgbClr val="612503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>
            <a:spLocks noChangeAspect="1"/>
          </p:cNvSpPr>
          <p:nvPr userDrawn="1"/>
        </p:nvSpPr>
        <p:spPr bwMode="auto">
          <a:xfrm>
            <a:off x="523270" y="937185"/>
            <a:ext cx="8412753" cy="5419673"/>
          </a:xfrm>
          <a:prstGeom prst="roundRect">
            <a:avLst>
              <a:gd name="adj" fmla="val 10290"/>
            </a:avLst>
          </a:prstGeom>
          <a:solidFill>
            <a:srgbClr val="F6EFC1"/>
          </a:solidFill>
          <a:ln w="28575">
            <a:solidFill>
              <a:srgbClr val="612503"/>
            </a:solidFill>
            <a:prstDash val="solid"/>
            <a:round/>
            <a:headEnd/>
            <a:tailEnd/>
          </a:ln>
          <a:effectLst/>
        </p:spPr>
        <p:txBody>
          <a:bodyPr lIns="315678" tIns="157839" rIns="315678" bIns="157839"/>
          <a:lstStyle/>
          <a:p>
            <a:pPr algn="ctr">
              <a:spcBef>
                <a:spcPct val="20000"/>
              </a:spcBef>
              <a:buFontTx/>
              <a:buChar char="•"/>
            </a:pPr>
            <a:endParaRPr lang="en-US">
              <a:solidFill>
                <a:srgbClr val="612503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75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8" r:id="rId6"/>
    <p:sldLayoutId id="2147483669" r:id="rId7"/>
    <p:sldLayoutId id="2147483664" r:id="rId8"/>
    <p:sldLayoutId id="2147483670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1" eaLnBrk="1" latinLnBrk="0" hangingPunct="1">
        <a:spcBef>
          <a:spcPct val="0"/>
        </a:spcBef>
        <a:buNone/>
        <a:defRPr lang="en-US" sz="4000" kern="1200" cap="none" spc="-100" baseline="0" dirty="0">
          <a:ln>
            <a:noFill/>
          </a:ln>
          <a:solidFill>
            <a:srgbClr val="F6EFC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6.png"/><Relationship Id="rId21" Type="http://schemas.openxmlformats.org/officeDocument/2006/relationships/image" Target="../media/image42.png"/><Relationship Id="rId7" Type="http://schemas.openxmlformats.org/officeDocument/2006/relationships/image" Target="../media/image9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image" Target="../media/image320.png"/><Relationship Id="rId5" Type="http://schemas.openxmlformats.org/officeDocument/2006/relationships/image" Target="../media/image28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32.png"/><Relationship Id="rId19" Type="http://schemas.openxmlformats.org/officeDocument/2006/relationships/image" Target="../media/image40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26" Type="http://schemas.openxmlformats.org/officeDocument/2006/relationships/image" Target="../media/image92.png"/><Relationship Id="rId3" Type="http://schemas.openxmlformats.org/officeDocument/2006/relationships/image" Target="../media/image72.png"/><Relationship Id="rId21" Type="http://schemas.openxmlformats.org/officeDocument/2006/relationships/image" Target="../media/image86.png"/><Relationship Id="rId34" Type="http://schemas.openxmlformats.org/officeDocument/2006/relationships/image" Target="../media/image100.png"/><Relationship Id="rId7" Type="http://schemas.openxmlformats.org/officeDocument/2006/relationships/image" Target="../media/image59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5" Type="http://schemas.openxmlformats.org/officeDocument/2006/relationships/image" Target="../media/image91.png"/><Relationship Id="rId33" Type="http://schemas.openxmlformats.org/officeDocument/2006/relationships/image" Target="../media/image99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82.png"/><Relationship Id="rId20" Type="http://schemas.openxmlformats.org/officeDocument/2006/relationships/image" Target="../media/image85.png"/><Relationship Id="rId29" Type="http://schemas.openxmlformats.org/officeDocument/2006/relationships/image" Target="../media/image9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png"/><Relationship Id="rId11" Type="http://schemas.openxmlformats.org/officeDocument/2006/relationships/image" Target="../media/image77.png"/><Relationship Id="rId24" Type="http://schemas.openxmlformats.org/officeDocument/2006/relationships/image" Target="../media/image89.png"/><Relationship Id="rId32" Type="http://schemas.openxmlformats.org/officeDocument/2006/relationships/image" Target="../media/image98.png"/><Relationship Id="rId5" Type="http://schemas.openxmlformats.org/officeDocument/2006/relationships/image" Target="../media/image56.png"/><Relationship Id="rId15" Type="http://schemas.openxmlformats.org/officeDocument/2006/relationships/image" Target="../media/image81.png"/><Relationship Id="rId23" Type="http://schemas.openxmlformats.org/officeDocument/2006/relationships/image" Target="../media/image88.png"/><Relationship Id="rId28" Type="http://schemas.openxmlformats.org/officeDocument/2006/relationships/image" Target="../media/image94.png"/><Relationship Id="rId10" Type="http://schemas.openxmlformats.org/officeDocument/2006/relationships/image" Target="../media/image76.png"/><Relationship Id="rId19" Type="http://schemas.openxmlformats.org/officeDocument/2006/relationships/image" Target="../media/image90.png"/><Relationship Id="rId31" Type="http://schemas.openxmlformats.org/officeDocument/2006/relationships/image" Target="../media/image97.png"/><Relationship Id="rId4" Type="http://schemas.openxmlformats.org/officeDocument/2006/relationships/image" Target="../media/image73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2" Type="http://schemas.openxmlformats.org/officeDocument/2006/relationships/image" Target="../media/image87.png"/><Relationship Id="rId27" Type="http://schemas.openxmlformats.org/officeDocument/2006/relationships/image" Target="../media/image93.png"/><Relationship Id="rId30" Type="http://schemas.openxmlformats.org/officeDocument/2006/relationships/image" Target="../media/image96.png"/><Relationship Id="rId35" Type="http://schemas.openxmlformats.org/officeDocument/2006/relationships/image" Target="../media/image101.png"/><Relationship Id="rId8" Type="http://schemas.openxmlformats.org/officeDocument/2006/relationships/image" Target="../media/image7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9.png"/><Relationship Id="rId26" Type="http://schemas.openxmlformats.org/officeDocument/2006/relationships/image" Target="../media/image98.png"/><Relationship Id="rId3" Type="http://schemas.openxmlformats.org/officeDocument/2006/relationships/image" Target="../media/image72.png"/><Relationship Id="rId21" Type="http://schemas.openxmlformats.org/officeDocument/2006/relationships/image" Target="../media/image93.png"/><Relationship Id="rId7" Type="http://schemas.openxmlformats.org/officeDocument/2006/relationships/image" Target="../media/image59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5" Type="http://schemas.openxmlformats.org/officeDocument/2006/relationships/image" Target="../media/image97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82.png"/><Relationship Id="rId20" Type="http://schemas.openxmlformats.org/officeDocument/2006/relationships/image" Target="../media/image92.png"/><Relationship Id="rId29" Type="http://schemas.openxmlformats.org/officeDocument/2006/relationships/image" Target="../media/image10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png"/><Relationship Id="rId11" Type="http://schemas.openxmlformats.org/officeDocument/2006/relationships/image" Target="../media/image77.png"/><Relationship Id="rId24" Type="http://schemas.openxmlformats.org/officeDocument/2006/relationships/image" Target="../media/image96.png"/><Relationship Id="rId5" Type="http://schemas.openxmlformats.org/officeDocument/2006/relationships/image" Target="../media/image56.png"/><Relationship Id="rId15" Type="http://schemas.openxmlformats.org/officeDocument/2006/relationships/image" Target="../media/image81.png"/><Relationship Id="rId23" Type="http://schemas.openxmlformats.org/officeDocument/2006/relationships/image" Target="../media/image95.png"/><Relationship Id="rId28" Type="http://schemas.openxmlformats.org/officeDocument/2006/relationships/image" Target="../media/image100.png"/><Relationship Id="rId10" Type="http://schemas.openxmlformats.org/officeDocument/2006/relationships/image" Target="../media/image76.png"/><Relationship Id="rId19" Type="http://schemas.openxmlformats.org/officeDocument/2006/relationships/image" Target="../media/image91.png"/><Relationship Id="rId4" Type="http://schemas.openxmlformats.org/officeDocument/2006/relationships/image" Target="../media/image73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2" Type="http://schemas.openxmlformats.org/officeDocument/2006/relationships/image" Target="../media/image94.png"/><Relationship Id="rId27" Type="http://schemas.openxmlformats.org/officeDocument/2006/relationships/image" Target="../media/image9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53.png"/><Relationship Id="rId7" Type="http://schemas.openxmlformats.org/officeDocument/2006/relationships/slide" Target="slide1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.xml"/><Relationship Id="rId11" Type="http://schemas.openxmlformats.org/officeDocument/2006/relationships/slide" Target="slide5.xml"/><Relationship Id="rId5" Type="http://schemas.openxmlformats.org/officeDocument/2006/relationships/image" Target="../media/image3.png"/><Relationship Id="rId10" Type="http://schemas.openxmlformats.org/officeDocument/2006/relationships/slide" Target="slide14.xml"/><Relationship Id="rId4" Type="http://schemas.openxmlformats.org/officeDocument/2006/relationships/image" Target="../media/image2.png"/><Relationship Id="rId9" Type="http://schemas.openxmlformats.org/officeDocument/2006/relationships/slide" Target="slide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10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10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510.png"/><Relationship Id="rId3" Type="http://schemas.openxmlformats.org/officeDocument/2006/relationships/image" Target="../media/image71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50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25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510.png"/><Relationship Id="rId4" Type="http://schemas.openxmlformats.org/officeDocument/2006/relationships/image" Target="../media/image24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19138" y="1484313"/>
            <a:ext cx="8424862" cy="147002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latin typeface="+mn-lt"/>
              </a:rPr>
              <a:t>Tunable Survivable Spanning Trees</a:t>
            </a:r>
            <a:r>
              <a:rPr lang="en-US" sz="4000" b="1" dirty="0" smtClean="0">
                <a:solidFill>
                  <a:schemeClr val="tx1"/>
                </a:solidFill>
              </a:rPr>
              <a:t/>
            </a:r>
            <a:br>
              <a:rPr lang="en-US" sz="4000" b="1" dirty="0" smtClean="0">
                <a:solidFill>
                  <a:schemeClr val="tx1"/>
                </a:solidFill>
              </a:rPr>
            </a:br>
            <a:endParaRPr lang="en-US" sz="3800" dirty="0">
              <a:solidFill>
                <a:schemeClr val="tx1"/>
              </a:solidFill>
            </a:endParaRPr>
          </a:p>
        </p:txBody>
      </p:sp>
      <p:sp>
        <p:nvSpPr>
          <p:cNvPr id="6" name="Tekstvak 3"/>
          <p:cNvSpPr txBox="1"/>
          <p:nvPr/>
        </p:nvSpPr>
        <p:spPr>
          <a:xfrm>
            <a:off x="510977" y="3410751"/>
            <a:ext cx="8424936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1"/>
              </a:buClr>
            </a:pPr>
            <a:r>
              <a:rPr lang="en-US" sz="2400" dirty="0"/>
              <a:t>Jose </a:t>
            </a:r>
            <a:r>
              <a:rPr lang="en-US" sz="2400" dirty="0" err="1" smtClean="0"/>
              <a:t>Yallouz</a:t>
            </a:r>
            <a:r>
              <a:rPr lang="en-US" sz="2400" dirty="0"/>
              <a:t>, </a:t>
            </a:r>
            <a:r>
              <a:rPr lang="en-US" sz="2400" dirty="0" err="1" smtClean="0"/>
              <a:t>Ori</a:t>
            </a:r>
            <a:r>
              <a:rPr lang="en-US" sz="2400" dirty="0" smtClean="0"/>
              <a:t> </a:t>
            </a:r>
            <a:r>
              <a:rPr lang="en-US" sz="2400" dirty="0" err="1" smtClean="0"/>
              <a:t>Rottenstreich</a:t>
            </a:r>
            <a:r>
              <a:rPr lang="en-US" sz="2400" dirty="0" smtClean="0"/>
              <a:t>  and Ariel </a:t>
            </a:r>
            <a:r>
              <a:rPr lang="en-US" sz="2400" dirty="0" err="1"/>
              <a:t>Orda</a:t>
            </a:r>
            <a:endParaRPr lang="en-US" sz="2400" dirty="0"/>
          </a:p>
          <a:p>
            <a:pPr algn="ctr">
              <a:spcBef>
                <a:spcPct val="20000"/>
              </a:spcBef>
              <a:buClr>
                <a:schemeClr val="accent1"/>
              </a:buClr>
            </a:pPr>
            <a:r>
              <a:rPr lang="en-US" sz="2400" dirty="0"/>
              <a:t>      	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</a:pPr>
            <a:r>
              <a:rPr lang="en-US" sz="2400" dirty="0"/>
              <a:t>Department of Electrical Engineering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</a:pPr>
            <a:r>
              <a:rPr lang="en-US" sz="2400" dirty="0" err="1"/>
              <a:t>Technion</a:t>
            </a:r>
            <a:r>
              <a:rPr lang="en-US" sz="2400" dirty="0"/>
              <a:t>, Israel Institute of </a:t>
            </a:r>
            <a:r>
              <a:rPr lang="en-US" sz="2400" dirty="0" smtClean="0"/>
              <a:t>Technology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</a:pPr>
            <a:endParaRPr lang="en-US" sz="2400" dirty="0"/>
          </a:p>
          <a:p>
            <a:pPr algn="ctr">
              <a:spcBef>
                <a:spcPct val="20000"/>
              </a:spcBef>
              <a:buClr>
                <a:schemeClr val="accent1"/>
              </a:buClr>
            </a:pPr>
            <a:r>
              <a:rPr lang="en-US" sz="2000" dirty="0" smtClean="0"/>
              <a:t>Proceedings </a:t>
            </a:r>
            <a:r>
              <a:rPr lang="en-US" sz="2000" dirty="0"/>
              <a:t>of </a:t>
            </a:r>
            <a:r>
              <a:rPr lang="en-US" sz="2000" dirty="0" smtClean="0"/>
              <a:t>ACM </a:t>
            </a:r>
            <a:r>
              <a:rPr lang="en-US" sz="2000" dirty="0" err="1" smtClean="0"/>
              <a:t>Sigmetrics</a:t>
            </a:r>
            <a:r>
              <a:rPr lang="en-US" sz="2000" dirty="0" smtClean="0"/>
              <a:t> </a:t>
            </a:r>
            <a:r>
              <a:rPr lang="en-US" sz="2000" dirty="0"/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204722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i="1" dirty="0" smtClean="0"/>
                  <a:t>Constrained Bandwidth Max-Survivability (CBMS</a:t>
                </a:r>
                <a:r>
                  <a:rPr lang="en-US" b="1" i="1" dirty="0"/>
                  <a:t>) Problem:</a:t>
                </a:r>
                <a:endParaRPr lang="en-US" b="1" i="1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Find </a:t>
                </a:r>
                <a:r>
                  <a:rPr lang="en-US" dirty="0"/>
                  <a:t>a </a:t>
                </a:r>
                <a:r>
                  <a:rPr lang="en-US" i="1" dirty="0"/>
                  <a:t>k</a:t>
                </a:r>
                <a:r>
                  <a:rPr lang="en-US" dirty="0"/>
                  <a:t>-survivable </a:t>
                </a:r>
                <a:r>
                  <a:rPr lang="en-US" dirty="0" smtClean="0"/>
                  <a:t>spanning connection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such that</a:t>
                </a:r>
                <a:r>
                  <a:rPr lang="en-US" dirty="0" smtClean="0"/>
                  <a:t>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i="1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≥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1" i="1" dirty="0" smtClean="0"/>
              </a:p>
              <a:p>
                <a:pPr marL="114300" indent="0">
                  <a:buNone/>
                </a:pPr>
                <a:endParaRPr lang="en-US" b="1" i="1" dirty="0"/>
              </a:p>
              <a:p>
                <a:pPr marL="114300" indent="0">
                  <a:buNone/>
                </a:pPr>
                <a:endParaRPr lang="en-US" b="1" i="1" dirty="0" smtClean="0"/>
              </a:p>
              <a:p>
                <a:r>
                  <a:rPr lang="en-US" b="1" i="1" dirty="0"/>
                  <a:t>Constrained Survivability Max-Bandwidth (CSMB) Problem:</a:t>
                </a:r>
              </a:p>
              <a:p>
                <a:pPr marL="114300" indent="0">
                  <a:buNone/>
                </a:pPr>
                <a:r>
                  <a:rPr lang="en-US" dirty="0"/>
                  <a:t>Find a </a:t>
                </a:r>
                <a:r>
                  <a:rPr lang="en-US" i="1" dirty="0"/>
                  <a:t>k</a:t>
                </a:r>
                <a:r>
                  <a:rPr lang="en-US" dirty="0"/>
                  <a:t>-survivable spanning connection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such that: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func>
                      <m:r>
                        <a:rPr lang="en-US" i="1">
                          <a:latin typeface="Cambria Math"/>
                        </a:rPr>
                        <m:t>𝐵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i="1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𝑆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1" i="1" dirty="0"/>
              </a:p>
              <a:p>
                <a:pPr marL="114300" indent="0">
                  <a:buNone/>
                </a:pPr>
                <a:endParaRPr lang="en-US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07504" y="390712"/>
            <a:ext cx="440313" cy="2900346"/>
          </a:xfrm>
          <a:prstGeom prst="rect">
            <a:avLst/>
          </a:prstGeom>
          <a:noFill/>
        </p:spPr>
        <p:txBody>
          <a:bodyPr vert="wordArtVertRtl" wrap="none" rtlCol="1">
            <a:spAutoFit/>
          </a:bodyPr>
          <a:lstStyle/>
          <a:p>
            <a:r>
              <a:rPr lang="en-US" sz="1400" dirty="0" smtClean="0"/>
              <a:t>Formulation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5523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464755" y="1213144"/>
            <a:ext cx="2533896" cy="3090312"/>
            <a:chOff x="3464755" y="1213144"/>
            <a:chExt cx="2533896" cy="3090312"/>
          </a:xfrm>
        </p:grpSpPr>
        <p:grpSp>
          <p:nvGrpSpPr>
            <p:cNvPr id="131" name="Group 130"/>
            <p:cNvGrpSpPr/>
            <p:nvPr/>
          </p:nvGrpSpPr>
          <p:grpSpPr>
            <a:xfrm>
              <a:off x="3464755" y="1268760"/>
              <a:ext cx="2533896" cy="3034696"/>
              <a:chOff x="968495" y="1948193"/>
              <a:chExt cx="2533896" cy="3034696"/>
            </a:xfrm>
          </p:grpSpPr>
          <p:cxnSp>
            <p:nvCxnSpPr>
              <p:cNvPr id="184" name="Straight Connector 183"/>
              <p:cNvCxnSpPr/>
              <p:nvPr/>
            </p:nvCxnSpPr>
            <p:spPr>
              <a:xfrm flipH="1">
                <a:off x="2367321" y="3779204"/>
                <a:ext cx="1135070" cy="1203685"/>
              </a:xfrm>
              <a:prstGeom prst="line">
                <a:avLst/>
              </a:prstGeom>
              <a:solidFill>
                <a:srgbClr val="BAA68B"/>
              </a:solidFill>
              <a:ln w="50800" algn="ctr">
                <a:solidFill>
                  <a:srgbClr val="0070C0"/>
                </a:solidFill>
                <a:prstDash val="sysDot"/>
                <a:round/>
                <a:headEnd/>
                <a:tailEnd/>
              </a:ln>
            </p:spPr>
          </p:cxnSp>
          <p:cxnSp>
            <p:nvCxnSpPr>
              <p:cNvPr id="185" name="Straight Connector 184"/>
              <p:cNvCxnSpPr/>
              <p:nvPr/>
            </p:nvCxnSpPr>
            <p:spPr>
              <a:xfrm rot="13500000">
                <a:off x="2147028" y="2793610"/>
                <a:ext cx="1690834" cy="0"/>
              </a:xfrm>
              <a:prstGeom prst="line">
                <a:avLst/>
              </a:prstGeom>
              <a:solidFill>
                <a:srgbClr val="BAA68B"/>
              </a:solidFill>
              <a:ln w="50800" algn="ctr">
                <a:solidFill>
                  <a:srgbClr val="0070C0"/>
                </a:solidFill>
                <a:prstDash val="sysDot"/>
                <a:round/>
                <a:headEnd/>
                <a:tailEnd/>
              </a:ln>
            </p:spPr>
          </p:cxnSp>
          <p:cxnSp>
            <p:nvCxnSpPr>
              <p:cNvPr id="186" name="Straight Connector 185"/>
              <p:cNvCxnSpPr/>
              <p:nvPr/>
            </p:nvCxnSpPr>
            <p:spPr>
              <a:xfrm flipH="1">
                <a:off x="968495" y="2248884"/>
                <a:ext cx="1139691" cy="1234665"/>
              </a:xfrm>
              <a:prstGeom prst="line">
                <a:avLst/>
              </a:prstGeom>
              <a:solidFill>
                <a:srgbClr val="BAA68B"/>
              </a:solidFill>
              <a:ln w="50800" algn="ctr">
                <a:solidFill>
                  <a:srgbClr val="0070C0"/>
                </a:solidFill>
                <a:prstDash val="sysDot"/>
                <a:round/>
                <a:headEnd/>
                <a:tailEnd/>
              </a:ln>
            </p:spPr>
          </p:cxnSp>
          <p:cxnSp>
            <p:nvCxnSpPr>
              <p:cNvPr id="187" name="Straight Connector 186"/>
              <p:cNvCxnSpPr/>
              <p:nvPr/>
            </p:nvCxnSpPr>
            <p:spPr>
              <a:xfrm rot="16200000">
                <a:off x="1716741" y="2844196"/>
                <a:ext cx="1049876" cy="0"/>
              </a:xfrm>
              <a:prstGeom prst="line">
                <a:avLst/>
              </a:prstGeom>
              <a:solidFill>
                <a:srgbClr val="BAA68B"/>
              </a:solidFill>
              <a:ln w="50800" algn="ctr">
                <a:solidFill>
                  <a:srgbClr val="0070C0"/>
                </a:solidFill>
                <a:prstDash val="sysDot"/>
                <a:round/>
                <a:headEnd/>
                <a:tailEnd/>
              </a:ln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/>
                <p:cNvSpPr txBox="1"/>
                <p:nvPr/>
              </p:nvSpPr>
              <p:spPr>
                <a:xfrm>
                  <a:off x="3931629" y="1213144"/>
                  <a:ext cx="493597" cy="400110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sz="32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69" name="TextBox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629" y="1213144"/>
                  <a:ext cx="493597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3503530" y="1685587"/>
            <a:ext cx="2412348" cy="2535501"/>
            <a:chOff x="3503530" y="1685587"/>
            <a:chExt cx="2412348" cy="2535501"/>
          </a:xfrm>
        </p:grpSpPr>
        <p:grpSp>
          <p:nvGrpSpPr>
            <p:cNvPr id="132" name="Group 131"/>
            <p:cNvGrpSpPr/>
            <p:nvPr/>
          </p:nvGrpSpPr>
          <p:grpSpPr>
            <a:xfrm>
              <a:off x="3503530" y="1685587"/>
              <a:ext cx="2412348" cy="2535501"/>
              <a:chOff x="1010375" y="2319258"/>
              <a:chExt cx="2412348" cy="2535501"/>
            </a:xfrm>
          </p:grpSpPr>
          <p:cxnSp>
            <p:nvCxnSpPr>
              <p:cNvPr id="180" name="Straight Connector 179"/>
              <p:cNvCxnSpPr/>
              <p:nvPr/>
            </p:nvCxnSpPr>
            <p:spPr>
              <a:xfrm>
                <a:off x="1010375" y="3673964"/>
                <a:ext cx="1044717" cy="0"/>
              </a:xfrm>
              <a:prstGeom prst="line">
                <a:avLst/>
              </a:prstGeom>
              <a:solidFill>
                <a:srgbClr val="BAA68B"/>
              </a:solidFill>
              <a:ln w="50800" algn="ctr">
                <a:solidFill>
                  <a:srgbClr val="FFC000"/>
                </a:solidFill>
                <a:prstDash val="dashDot"/>
                <a:round/>
                <a:headEnd/>
                <a:tailEnd/>
              </a:ln>
            </p:spPr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2378006" y="3659450"/>
                <a:ext cx="1044717" cy="0"/>
              </a:xfrm>
              <a:prstGeom prst="line">
                <a:avLst/>
              </a:prstGeom>
              <a:solidFill>
                <a:srgbClr val="BAA68B"/>
              </a:solidFill>
              <a:ln w="50800" algn="ctr">
                <a:solidFill>
                  <a:srgbClr val="FFC000"/>
                </a:solidFill>
                <a:prstDash val="dashDot"/>
                <a:round/>
                <a:headEnd/>
                <a:tailEnd/>
              </a:ln>
            </p:spPr>
          </p:cxnSp>
          <p:cxnSp>
            <p:nvCxnSpPr>
              <p:cNvPr id="182" name="Straight Connector 181"/>
              <p:cNvCxnSpPr/>
              <p:nvPr/>
            </p:nvCxnSpPr>
            <p:spPr>
              <a:xfrm flipH="1">
                <a:off x="2287652" y="3651074"/>
                <a:ext cx="1135070" cy="1203685"/>
              </a:xfrm>
              <a:prstGeom prst="line">
                <a:avLst/>
              </a:prstGeom>
              <a:solidFill>
                <a:srgbClr val="BAA68B"/>
              </a:solidFill>
              <a:ln w="50800" algn="ctr">
                <a:solidFill>
                  <a:srgbClr val="FFC000"/>
                </a:solidFill>
                <a:prstDash val="dashDot"/>
                <a:round/>
                <a:headEnd/>
                <a:tailEnd/>
              </a:ln>
            </p:spPr>
          </p:cxnSp>
          <p:cxnSp>
            <p:nvCxnSpPr>
              <p:cNvPr id="183" name="Straight Connector 182"/>
              <p:cNvCxnSpPr/>
              <p:nvPr/>
            </p:nvCxnSpPr>
            <p:spPr>
              <a:xfrm rot="16200000">
                <a:off x="1607850" y="2844196"/>
                <a:ext cx="1049876" cy="0"/>
              </a:xfrm>
              <a:prstGeom prst="line">
                <a:avLst/>
              </a:prstGeom>
              <a:solidFill>
                <a:srgbClr val="BAA68B"/>
              </a:solidFill>
              <a:ln w="50800" algn="ctr">
                <a:solidFill>
                  <a:srgbClr val="FFC000"/>
                </a:solidFill>
                <a:prstDash val="dashDot"/>
                <a:round/>
                <a:headEnd/>
                <a:tailEnd/>
              </a:ln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/>
                <p:cNvSpPr txBox="1"/>
                <p:nvPr/>
              </p:nvSpPr>
              <p:spPr>
                <a:xfrm>
                  <a:off x="4435685" y="3064802"/>
                  <a:ext cx="492058" cy="400110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he-IL" sz="2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71" name="TextBox 1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5685" y="3064802"/>
                  <a:ext cx="492058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3032707" y="1503203"/>
            <a:ext cx="2808312" cy="3018402"/>
            <a:chOff x="3032707" y="1503203"/>
            <a:chExt cx="2808312" cy="3018402"/>
          </a:xfrm>
        </p:grpSpPr>
        <p:grpSp>
          <p:nvGrpSpPr>
            <p:cNvPr id="139" name="Group 138"/>
            <p:cNvGrpSpPr/>
            <p:nvPr/>
          </p:nvGrpSpPr>
          <p:grpSpPr>
            <a:xfrm>
              <a:off x="3349782" y="1503203"/>
              <a:ext cx="2491237" cy="3018402"/>
              <a:chOff x="857954" y="2151275"/>
              <a:chExt cx="2491237" cy="3018402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>
                <a:off x="2394759" y="3609193"/>
                <a:ext cx="954432" cy="0"/>
              </a:xfrm>
              <a:prstGeom prst="line">
                <a:avLst/>
              </a:prstGeom>
              <a:noFill/>
              <a:ln w="50800" algn="ctr">
                <a:solidFill>
                  <a:srgbClr val="00B05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1027129" y="3609193"/>
                <a:ext cx="954432" cy="0"/>
              </a:xfrm>
              <a:prstGeom prst="line">
                <a:avLst/>
              </a:prstGeom>
              <a:noFill/>
              <a:ln w="50800" algn="ctr">
                <a:solidFill>
                  <a:srgbClr val="00B05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174" name="Straight Connector 173"/>
              <p:cNvCxnSpPr/>
              <p:nvPr/>
            </p:nvCxnSpPr>
            <p:spPr>
              <a:xfrm flipH="1">
                <a:off x="857954" y="2151275"/>
                <a:ext cx="1139691" cy="1234665"/>
              </a:xfrm>
              <a:prstGeom prst="line">
                <a:avLst/>
              </a:prstGeom>
              <a:noFill/>
              <a:ln w="50800" algn="ctr">
                <a:solidFill>
                  <a:srgbClr val="00B05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175" name="Straight Connector 174"/>
              <p:cNvCxnSpPr/>
              <p:nvPr/>
            </p:nvCxnSpPr>
            <p:spPr>
              <a:xfrm rot="13500000">
                <a:off x="587865" y="4324260"/>
                <a:ext cx="1690834" cy="0"/>
              </a:xfrm>
              <a:prstGeom prst="line">
                <a:avLst/>
              </a:prstGeom>
              <a:noFill/>
              <a:ln w="50800" algn="ctr">
                <a:solidFill>
                  <a:srgbClr val="00B050"/>
                </a:solidFill>
                <a:prstDash val="sysDash"/>
                <a:round/>
                <a:headEnd/>
                <a:tailEnd/>
              </a:ln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/>
                <p:cNvSpPr txBox="1"/>
                <p:nvPr/>
              </p:nvSpPr>
              <p:spPr>
                <a:xfrm>
                  <a:off x="3032707" y="3140968"/>
                  <a:ext cx="499560" cy="400110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he-IL" sz="28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68" name="Text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2707" y="3140968"/>
                  <a:ext cx="499560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2816683" y="1300698"/>
            <a:ext cx="3987565" cy="3168139"/>
            <a:chOff x="2816683" y="1300698"/>
            <a:chExt cx="3987565" cy="3168139"/>
          </a:xfrm>
        </p:grpSpPr>
        <p:grpSp>
          <p:nvGrpSpPr>
            <p:cNvPr id="6" name="Group 5"/>
            <p:cNvGrpSpPr/>
            <p:nvPr/>
          </p:nvGrpSpPr>
          <p:grpSpPr>
            <a:xfrm>
              <a:off x="2816683" y="1448276"/>
              <a:ext cx="3987565" cy="3020561"/>
              <a:chOff x="2816683" y="1448276"/>
              <a:chExt cx="3987565" cy="3020561"/>
            </a:xfrm>
          </p:grpSpPr>
          <p:cxnSp>
            <p:nvCxnSpPr>
              <p:cNvPr id="176" name="Straight Connector 175"/>
              <p:cNvCxnSpPr/>
              <p:nvPr/>
            </p:nvCxnSpPr>
            <p:spPr>
              <a:xfrm>
                <a:off x="4852100" y="2852230"/>
                <a:ext cx="997230" cy="0"/>
              </a:xfrm>
              <a:prstGeom prst="line">
                <a:avLst/>
              </a:prstGeom>
              <a:solidFill>
                <a:srgbClr val="BAA68B"/>
              </a:solidFill>
              <a:ln w="50800" algn="ctr">
                <a:solidFill>
                  <a:srgbClr val="C00000"/>
                </a:solidFill>
                <a:prstDash val="lgDash"/>
                <a:round/>
                <a:headEnd/>
                <a:tailEnd/>
              </a:ln>
            </p:spPr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3503530" y="2852230"/>
                <a:ext cx="997230" cy="0"/>
              </a:xfrm>
              <a:prstGeom prst="line">
                <a:avLst/>
              </a:prstGeom>
              <a:solidFill>
                <a:srgbClr val="BAA68B"/>
              </a:solidFill>
              <a:ln w="50800" algn="ctr">
                <a:solidFill>
                  <a:srgbClr val="C00000"/>
                </a:solidFill>
                <a:prstDash val="lgDash"/>
                <a:round/>
                <a:headEnd/>
                <a:tailEnd/>
              </a:ln>
            </p:spPr>
          </p:cxnSp>
          <p:cxnSp>
            <p:nvCxnSpPr>
              <p:cNvPr id="178" name="Straight Connector 177"/>
              <p:cNvCxnSpPr/>
              <p:nvPr/>
            </p:nvCxnSpPr>
            <p:spPr>
              <a:xfrm rot="13500000">
                <a:off x="3163777" y="3609179"/>
                <a:ext cx="1690834" cy="0"/>
              </a:xfrm>
              <a:prstGeom prst="line">
                <a:avLst/>
              </a:prstGeom>
              <a:solidFill>
                <a:srgbClr val="BAA68B"/>
              </a:solidFill>
              <a:ln w="50800" algn="ctr">
                <a:solidFill>
                  <a:srgbClr val="C00000"/>
                </a:solidFill>
                <a:prstDash val="lgDash"/>
                <a:round/>
                <a:headEnd/>
                <a:tailEnd/>
              </a:ln>
            </p:spPr>
          </p:cxnSp>
          <p:sp>
            <p:nvSpPr>
              <p:cNvPr id="179" name="Arc 178"/>
              <p:cNvSpPr/>
              <p:nvPr/>
            </p:nvSpPr>
            <p:spPr>
              <a:xfrm>
                <a:off x="2816683" y="1448276"/>
                <a:ext cx="3987565" cy="3020561"/>
              </a:xfrm>
              <a:prstGeom prst="arc">
                <a:avLst>
                  <a:gd name="adj1" fmla="val 16200000"/>
                  <a:gd name="adj2" fmla="val 5323618"/>
                </a:avLst>
              </a:prstGeom>
              <a:noFill/>
              <a:ln w="50800" algn="ctr">
                <a:solidFill>
                  <a:srgbClr val="C00000"/>
                </a:solidFill>
                <a:prstDash val="lgDash"/>
                <a:round/>
                <a:headEnd/>
                <a:tailEnd/>
              </a:ln>
            </p:spPr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5769011" y="1300698"/>
                  <a:ext cx="499560" cy="400110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he-IL" sz="20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TextBox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9011" y="1300698"/>
                  <a:ext cx="499560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578697"/>
              </p:ext>
            </p:extLst>
          </p:nvPr>
        </p:nvGraphicFramePr>
        <p:xfrm>
          <a:off x="2311286" y="4883674"/>
          <a:ext cx="4550907" cy="1293900"/>
        </p:xfrm>
        <a:graphic>
          <a:graphicData uri="http://schemas.openxmlformats.org/drawingml/2006/table">
            <a:tbl>
              <a:tblPr rtl="1" firstRow="1" bandRow="1">
                <a:tableStyleId>{284E427A-3D55-4303-BF80-6455036E1DE7}</a:tableStyleId>
              </a:tblPr>
              <a:tblGrid>
                <a:gridCol w="1137727"/>
                <a:gridCol w="1137727"/>
                <a:gridCol w="1088026"/>
                <a:gridCol w="1187427"/>
              </a:tblGrid>
              <a:tr h="431300"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2503"/>
                    </a:solidFill>
                  </a:tcPr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250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250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2503"/>
                    </a:solidFill>
                  </a:tcPr>
                </a:tc>
              </a:tr>
              <a:tr h="431300"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FC1"/>
                    </a:solidFill>
                  </a:tcPr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FC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F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2054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Survivability</a:t>
                      </a:r>
                      <a:endParaRPr lang="he-IL" sz="4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2503"/>
                    </a:solidFill>
                  </a:tcPr>
                </a:tc>
              </a:tr>
              <a:tr h="431300"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FC1"/>
                    </a:solidFill>
                  </a:tcPr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FC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FC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Bandwidth</a:t>
                      </a:r>
                      <a:endParaRPr lang="he-IL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2503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3577150" y="2545159"/>
                <a:ext cx="9685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01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150" y="2545159"/>
                <a:ext cx="968534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4906500" y="2545159"/>
                <a:ext cx="9685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01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500" y="2545159"/>
                <a:ext cx="968534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he-IL" dirty="0"/>
          </a:p>
        </p:txBody>
      </p:sp>
      <p:cxnSp>
        <p:nvCxnSpPr>
          <p:cNvPr id="133" name="Straight Connector 132"/>
          <p:cNvCxnSpPr/>
          <p:nvPr/>
        </p:nvCxnSpPr>
        <p:spPr>
          <a:xfrm rot="13500000">
            <a:off x="3155401" y="3676188"/>
            <a:ext cx="1690834" cy="0"/>
          </a:xfrm>
          <a:prstGeom prst="line">
            <a:avLst/>
          </a:prstGeom>
          <a:solidFill>
            <a:srgbClr val="BAA68B"/>
          </a:solidFill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5" name="Straight Connector 134"/>
          <p:cNvCxnSpPr/>
          <p:nvPr/>
        </p:nvCxnSpPr>
        <p:spPr>
          <a:xfrm flipH="1">
            <a:off x="3411393" y="1542179"/>
            <a:ext cx="1139691" cy="1234665"/>
          </a:xfrm>
          <a:prstGeom prst="line">
            <a:avLst/>
          </a:prstGeom>
          <a:solidFill>
            <a:srgbClr val="BAA68B"/>
          </a:solidFill>
          <a:ln w="28575" algn="ctr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136" name="Straight Connector 135"/>
          <p:cNvCxnSpPr/>
          <p:nvPr/>
        </p:nvCxnSpPr>
        <p:spPr>
          <a:xfrm>
            <a:off x="4886059" y="2914492"/>
            <a:ext cx="954432" cy="0"/>
          </a:xfrm>
          <a:prstGeom prst="line">
            <a:avLst/>
          </a:prstGeom>
          <a:solidFill>
            <a:srgbClr val="BAA68B"/>
          </a:solidFill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7" name="Straight Connector 136"/>
          <p:cNvCxnSpPr/>
          <p:nvPr/>
        </p:nvCxnSpPr>
        <p:spPr>
          <a:xfrm flipH="1">
            <a:off x="4813295" y="3076946"/>
            <a:ext cx="1135070" cy="1203685"/>
          </a:xfrm>
          <a:prstGeom prst="line">
            <a:avLst/>
          </a:prstGeom>
          <a:solidFill>
            <a:srgbClr val="BAA68B"/>
          </a:solidFill>
          <a:ln w="28575" algn="ctr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138" name="Straight Connector 137"/>
          <p:cNvCxnSpPr/>
          <p:nvPr/>
        </p:nvCxnSpPr>
        <p:spPr>
          <a:xfrm rot="13500000">
            <a:off x="4602031" y="2179043"/>
            <a:ext cx="1690834" cy="0"/>
          </a:xfrm>
          <a:prstGeom prst="line">
            <a:avLst/>
          </a:prstGeom>
          <a:solidFill>
            <a:srgbClr val="BAA68B"/>
          </a:solidFill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0" name="Arc 139"/>
          <p:cNvSpPr/>
          <p:nvPr/>
        </p:nvSpPr>
        <p:spPr>
          <a:xfrm>
            <a:off x="2968830" y="1497856"/>
            <a:ext cx="3760838" cy="2925852"/>
          </a:xfrm>
          <a:prstGeom prst="arc">
            <a:avLst>
              <a:gd name="adj1" fmla="val 16200000"/>
              <a:gd name="adj2" fmla="val 5323618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1" name="Oval 212"/>
          <p:cNvSpPr>
            <a:spLocks noChangeArrowheads="1"/>
          </p:cNvSpPr>
          <p:nvPr/>
        </p:nvSpPr>
        <p:spPr bwMode="auto">
          <a:xfrm>
            <a:off x="4487369" y="1269128"/>
            <a:ext cx="397123" cy="397082"/>
          </a:xfrm>
          <a:prstGeom prst="ellips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142" name="Oval 212"/>
          <p:cNvSpPr>
            <a:spLocks noChangeArrowheads="1"/>
          </p:cNvSpPr>
          <p:nvPr/>
        </p:nvSpPr>
        <p:spPr bwMode="auto">
          <a:xfrm>
            <a:off x="5857703" y="2737087"/>
            <a:ext cx="397123" cy="397082"/>
          </a:xfrm>
          <a:prstGeom prst="ellips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143" name="Oval 212"/>
          <p:cNvSpPr>
            <a:spLocks noChangeArrowheads="1"/>
          </p:cNvSpPr>
          <p:nvPr/>
        </p:nvSpPr>
        <p:spPr bwMode="auto">
          <a:xfrm>
            <a:off x="4487369" y="2737087"/>
            <a:ext cx="397123" cy="397082"/>
          </a:xfrm>
          <a:prstGeom prst="ellips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144" name="Oval 212"/>
          <p:cNvSpPr>
            <a:spLocks noChangeArrowheads="1"/>
          </p:cNvSpPr>
          <p:nvPr/>
        </p:nvSpPr>
        <p:spPr bwMode="auto">
          <a:xfrm>
            <a:off x="3117036" y="2737087"/>
            <a:ext cx="397123" cy="397082"/>
          </a:xfrm>
          <a:prstGeom prst="ellips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145" name="Oval 212"/>
          <p:cNvSpPr>
            <a:spLocks noChangeArrowheads="1"/>
          </p:cNvSpPr>
          <p:nvPr/>
        </p:nvSpPr>
        <p:spPr bwMode="auto">
          <a:xfrm>
            <a:off x="4487369" y="4184046"/>
            <a:ext cx="397123" cy="397082"/>
          </a:xfrm>
          <a:prstGeom prst="ellips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 sz="800">
              <a:solidFill>
                <a:prstClr val="black"/>
              </a:solidFill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>
            <a:off x="3520237" y="2914492"/>
            <a:ext cx="954432" cy="0"/>
          </a:xfrm>
          <a:prstGeom prst="line">
            <a:avLst/>
          </a:prstGeom>
          <a:solidFill>
            <a:srgbClr val="BAA68B"/>
          </a:solidFill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7" name="Straight Connector 146"/>
          <p:cNvCxnSpPr/>
          <p:nvPr/>
        </p:nvCxnSpPr>
        <p:spPr>
          <a:xfrm rot="16200000">
            <a:off x="4157530" y="2199113"/>
            <a:ext cx="1049876" cy="0"/>
          </a:xfrm>
          <a:prstGeom prst="line">
            <a:avLst/>
          </a:prstGeom>
          <a:solidFill>
            <a:srgbClr val="BAA68B"/>
          </a:solidFill>
          <a:ln w="28575" algn="ctr">
            <a:solidFill>
              <a:schemeClr val="tx1"/>
            </a:solidFill>
            <a:prstDash val="solid"/>
            <a:round/>
            <a:headEnd/>
            <a:tailEnd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3615858" y="2984316"/>
                <a:ext cx="8303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50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858" y="2984316"/>
                <a:ext cx="830356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4930695" y="2993037"/>
                <a:ext cx="8303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50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695" y="2993037"/>
                <a:ext cx="830356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 rot="5400000">
                <a:off x="4052695" y="2050498"/>
                <a:ext cx="9297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100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052695" y="2050498"/>
                <a:ext cx="929742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/>
              <p:cNvSpPr txBox="1"/>
              <p:nvPr/>
            </p:nvSpPr>
            <p:spPr>
              <a:xfrm rot="2685160">
                <a:off x="3403317" y="3618254"/>
                <a:ext cx="7822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sz="1400" i="1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US" sz="1400" i="1" smtClean="0">
                        <a:solidFill>
                          <a:prstClr val="black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1400" dirty="0" smtClean="0">
                    <a:solidFill>
                      <a:prstClr val="black"/>
                    </a:solidFill>
                  </a:rPr>
                  <a:t>0</a:t>
                </a:r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85160">
                <a:off x="3403317" y="3618254"/>
                <a:ext cx="782265" cy="307777"/>
              </a:xfrm>
              <a:prstGeom prst="rect">
                <a:avLst/>
              </a:prstGeom>
              <a:blipFill rotWithShape="1">
                <a:blip r:embed="rId11"/>
                <a:stretch>
                  <a:fillRect r="-1575" b="-629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/>
              <p:cNvSpPr txBox="1"/>
              <p:nvPr/>
            </p:nvSpPr>
            <p:spPr>
              <a:xfrm rot="18643502">
                <a:off x="5121971" y="3674276"/>
                <a:ext cx="8736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sz="1400" i="1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US" sz="1400" i="1" smtClean="0">
                        <a:solidFill>
                          <a:prstClr val="black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1400" dirty="0" smtClean="0">
                    <a:solidFill>
                      <a:prstClr val="black"/>
                    </a:solidFill>
                  </a:rPr>
                  <a:t>00</a:t>
                </a:r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43502">
                <a:off x="5121971" y="3674276"/>
                <a:ext cx="873637" cy="307777"/>
              </a:xfrm>
              <a:prstGeom prst="rect">
                <a:avLst/>
              </a:prstGeom>
              <a:blipFill rotWithShape="1">
                <a:blip r:embed="rId12"/>
                <a:stretch>
                  <a:fillRect t="-1408" r="-60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/>
              <p:cNvSpPr txBox="1"/>
              <p:nvPr/>
            </p:nvSpPr>
            <p:spPr>
              <a:xfrm rot="2897385">
                <a:off x="4836709" y="2044123"/>
                <a:ext cx="9297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100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97385">
                <a:off x="4836709" y="2044123"/>
                <a:ext cx="929742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 rot="18643502">
                <a:off x="3650962" y="2147368"/>
                <a:ext cx="9297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100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43502">
                <a:off x="3650962" y="2147368"/>
                <a:ext cx="929742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 rot="18846525">
                <a:off x="4692329" y="3390249"/>
                <a:ext cx="9685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01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46525">
                <a:off x="4692329" y="3390249"/>
                <a:ext cx="968534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 rot="18846525">
                <a:off x="3339734" y="1855662"/>
                <a:ext cx="9685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01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46525">
                <a:off x="3339734" y="1855662"/>
                <a:ext cx="968534" cy="30777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 rot="2741485">
                <a:off x="3648820" y="3364167"/>
                <a:ext cx="9685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01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41485">
                <a:off x="3648820" y="3364167"/>
                <a:ext cx="968534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 rot="2741485">
                <a:off x="5159209" y="1829361"/>
                <a:ext cx="9685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01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41485">
                <a:off x="5159209" y="1829361"/>
                <a:ext cx="968534" cy="307777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 rot="16200000" flipH="1" flipV="1">
                <a:off x="4396206" y="2078923"/>
                <a:ext cx="9685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01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H="1" flipV="1">
                <a:off x="4396206" y="2078923"/>
                <a:ext cx="968534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TextBox 161"/>
          <p:cNvSpPr txBox="1"/>
          <p:nvPr/>
        </p:nvSpPr>
        <p:spPr>
          <a:xfrm>
            <a:off x="4543266" y="1306821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a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3129600" y="276711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b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543266" y="2776844"/>
            <a:ext cx="260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c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5912775" y="277684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d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543266" y="42295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e</a:t>
            </a:r>
            <a:endParaRPr lang="en-US" sz="1400" b="1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 rot="2478015">
                <a:off x="5873721" y="2083627"/>
                <a:ext cx="7309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78015">
                <a:off x="5873721" y="2083627"/>
                <a:ext cx="730969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7944921"/>
                  </p:ext>
                </p:extLst>
              </p:nvPr>
            </p:nvGraphicFramePr>
            <p:xfrm>
              <a:off x="3491989" y="4885918"/>
              <a:ext cx="1088026" cy="1293900"/>
            </p:xfrm>
            <a:graphic>
              <a:graphicData uri="http://schemas.openxmlformats.org/drawingml/2006/table">
                <a:tbl>
                  <a:tblPr rtl="1" firstRow="1" bandRow="1">
                    <a:tableStyleId>{284E427A-3D55-4303-BF80-6455036E1DE7}</a:tableStyleId>
                  </a:tblPr>
                  <a:tblGrid>
                    <a:gridCol w="1088026"/>
                  </a:tblGrid>
                  <a:tr h="431300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60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 dirty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0" lang="en-US" sz="16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00" b="1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0" lang="en-US" sz="16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sz="1600" b="1" i="1" dirty="0" smtClean="0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sz="1600" i="1" dirty="0"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he-IL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12503"/>
                        </a:solidFill>
                      </a:tcPr>
                    </a:tc>
                  </a:tr>
                  <a:tr h="431300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he-IL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EFC1"/>
                        </a:solidFill>
                      </a:tcPr>
                    </a:tc>
                  </a:tr>
                  <a:tr h="431300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he-IL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EFC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3975407"/>
                  </p:ext>
                </p:extLst>
              </p:nvPr>
            </p:nvGraphicFramePr>
            <p:xfrm>
              <a:off x="3491989" y="4885918"/>
              <a:ext cx="1088026" cy="1293900"/>
            </p:xfrm>
            <a:graphic>
              <a:graphicData uri="http://schemas.openxmlformats.org/drawingml/2006/table">
                <a:tbl>
                  <a:tblPr rtl="1" firstRow="1" bandRow="1">
                    <a:tableStyleId>{284E427A-3D55-4303-BF80-6455036E1DE7}</a:tableStyleId>
                  </a:tblPr>
                  <a:tblGrid>
                    <a:gridCol w="1088026"/>
                  </a:tblGrid>
                  <a:tr h="4313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1"/>
                          <a:stretch>
                            <a:fillRect l="-562" r="-562" b="-200000"/>
                          </a:stretch>
                        </a:blipFill>
                      </a:tcPr>
                    </a:tc>
                  </a:tr>
                  <a:tr h="4313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1"/>
                          <a:stretch>
                            <a:fillRect l="-562" t="-100000" r="-562" b="-100000"/>
                          </a:stretch>
                        </a:blipFill>
                      </a:tcPr>
                    </a:tc>
                  </a:tr>
                  <a:tr h="4313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1"/>
                          <a:stretch>
                            <a:fillRect l="-562" t="-200000" r="-56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2131217"/>
                  </p:ext>
                </p:extLst>
              </p:nvPr>
            </p:nvGraphicFramePr>
            <p:xfrm>
              <a:off x="4584045" y="4883674"/>
              <a:ext cx="1137727" cy="1293900"/>
            </p:xfrm>
            <a:graphic>
              <a:graphicData uri="http://schemas.openxmlformats.org/drawingml/2006/table">
                <a:tbl>
                  <a:tblPr rtl="1" firstRow="1" bandRow="1">
                    <a:tableStyleId>{284E427A-3D55-4303-BF80-6455036E1DE7}</a:tableStyleId>
                  </a:tblPr>
                  <a:tblGrid>
                    <a:gridCol w="1137727"/>
                  </a:tblGrid>
                  <a:tr h="431300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0" lang="en-US" sz="16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B0F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00" b="1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srgbClr val="00B0F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0" lang="en-US" sz="1600" b="1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srgbClr val="00B0F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sz="1600" b="1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 dirty="0" smtClean="0">
                                        <a:solidFill>
                                          <a:srgbClr val="92D05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>
                                        <a:solidFill>
                                          <a:srgbClr val="92D050"/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solidFill>
                                          <a:srgbClr val="92D05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12503"/>
                        </a:solidFill>
                      </a:tcPr>
                    </a:tc>
                  </a:tr>
                  <a:tr h="431300">
                    <a:tc>
                      <a:txBody>
                        <a:bodyPr/>
                        <a:lstStyle/>
                        <a:p>
                          <a:pPr marL="0" marR="0" indent="0" algn="ctr" defTabSz="432054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sz="1600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he-IL" sz="1600" b="0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he-IL" sz="1600" b="0" i="1" smtClean="0">
                                    <a:latin typeface="Cambria Math"/>
                                  </a:rPr>
                                  <m:t>99</m:t>
                                </m:r>
                              </m:oMath>
                            </m:oMathPara>
                          </a14:m>
                          <a:endParaRPr lang="he-IL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EFC1"/>
                        </a:solidFill>
                      </a:tcPr>
                    </a:tc>
                  </a:tr>
                  <a:tr h="431300">
                    <a:tc>
                      <a:txBody>
                        <a:bodyPr/>
                        <a:lstStyle/>
                        <a:p>
                          <a:pPr marL="0" marR="0" indent="0" algn="ctr" defTabSz="432054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he-IL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EFC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0984868"/>
                  </p:ext>
                </p:extLst>
              </p:nvPr>
            </p:nvGraphicFramePr>
            <p:xfrm>
              <a:off x="4584045" y="4883674"/>
              <a:ext cx="1137727" cy="1293900"/>
            </p:xfrm>
            <a:graphic>
              <a:graphicData uri="http://schemas.openxmlformats.org/drawingml/2006/table">
                <a:tbl>
                  <a:tblPr rtl="1" firstRow="1" bandRow="1">
                    <a:tableStyleId>{284E427A-3D55-4303-BF80-6455036E1DE7}</a:tableStyleId>
                  </a:tblPr>
                  <a:tblGrid>
                    <a:gridCol w="1137727"/>
                  </a:tblGrid>
                  <a:tr h="4313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2"/>
                          <a:stretch>
                            <a:fillRect l="-535" b="-200000"/>
                          </a:stretch>
                        </a:blipFill>
                      </a:tcPr>
                    </a:tc>
                  </a:tr>
                  <a:tr h="4313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2"/>
                          <a:stretch>
                            <a:fillRect l="-535" t="-101429" b="-102857"/>
                          </a:stretch>
                        </a:blipFill>
                      </a:tcPr>
                    </a:tc>
                  </a:tr>
                  <a:tr h="4313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2"/>
                          <a:stretch>
                            <a:fillRect l="-535" t="-198592" b="-140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5009339"/>
                  </p:ext>
                </p:extLst>
              </p:nvPr>
            </p:nvGraphicFramePr>
            <p:xfrm>
              <a:off x="5724015" y="4883674"/>
              <a:ext cx="1137727" cy="1293900"/>
            </p:xfrm>
            <a:graphic>
              <a:graphicData uri="http://schemas.openxmlformats.org/drawingml/2006/table">
                <a:tbl>
                  <a:tblPr rtl="1" firstRow="1" bandRow="1">
                    <a:tableStyleId>{284E427A-3D55-4303-BF80-6455036E1DE7}</a:tableStyleId>
                  </a:tblPr>
                  <a:tblGrid>
                    <a:gridCol w="1137727"/>
                  </a:tblGrid>
                  <a:tr h="431300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0" lang="en-US" sz="16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B0F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00" b="1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srgbClr val="00B0F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0" lang="en-US" sz="1600" b="1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srgbClr val="00B0F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sz="1600" b="1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 dirty="0" smtClean="0">
                                        <a:solidFill>
                                          <a:srgbClr val="92D05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>
                                        <a:solidFill>
                                          <a:srgbClr val="92D050"/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solidFill>
                                          <a:srgbClr val="92D05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0" lang="en-US" sz="16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00" b="1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srgbClr val="FFFF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0" lang="en-US" sz="16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kumimoji="0" lang="en-US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12503"/>
                        </a:solidFill>
                      </a:tcPr>
                    </a:tc>
                  </a:tr>
                  <a:tr h="431300">
                    <a:tc>
                      <a:txBody>
                        <a:bodyPr/>
                        <a:lstStyle/>
                        <a:p>
                          <a:pPr marL="0" marR="0" indent="0" algn="ctr" defTabSz="432054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he-IL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EFC1"/>
                        </a:solidFill>
                      </a:tcPr>
                    </a:tc>
                  </a:tr>
                  <a:tr h="431300">
                    <a:tc>
                      <a:txBody>
                        <a:bodyPr/>
                        <a:lstStyle/>
                        <a:p>
                          <a:pPr marL="0" marR="0" indent="0" algn="ctr" defTabSz="432054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he-IL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EFC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5695417"/>
                  </p:ext>
                </p:extLst>
              </p:nvPr>
            </p:nvGraphicFramePr>
            <p:xfrm>
              <a:off x="5724015" y="4883674"/>
              <a:ext cx="1137727" cy="1293900"/>
            </p:xfrm>
            <a:graphic>
              <a:graphicData uri="http://schemas.openxmlformats.org/drawingml/2006/table">
                <a:tbl>
                  <a:tblPr rtl="1" firstRow="1" bandRow="1">
                    <a:tableStyleId>{284E427A-3D55-4303-BF80-6455036E1DE7}</a:tableStyleId>
                  </a:tblPr>
                  <a:tblGrid>
                    <a:gridCol w="1137727"/>
                  </a:tblGrid>
                  <a:tr h="4313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3"/>
                          <a:stretch>
                            <a:fillRect l="-535" b="-200000"/>
                          </a:stretch>
                        </a:blipFill>
                      </a:tcPr>
                    </a:tc>
                  </a:tr>
                  <a:tr h="4313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3"/>
                          <a:stretch>
                            <a:fillRect l="-535" t="-101429" b="-102857"/>
                          </a:stretch>
                        </a:blipFill>
                      </a:tcPr>
                    </a:tc>
                  </a:tr>
                  <a:tr h="4313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3"/>
                          <a:stretch>
                            <a:fillRect l="-535" t="-198592" b="-140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0" name="TextBox 69"/>
          <p:cNvSpPr txBox="1"/>
          <p:nvPr/>
        </p:nvSpPr>
        <p:spPr>
          <a:xfrm>
            <a:off x="107504" y="264623"/>
            <a:ext cx="440313" cy="4172489"/>
          </a:xfrm>
          <a:prstGeom prst="rect">
            <a:avLst/>
          </a:prstGeom>
          <a:noFill/>
        </p:spPr>
        <p:txBody>
          <a:bodyPr vert="wordArtVertRtl" wrap="none" rtlCol="1">
            <a:spAutoFit/>
          </a:bodyPr>
          <a:lstStyle/>
          <a:p>
            <a:r>
              <a:rPr lang="en-US" sz="1400" dirty="0" smtClean="0"/>
              <a:t>Characterization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7785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Many Spanning Trees?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is the maximum level of survivability which can be achieved for a given </a:t>
                </a:r>
                <a:r>
                  <a:rPr lang="en-US" dirty="0"/>
                  <a:t>a network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A </a:t>
                </a:r>
                <a:r>
                  <a:rPr lang="en-US" i="1" dirty="0" smtClean="0"/>
                  <a:t>bridge</a:t>
                </a:r>
                <a:r>
                  <a:rPr lang="en-US" dirty="0" smtClean="0"/>
                  <a:t>  </a:t>
                </a:r>
                <a:r>
                  <a:rPr lang="en-US" dirty="0"/>
                  <a:t>is a link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𝑒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whose deletion increases the number of connected components</a:t>
                </a:r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𝐵𝑟𝑖𝑑𝑔𝑒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𝐺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</a:t>
                </a:r>
                <a:r>
                  <a:rPr lang="en-US" dirty="0"/>
                  <a:t>the set of all bridges in the network.</a:t>
                </a:r>
              </a:p>
              <a:p>
                <a:pPr lvl="1"/>
                <a:r>
                  <a:rPr lang="en-US" b="1" i="1" dirty="0" smtClean="0"/>
                  <a:t>Theorem</a:t>
                </a:r>
                <a:r>
                  <a:rPr lang="en-US" b="1" i="1" dirty="0"/>
                  <a:t>:</a:t>
                </a:r>
                <a:r>
                  <a:rPr lang="en-US" dirty="0"/>
                  <a:t> The maximum level of survivability of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𝐺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𝑉</m:t>
                    </m:r>
                    <m:r>
                      <a:rPr lang="en-US" i="1" dirty="0">
                        <a:latin typeface="Cambria Math"/>
                      </a:rPr>
                      <m:t>,</m:t>
                    </m:r>
                    <m:r>
                      <a:rPr lang="en-US" i="1" dirty="0">
                        <a:latin typeface="Cambria Math"/>
                      </a:rPr>
                      <m:t>𝐸</m:t>
                    </m:r>
                    <m:r>
                      <a:rPr lang="en-US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 satisfies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opt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i="1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/>
                          </a:rPr>
                          <m:t>𝑒</m:t>
                        </m:r>
                        <m:r>
                          <a:rPr lang="en-US" i="1" dirty="0">
                            <a:latin typeface="Cambria Math"/>
                          </a:rPr>
                          <m:t>∈ </m:t>
                        </m:r>
                        <m:r>
                          <a:rPr lang="en-US" i="1" dirty="0">
                            <a:latin typeface="Cambria Math"/>
                          </a:rPr>
                          <m:t>𝐵𝑟𝑖𝑑𝑔𝑒</m:t>
                        </m:r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𝐺</m:t>
                            </m:r>
                          </m:e>
                        </m:d>
                      </m:sub>
                      <m:sup/>
                      <m:e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1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he-IL" dirty="0"/>
                          <m:t> </m:t>
                        </m:r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708" r="-114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107504" y="264623"/>
            <a:ext cx="440313" cy="4172489"/>
          </a:xfrm>
          <a:prstGeom prst="rect">
            <a:avLst/>
          </a:prstGeom>
          <a:noFill/>
        </p:spPr>
        <p:txBody>
          <a:bodyPr vert="wordArtVertRtl" wrap="none" rtlCol="1">
            <a:spAutoFit/>
          </a:bodyPr>
          <a:lstStyle/>
          <a:p>
            <a:r>
              <a:rPr lang="en-US" sz="1400" dirty="0" smtClean="0"/>
              <a:t>Characterization</a:t>
            </a:r>
            <a:endParaRPr lang="en-US" sz="1400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908304" y="4549685"/>
            <a:ext cx="5400000" cy="1615619"/>
            <a:chOff x="684548" y="3573016"/>
            <a:chExt cx="8423956" cy="2520353"/>
          </a:xfrm>
        </p:grpSpPr>
        <p:grpSp>
          <p:nvGrpSpPr>
            <p:cNvPr id="6" name="Group 5"/>
            <p:cNvGrpSpPr/>
            <p:nvPr/>
          </p:nvGrpSpPr>
          <p:grpSpPr>
            <a:xfrm>
              <a:off x="3707147" y="3582468"/>
              <a:ext cx="2378759" cy="2510828"/>
              <a:chOff x="5361655" y="3582468"/>
              <a:chExt cx="2378759" cy="2510828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rot="13500000">
                <a:off x="5390739" y="5407261"/>
                <a:ext cx="1281822" cy="0"/>
              </a:xfrm>
              <a:prstGeom prst="line">
                <a:avLst/>
              </a:prstGeom>
              <a:solidFill>
                <a:srgbClr val="BAA68B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5584807" y="3789468"/>
                <a:ext cx="864000" cy="936000"/>
              </a:xfrm>
              <a:prstGeom prst="line">
                <a:avLst/>
              </a:prstGeom>
              <a:solidFill>
                <a:srgbClr val="BAA68B"/>
              </a:solidFill>
              <a:ln w="22225" algn="ctr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702752" y="4829819"/>
                <a:ext cx="723555" cy="0"/>
              </a:xfrm>
              <a:prstGeom prst="line">
                <a:avLst/>
              </a:prstGeom>
              <a:solidFill>
                <a:srgbClr val="BAA68B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6647589" y="4952975"/>
                <a:ext cx="860497" cy="912514"/>
              </a:xfrm>
              <a:prstGeom prst="line">
                <a:avLst/>
              </a:prstGeom>
              <a:solidFill>
                <a:srgbClr val="BAA68B"/>
              </a:solidFill>
              <a:ln w="22225" algn="ctr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</p:cxnSp>
          <p:cxnSp>
            <p:nvCxnSpPr>
              <p:cNvPr id="37" name="Straight Connector 36"/>
              <p:cNvCxnSpPr/>
              <p:nvPr/>
            </p:nvCxnSpPr>
            <p:spPr>
              <a:xfrm rot="13500000">
                <a:off x="6487430" y="4272275"/>
                <a:ext cx="1281822" cy="0"/>
              </a:xfrm>
              <a:prstGeom prst="line">
                <a:avLst/>
              </a:prstGeom>
              <a:solidFill>
                <a:srgbClr val="BAA68B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38" name="Oval 212"/>
              <p:cNvSpPr>
                <a:spLocks noChangeArrowheads="1"/>
              </p:cNvSpPr>
              <p:nvPr/>
            </p:nvSpPr>
            <p:spPr bwMode="auto">
              <a:xfrm>
                <a:off x="6400505" y="3582468"/>
                <a:ext cx="301059" cy="301028"/>
              </a:xfrm>
              <a:prstGeom prst="ellipse">
                <a:avLst/>
              </a:prstGeom>
              <a:solidFill>
                <a:srgbClr val="BAA68B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 sz="80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Oval 212"/>
              <p:cNvSpPr>
                <a:spLocks noChangeArrowheads="1"/>
              </p:cNvSpPr>
              <p:nvPr/>
            </p:nvSpPr>
            <p:spPr bwMode="auto">
              <a:xfrm>
                <a:off x="7439355" y="4695328"/>
                <a:ext cx="301059" cy="301028"/>
              </a:xfrm>
              <a:prstGeom prst="ellipse">
                <a:avLst/>
              </a:prstGeom>
              <a:solidFill>
                <a:srgbClr val="BAA68B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 sz="80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Oval 212"/>
              <p:cNvSpPr>
                <a:spLocks noChangeArrowheads="1"/>
              </p:cNvSpPr>
              <p:nvPr/>
            </p:nvSpPr>
            <p:spPr bwMode="auto">
              <a:xfrm>
                <a:off x="6400505" y="4695328"/>
                <a:ext cx="301059" cy="301028"/>
              </a:xfrm>
              <a:prstGeom prst="ellipse">
                <a:avLst/>
              </a:prstGeom>
              <a:solidFill>
                <a:srgbClr val="BAA68B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 sz="80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Oval 212"/>
              <p:cNvSpPr>
                <a:spLocks noChangeArrowheads="1"/>
              </p:cNvSpPr>
              <p:nvPr/>
            </p:nvSpPr>
            <p:spPr bwMode="auto">
              <a:xfrm>
                <a:off x="5361655" y="4695328"/>
                <a:ext cx="301059" cy="301028"/>
              </a:xfrm>
              <a:prstGeom prst="ellipse">
                <a:avLst/>
              </a:prstGeom>
              <a:solidFill>
                <a:srgbClr val="BAA68B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 sz="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Oval 212"/>
              <p:cNvSpPr>
                <a:spLocks noChangeArrowheads="1"/>
              </p:cNvSpPr>
              <p:nvPr/>
            </p:nvSpPr>
            <p:spPr bwMode="auto">
              <a:xfrm>
                <a:off x="6400505" y="5792268"/>
                <a:ext cx="301059" cy="301028"/>
              </a:xfrm>
              <a:prstGeom prst="ellipse">
                <a:avLst/>
              </a:prstGeom>
              <a:solidFill>
                <a:srgbClr val="BAA68B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 sz="8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5667322" y="4829819"/>
                <a:ext cx="723555" cy="0"/>
              </a:xfrm>
              <a:prstGeom prst="line">
                <a:avLst/>
              </a:prstGeom>
              <a:solidFill>
                <a:srgbClr val="BAA68B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7" name="Straight Connector 6"/>
            <p:cNvCxnSpPr/>
            <p:nvPr/>
          </p:nvCxnSpPr>
          <p:spPr>
            <a:xfrm>
              <a:off x="6080693" y="4841602"/>
              <a:ext cx="723555" cy="0"/>
            </a:xfrm>
            <a:prstGeom prst="lin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8" name="Group 7"/>
            <p:cNvGrpSpPr/>
            <p:nvPr/>
          </p:nvGrpSpPr>
          <p:grpSpPr>
            <a:xfrm>
              <a:off x="6729745" y="3582541"/>
              <a:ext cx="2378759" cy="2510828"/>
              <a:chOff x="5361655" y="3582468"/>
              <a:chExt cx="2378759" cy="2510828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rot="13500000">
                <a:off x="5390739" y="5407261"/>
                <a:ext cx="1281822" cy="0"/>
              </a:xfrm>
              <a:prstGeom prst="line">
                <a:avLst/>
              </a:prstGeom>
              <a:solidFill>
                <a:srgbClr val="BAA68B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5584807" y="3789468"/>
                <a:ext cx="864000" cy="936000"/>
              </a:xfrm>
              <a:prstGeom prst="line">
                <a:avLst/>
              </a:prstGeom>
              <a:solidFill>
                <a:srgbClr val="BAA68B"/>
              </a:solidFill>
              <a:ln w="22225" algn="ctr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6702752" y="4829819"/>
                <a:ext cx="723555" cy="0"/>
              </a:xfrm>
              <a:prstGeom prst="line">
                <a:avLst/>
              </a:prstGeom>
              <a:solidFill>
                <a:srgbClr val="BAA68B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6647589" y="4952975"/>
                <a:ext cx="860497" cy="912514"/>
              </a:xfrm>
              <a:prstGeom prst="line">
                <a:avLst/>
              </a:prstGeom>
              <a:solidFill>
                <a:srgbClr val="BAA68B"/>
              </a:solidFill>
              <a:ln w="22225" algn="ctr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</p:cxnSp>
          <p:cxnSp>
            <p:nvCxnSpPr>
              <p:cNvPr id="26" name="Straight Connector 25"/>
              <p:cNvCxnSpPr/>
              <p:nvPr/>
            </p:nvCxnSpPr>
            <p:spPr>
              <a:xfrm rot="13500000">
                <a:off x="6487430" y="4272275"/>
                <a:ext cx="1281822" cy="0"/>
              </a:xfrm>
              <a:prstGeom prst="line">
                <a:avLst/>
              </a:prstGeom>
              <a:solidFill>
                <a:srgbClr val="BAA68B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27" name="Oval 212"/>
              <p:cNvSpPr>
                <a:spLocks noChangeArrowheads="1"/>
              </p:cNvSpPr>
              <p:nvPr/>
            </p:nvSpPr>
            <p:spPr bwMode="auto">
              <a:xfrm>
                <a:off x="6400505" y="3582468"/>
                <a:ext cx="301059" cy="301028"/>
              </a:xfrm>
              <a:prstGeom prst="ellipse">
                <a:avLst/>
              </a:prstGeom>
              <a:solidFill>
                <a:srgbClr val="BAA68B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 sz="80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Oval 212"/>
              <p:cNvSpPr>
                <a:spLocks noChangeArrowheads="1"/>
              </p:cNvSpPr>
              <p:nvPr/>
            </p:nvSpPr>
            <p:spPr bwMode="auto">
              <a:xfrm>
                <a:off x="7439355" y="4695328"/>
                <a:ext cx="301059" cy="301028"/>
              </a:xfrm>
              <a:prstGeom prst="ellipse">
                <a:avLst/>
              </a:prstGeom>
              <a:solidFill>
                <a:srgbClr val="BAA68B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 sz="80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Oval 212"/>
              <p:cNvSpPr>
                <a:spLocks noChangeArrowheads="1"/>
              </p:cNvSpPr>
              <p:nvPr/>
            </p:nvSpPr>
            <p:spPr bwMode="auto">
              <a:xfrm>
                <a:off x="6400505" y="4695328"/>
                <a:ext cx="301059" cy="301028"/>
              </a:xfrm>
              <a:prstGeom prst="ellipse">
                <a:avLst/>
              </a:prstGeom>
              <a:solidFill>
                <a:srgbClr val="BAA68B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 sz="80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Oval 212"/>
              <p:cNvSpPr>
                <a:spLocks noChangeArrowheads="1"/>
              </p:cNvSpPr>
              <p:nvPr/>
            </p:nvSpPr>
            <p:spPr bwMode="auto">
              <a:xfrm>
                <a:off x="5361655" y="4695328"/>
                <a:ext cx="301059" cy="301028"/>
              </a:xfrm>
              <a:prstGeom prst="ellipse">
                <a:avLst/>
              </a:prstGeom>
              <a:solidFill>
                <a:srgbClr val="BAA68B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 sz="80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Oval 212"/>
              <p:cNvSpPr>
                <a:spLocks noChangeArrowheads="1"/>
              </p:cNvSpPr>
              <p:nvPr/>
            </p:nvSpPr>
            <p:spPr bwMode="auto">
              <a:xfrm>
                <a:off x="6400505" y="5792268"/>
                <a:ext cx="301059" cy="301028"/>
              </a:xfrm>
              <a:prstGeom prst="ellipse">
                <a:avLst/>
              </a:prstGeom>
              <a:solidFill>
                <a:srgbClr val="BAA68B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 sz="8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667322" y="4829819"/>
                <a:ext cx="723555" cy="0"/>
              </a:xfrm>
              <a:prstGeom prst="line">
                <a:avLst/>
              </a:prstGeom>
              <a:solidFill>
                <a:srgbClr val="BAA68B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2987824" y="4832077"/>
              <a:ext cx="723555" cy="0"/>
            </a:xfrm>
            <a:prstGeom prst="lin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0" name="Group 9"/>
            <p:cNvGrpSpPr/>
            <p:nvPr/>
          </p:nvGrpSpPr>
          <p:grpSpPr>
            <a:xfrm>
              <a:off x="684548" y="3573016"/>
              <a:ext cx="2378759" cy="2510828"/>
              <a:chOff x="5361655" y="3582468"/>
              <a:chExt cx="2378759" cy="2510828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rot="13500000">
                <a:off x="5390739" y="5407261"/>
                <a:ext cx="1281822" cy="0"/>
              </a:xfrm>
              <a:prstGeom prst="line">
                <a:avLst/>
              </a:prstGeom>
              <a:solidFill>
                <a:srgbClr val="BAA68B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5584807" y="3789468"/>
                <a:ext cx="864000" cy="936000"/>
              </a:xfrm>
              <a:prstGeom prst="line">
                <a:avLst/>
              </a:prstGeom>
              <a:solidFill>
                <a:srgbClr val="BAA68B"/>
              </a:solidFill>
              <a:ln w="22225" algn="ctr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6702752" y="4829819"/>
                <a:ext cx="723555" cy="0"/>
              </a:xfrm>
              <a:prstGeom prst="line">
                <a:avLst/>
              </a:prstGeom>
              <a:solidFill>
                <a:srgbClr val="BAA68B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6647589" y="4952975"/>
                <a:ext cx="860497" cy="912514"/>
              </a:xfrm>
              <a:prstGeom prst="line">
                <a:avLst/>
              </a:prstGeom>
              <a:solidFill>
                <a:srgbClr val="BAA68B"/>
              </a:solidFill>
              <a:ln w="22225" algn="ctr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</p:cxnSp>
          <p:cxnSp>
            <p:nvCxnSpPr>
              <p:cNvPr id="15" name="Straight Connector 14"/>
              <p:cNvCxnSpPr/>
              <p:nvPr/>
            </p:nvCxnSpPr>
            <p:spPr>
              <a:xfrm rot="13500000">
                <a:off x="6487430" y="4272275"/>
                <a:ext cx="1281822" cy="0"/>
              </a:xfrm>
              <a:prstGeom prst="line">
                <a:avLst/>
              </a:prstGeom>
              <a:solidFill>
                <a:srgbClr val="BAA68B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6" name="Oval 212"/>
              <p:cNvSpPr>
                <a:spLocks noChangeArrowheads="1"/>
              </p:cNvSpPr>
              <p:nvPr/>
            </p:nvSpPr>
            <p:spPr bwMode="auto">
              <a:xfrm>
                <a:off x="6400505" y="3582468"/>
                <a:ext cx="301059" cy="301028"/>
              </a:xfrm>
              <a:prstGeom prst="ellipse">
                <a:avLst/>
              </a:prstGeom>
              <a:solidFill>
                <a:srgbClr val="BAA68B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 sz="8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Oval 212"/>
              <p:cNvSpPr>
                <a:spLocks noChangeArrowheads="1"/>
              </p:cNvSpPr>
              <p:nvPr/>
            </p:nvSpPr>
            <p:spPr bwMode="auto">
              <a:xfrm>
                <a:off x="7439355" y="4695328"/>
                <a:ext cx="301059" cy="301028"/>
              </a:xfrm>
              <a:prstGeom prst="ellipse">
                <a:avLst/>
              </a:prstGeom>
              <a:solidFill>
                <a:srgbClr val="BAA68B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 sz="8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Oval 212"/>
              <p:cNvSpPr>
                <a:spLocks noChangeArrowheads="1"/>
              </p:cNvSpPr>
              <p:nvPr/>
            </p:nvSpPr>
            <p:spPr bwMode="auto">
              <a:xfrm>
                <a:off x="6400505" y="4695328"/>
                <a:ext cx="301059" cy="301028"/>
              </a:xfrm>
              <a:prstGeom prst="ellipse">
                <a:avLst/>
              </a:prstGeom>
              <a:solidFill>
                <a:srgbClr val="BAA68B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 sz="8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Oval 212"/>
              <p:cNvSpPr>
                <a:spLocks noChangeArrowheads="1"/>
              </p:cNvSpPr>
              <p:nvPr/>
            </p:nvSpPr>
            <p:spPr bwMode="auto">
              <a:xfrm>
                <a:off x="5361655" y="4695328"/>
                <a:ext cx="301059" cy="301028"/>
              </a:xfrm>
              <a:prstGeom prst="ellipse">
                <a:avLst/>
              </a:prstGeom>
              <a:solidFill>
                <a:srgbClr val="BAA68B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 sz="80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Oval 212"/>
              <p:cNvSpPr>
                <a:spLocks noChangeArrowheads="1"/>
              </p:cNvSpPr>
              <p:nvPr/>
            </p:nvSpPr>
            <p:spPr bwMode="auto">
              <a:xfrm>
                <a:off x="6400505" y="5792268"/>
                <a:ext cx="301059" cy="301028"/>
              </a:xfrm>
              <a:prstGeom prst="ellipse">
                <a:avLst/>
              </a:prstGeom>
              <a:solidFill>
                <a:srgbClr val="BAA68B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 sz="8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5667322" y="4829819"/>
                <a:ext cx="723555" cy="0"/>
              </a:xfrm>
              <a:prstGeom prst="line">
                <a:avLst/>
              </a:prstGeom>
              <a:solidFill>
                <a:srgbClr val="BAA68B"/>
              </a:solidFill>
              <a:ln w="222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52" name="Group 51"/>
          <p:cNvGrpSpPr/>
          <p:nvPr/>
        </p:nvGrpSpPr>
        <p:grpSpPr>
          <a:xfrm>
            <a:off x="3616682" y="4067780"/>
            <a:ext cx="1982617" cy="1222844"/>
            <a:chOff x="3616682" y="4067780"/>
            <a:chExt cx="1982617" cy="12228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122147" y="4067780"/>
                  <a:ext cx="131394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612503"/>
                          </a:solidFill>
                          <a:latin typeface="Cambria Math"/>
                        </a:rPr>
                        <m:t>𝐵𝑟𝑖𝑑𝑔𝑒</m:t>
                      </m:r>
                      <m:r>
                        <a:rPr lang="en-US" i="1" dirty="0" smtClean="0">
                          <a:solidFill>
                            <a:srgbClr val="612503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solidFill>
                            <a:srgbClr val="612503"/>
                          </a:solidFill>
                          <a:latin typeface="Cambria Math"/>
                        </a:rPr>
                        <m:t>𝐺</m:t>
                      </m:r>
                      <m:r>
                        <a:rPr lang="en-US" i="1" dirty="0" smtClean="0">
                          <a:solidFill>
                            <a:srgbClr val="612503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612503"/>
                      </a:solidFill>
                    </a:rPr>
                    <a:t> </a:t>
                  </a:r>
                  <a:endParaRPr lang="he-IL" dirty="0">
                    <a:solidFill>
                      <a:srgbClr val="612503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2147" y="4067780"/>
                  <a:ext cx="131394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26" b="-1147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>
              <a:off x="5076056" y="4437112"/>
              <a:ext cx="523243" cy="825948"/>
            </a:xfrm>
            <a:prstGeom prst="straightConnector1">
              <a:avLst/>
            </a:prstGeom>
            <a:ln w="28575">
              <a:solidFill>
                <a:srgbClr val="61250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616682" y="4437112"/>
              <a:ext cx="595278" cy="853512"/>
            </a:xfrm>
            <a:prstGeom prst="straightConnector1">
              <a:avLst/>
            </a:prstGeom>
            <a:ln w="28575">
              <a:solidFill>
                <a:srgbClr val="61250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777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Many Spanning Trees?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How Many Spanning Trees are necessary in order to achieve this maximum level of survivability?</a:t>
                </a:r>
                <a:endParaRPr lang="he-IL" sz="2000" dirty="0"/>
              </a:p>
              <a:p>
                <a:pPr lvl="1"/>
                <a:r>
                  <a:rPr lang="en-US" sz="1800" b="1" i="1" dirty="0" smtClean="0"/>
                  <a:t>Theorem</a:t>
                </a:r>
                <a:r>
                  <a:rPr lang="en-US" sz="1800" b="1" i="1" dirty="0"/>
                  <a:t>:</a:t>
                </a:r>
                <a:r>
                  <a:rPr lang="en-US" sz="1800" dirty="0"/>
                  <a:t> L</a:t>
                </a:r>
                <a:r>
                  <a:rPr lang="en-US" sz="1800" dirty="0" smtClean="0"/>
                  <a:t>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i="1" dirty="0">
                            <a:latin typeface="Cambria Math"/>
                          </a:rPr>
                          <m:t>𝐸</m:t>
                        </m:r>
                      </m:e>
                    </m:acc>
                    <m:r>
                      <a:rPr lang="en-US" sz="1800" i="1" dirty="0">
                        <a:latin typeface="Cambria Math"/>
                      </a:rPr>
                      <m:t>= </m:t>
                    </m:r>
                    <m:r>
                      <a:rPr lang="en-US" sz="1800" i="1" dirty="0">
                        <a:latin typeface="Cambria Math"/>
                      </a:rPr>
                      <m:t>𝐸</m:t>
                    </m:r>
                    <m:r>
                      <a:rPr lang="en-US" sz="1800" i="1" dirty="0">
                        <a:latin typeface="Cambria Math"/>
                      </a:rPr>
                      <m:t>∖</m:t>
                    </m:r>
                    <m:r>
                      <a:rPr lang="en-US" sz="1800" i="1" dirty="0">
                        <a:latin typeface="Cambria Math"/>
                      </a:rPr>
                      <m:t>𝐵𝑟𝑖𝑑𝑔𝑒</m:t>
                    </m:r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i="1" dirty="0">
                        <a:latin typeface="Cambria Math"/>
                      </a:rPr>
                      <m:t>𝐺</m:t>
                    </m:r>
                    <m:r>
                      <a:rPr lang="en-US" sz="18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,  the number of sufficient spanning </a:t>
                </a:r>
                <a:r>
                  <a:rPr lang="en-US" sz="1800" dirty="0" smtClean="0"/>
                  <a:t>trees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en-US" sz="1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which satisfies </a:t>
                </a:r>
                <a:r>
                  <a:rPr lang="en-US" sz="1800" dirty="0" smtClean="0"/>
                  <a:t> maximum </a:t>
                </a:r>
                <a:r>
                  <a:rPr lang="en-US" sz="1800" dirty="0"/>
                  <a:t>level of survivability is bounded by    </a:t>
                </a:r>
                <a:r>
                  <a:rPr lang="en-US" sz="1800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800" i="1" dirty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dirty="0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800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1800" i="1" dirty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 dirty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800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i="1" dirty="0">
                                    <a:latin typeface="Cambria Math"/>
                                  </a:rPr>
                                  <m:t>𝐸</m:t>
                                </m:r>
                              </m:e>
                            </m:d>
                            <m:r>
                              <a:rPr lang="en-US" sz="1800" i="1" dirty="0">
                                <a:latin typeface="Cambria Math"/>
                              </a:rPr>
                              <m:t>−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800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i="1" dirty="0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  <m:r>
                              <a:rPr lang="en-US" sz="1800" i="1" dirty="0">
                                <a:latin typeface="Cambria Math"/>
                              </a:rPr>
                              <m:t>+ </m:t>
                            </m:r>
                            <m:r>
                              <a:rPr lang="en-US" sz="1800" i="1" dirty="0">
                                <a:latin typeface="Cambria Math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1800" i="1" dirty="0">
                        <a:latin typeface="Cambria Math"/>
                      </a:rPr>
                      <m:t>≤</m:t>
                    </m:r>
                    <m:r>
                      <a:rPr lang="en-US" sz="1800" i="1" dirty="0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en-US" sz="1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US" sz="1800" i="1" dirty="0">
                        <a:latin typeface="Cambria Math"/>
                      </a:rPr>
                      <m:t>≤ |</m:t>
                    </m:r>
                    <m:r>
                      <a:rPr lang="en-US" sz="1800" i="1" dirty="0">
                        <a:latin typeface="Cambria Math"/>
                      </a:rPr>
                      <m:t>𝑉</m:t>
                    </m:r>
                    <m:r>
                      <a:rPr lang="en-US" sz="1800" i="1" dirty="0">
                        <a:latin typeface="Cambria Math"/>
                      </a:rPr>
                      <m:t>|.</m:t>
                    </m:r>
                  </m:oMath>
                </a14:m>
                <a:endParaRPr lang="en-US" sz="1800" dirty="0"/>
              </a:p>
              <a:p>
                <a:endParaRPr lang="he-IL" sz="2400" dirty="0"/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590" r="-7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83298" y="3001737"/>
            <a:ext cx="3344686" cy="3307583"/>
            <a:chOff x="5491765" y="2852936"/>
            <a:chExt cx="3344686" cy="3307583"/>
          </a:xfrm>
        </p:grpSpPr>
        <p:grpSp>
          <p:nvGrpSpPr>
            <p:cNvPr id="4" name="Group 3"/>
            <p:cNvGrpSpPr/>
            <p:nvPr/>
          </p:nvGrpSpPr>
          <p:grpSpPr>
            <a:xfrm>
              <a:off x="5508104" y="2852936"/>
              <a:ext cx="3328347" cy="2736304"/>
              <a:chOff x="5508104" y="2852936"/>
              <a:chExt cx="3328347" cy="27363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5508104" y="2852936"/>
                    <a:ext cx="3328347" cy="65665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2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⌈"/>
                              <m:endChr m:val="⌉"/>
                              <m:ctrlPr>
                                <a:rPr lang="en-US" sz="16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̌"/>
                                      <m:ctrlPr>
                                        <a:rPr lang="en-US" sz="1600" i="1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</m:acc>
                                  <m:r>
                                    <a:rPr lang="en-US" sz="16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/>
                                    </a:rPr>
                                    <m:t>|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i="1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i="1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16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  <m:r>
                            <a:rPr lang="en-US" sz="1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en-US" sz="16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/>
                                    </a:rPr>
                                    <m:t>10</m:t>
                                  </m:r>
                                  <m:r>
                                    <a:rPr lang="en-US" sz="1600" b="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/>
                                    </a:rPr>
                                    <m:t>5</m:t>
                                  </m:r>
                                  <m:r>
                                    <a:rPr lang="en-US" sz="1600" b="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1600" b="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  <m:r>
                            <a:rPr lang="en-US" sz="1600" b="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=</m:t>
                          </m:r>
                          <m:r>
                            <a:rPr lang="en-US" sz="1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2</m:t>
                          </m:r>
                        </m:oMath>
                      </m:oMathPara>
                    </a14:m>
                    <a:endParaRPr sz="1400" dirty="0"/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8104" y="2852936"/>
                    <a:ext cx="3328347" cy="65665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1" name="Picture 3" descr="C:\Users\jose\Dropbox\studies\thesis\research\TunableSurvivableSpanningTrees\paper\sigmetrics\figure\clique_lower_bound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2120" y="3592534"/>
                <a:ext cx="2536914" cy="19967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5491765" y="5575744"/>
              <a:ext cx="30439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Comic Sans MS" panose="030F0702030302020204" pitchFamily="66" charset="0"/>
                </a:rPr>
                <a:t>(b) A clique demonstrating a tight lower bound  </a:t>
              </a:r>
              <a:r>
                <a:rPr lang="en-US" sz="1600" dirty="0" smtClean="0">
                  <a:latin typeface="Comic Sans MS" panose="030F0702030302020204" pitchFamily="66" charset="0"/>
                </a:rPr>
                <a:t>example</a:t>
              </a:r>
              <a:endParaRPr lang="en-US" sz="16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508104" y="3054172"/>
            <a:ext cx="3043921" cy="3255148"/>
            <a:chOff x="1187624" y="2990875"/>
            <a:chExt cx="3043921" cy="3255148"/>
          </a:xfrm>
        </p:grpSpPr>
        <p:grpSp>
          <p:nvGrpSpPr>
            <p:cNvPr id="3" name="Group 2"/>
            <p:cNvGrpSpPr/>
            <p:nvPr/>
          </p:nvGrpSpPr>
          <p:grpSpPr>
            <a:xfrm>
              <a:off x="1475656" y="2990875"/>
              <a:ext cx="2678010" cy="2742381"/>
              <a:chOff x="1475656" y="2990875"/>
              <a:chExt cx="2678010" cy="27423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2327989" y="2990875"/>
                    <a:ext cx="9733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2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𝑉</m:t>
                          </m:r>
                          <m:r>
                            <a:rPr lang="en-US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|=</m:t>
                          </m:r>
                          <m:r>
                            <a:rPr lang="en-US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5</m:t>
                          </m:r>
                        </m:oMath>
                      </m:oMathPara>
                    </a14:m>
                    <a:endParaRPr sz="1600" dirty="0"/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7989" y="2990875"/>
                    <a:ext cx="973343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125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0" name="Picture 2" descr="C:\Users\jose\Dropbox\studies\thesis\research\TunableSurvivableSpanningTrees\paper\sigmetrics\figure\cycle_upper_bound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656" y="3467088"/>
                <a:ext cx="2678010" cy="2266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3" name="Rectangle 22"/>
            <p:cNvSpPr/>
            <p:nvPr/>
          </p:nvSpPr>
          <p:spPr>
            <a:xfrm>
              <a:off x="1187624" y="5661248"/>
              <a:ext cx="30439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latin typeface="Comic Sans MS" panose="030F0702030302020204" pitchFamily="66" charset="0"/>
                </a:rPr>
                <a:t>(</a:t>
              </a:r>
              <a:r>
                <a:rPr lang="en-US" sz="1600" dirty="0">
                  <a:latin typeface="Comic Sans MS" panose="030F0702030302020204" pitchFamily="66" charset="0"/>
                </a:rPr>
                <a:t>a) A cycle demonstrating an tight upper bound </a:t>
              </a:r>
              <a:r>
                <a:rPr lang="en-US" sz="1600" dirty="0" smtClean="0">
                  <a:latin typeface="Comic Sans MS" panose="030F0702030302020204" pitchFamily="66" charset="0"/>
                </a:rPr>
                <a:t>example</a:t>
              </a:r>
              <a:endParaRPr lang="en-US" sz="16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7504" y="264623"/>
            <a:ext cx="440313" cy="4172489"/>
          </a:xfrm>
          <a:prstGeom prst="rect">
            <a:avLst/>
          </a:prstGeom>
          <a:noFill/>
        </p:spPr>
        <p:txBody>
          <a:bodyPr vert="wordArtVertRtl" wrap="none" rtlCol="1">
            <a:spAutoFit/>
          </a:bodyPr>
          <a:lstStyle/>
          <a:p>
            <a:r>
              <a:rPr lang="en-US" sz="1400" dirty="0" smtClean="0"/>
              <a:t>Characterization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9544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Scheme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i="1" dirty="0" smtClean="0"/>
                  <a:t>Constrained Bandwidth Max-Survivability (CBMS</a:t>
                </a:r>
                <a:r>
                  <a:rPr lang="en-US" b="1" i="1" dirty="0"/>
                  <a:t>) Problem:</a:t>
                </a:r>
                <a:endParaRPr lang="en-US" b="1" i="1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Find </a:t>
                </a:r>
                <a:r>
                  <a:rPr lang="en-US" dirty="0"/>
                  <a:t>a </a:t>
                </a:r>
                <a:r>
                  <a:rPr lang="en-US" i="1" dirty="0"/>
                  <a:t>k</a:t>
                </a:r>
                <a:r>
                  <a:rPr lang="en-US" dirty="0"/>
                  <a:t>-survivable </a:t>
                </a:r>
                <a:r>
                  <a:rPr lang="en-US" dirty="0" smtClean="0"/>
                  <a:t>spanning connection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such that</a:t>
                </a:r>
                <a:r>
                  <a:rPr lang="en-US" dirty="0" smtClean="0"/>
                  <a:t>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i="1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≥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1" i="1" dirty="0" smtClean="0"/>
              </a:p>
              <a:p>
                <a:pPr marL="114300" indent="0">
                  <a:buNone/>
                </a:pPr>
                <a:endParaRPr lang="en-US" b="1" i="1" dirty="0"/>
              </a:p>
              <a:p>
                <a:pPr marL="114300" indent="0">
                  <a:buNone/>
                </a:pPr>
                <a:endParaRPr lang="en-US" b="1" i="1" dirty="0" smtClean="0"/>
              </a:p>
              <a:p>
                <a:endParaRPr lang="en-US" b="1" i="1" dirty="0"/>
              </a:p>
              <a:p>
                <a:pPr marL="114300" indent="0">
                  <a:buNone/>
                </a:pPr>
                <a:endParaRPr lang="en-US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7240" y="1124744"/>
                <a:ext cx="7620000" cy="1972816"/>
              </a:xfrm>
              <a:blipFill rotWithShape="1">
                <a:blip r:embed="rId3"/>
                <a:stretch>
                  <a:fillRect t="-185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768424" y="3385592"/>
                <a:ext cx="7620000" cy="19728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612503"/>
                  </a:buClr>
                </a:pPr>
                <a:r>
                  <a:rPr lang="en-US" b="1" i="1" dirty="0" smtClean="0"/>
                  <a:t>Minimum Cost Edge Disjoint Spanning Tree Problem:</a:t>
                </a:r>
              </a:p>
              <a:p>
                <a:pPr marL="114300" indent="0">
                  <a:buNone/>
                </a:pPr>
                <a:r>
                  <a:rPr lang="en-US" dirty="0"/>
                  <a:t>Given an undirected weighted network G(V,E) </a:t>
                </a:r>
                <a:r>
                  <a:rPr lang="en-US" dirty="0" smtClean="0"/>
                  <a:t>. Find </a:t>
                </a:r>
                <a:r>
                  <a:rPr lang="en-US" dirty="0"/>
                  <a:t>a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Edge </a:t>
                </a:r>
                <a:r>
                  <a:rPr lang="en-US" dirty="0"/>
                  <a:t>Disjoint Spanning </a:t>
                </a:r>
                <a:r>
                  <a:rPr lang="en-US" dirty="0" smtClean="0"/>
                  <a:t>Trees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 smtClean="0"/>
                  <a:t>of minimal total cost.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∈</m:t>
                              </m:r>
                              <m:nary>
                                <m:naryPr>
                                  <m:chr m:val="⋃"/>
                                  <m:limLoc m:val="subSup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b="1" i="1" dirty="0" smtClean="0"/>
              </a:p>
              <a:p>
                <a:pPr marL="114300" indent="0">
                  <a:buFont typeface="Arial" pitchFamily="34" charset="0"/>
                  <a:buNone/>
                </a:pPr>
                <a:endParaRPr lang="en-US" b="1" i="1" dirty="0" smtClean="0"/>
              </a:p>
              <a:p>
                <a:pPr marL="114300" indent="0">
                  <a:buFont typeface="Arial" pitchFamily="34" charset="0"/>
                  <a:buNone/>
                </a:pPr>
                <a:endParaRPr lang="en-US" b="1" i="1" dirty="0"/>
              </a:p>
              <a:p>
                <a:pPr marL="114300" indent="0">
                  <a:buFont typeface="Arial" pitchFamily="34" charset="0"/>
                  <a:buNone/>
                </a:pPr>
                <a:endParaRPr lang="en-US" b="1" i="1" dirty="0" smtClean="0"/>
              </a:p>
              <a:p>
                <a:endParaRPr lang="en-US" b="1" i="1" dirty="0"/>
              </a:p>
              <a:p>
                <a:pPr marL="114300" indent="0">
                  <a:buFont typeface="Arial" pitchFamily="34" charset="0"/>
                  <a:buNone/>
                </a:pPr>
                <a:endParaRPr lang="en-US" b="1" i="1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24" y="3385592"/>
                <a:ext cx="7620000" cy="1972816"/>
              </a:xfrm>
              <a:prstGeom prst="rect">
                <a:avLst/>
              </a:prstGeom>
              <a:blipFill rotWithShape="1">
                <a:blip r:embed="rId4"/>
                <a:stretch>
                  <a:fillRect t="-15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99592" y="5386558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buFont typeface="Arial" pitchFamily="34" charset="0"/>
              <a:buChar char="•"/>
            </a:pPr>
            <a:r>
              <a:rPr lang="en-US" i="1" dirty="0" smtClean="0"/>
              <a:t>Polynomial solution by </a:t>
            </a:r>
            <a:r>
              <a:rPr lang="en-US" i="1" dirty="0" err="1" smtClean="0"/>
              <a:t>Roskind</a:t>
            </a:r>
            <a:r>
              <a:rPr lang="en-US" i="1" dirty="0" smtClean="0"/>
              <a:t> </a:t>
            </a:r>
            <a:r>
              <a:rPr lang="en-US" i="1" dirty="0"/>
              <a:t>and </a:t>
            </a:r>
            <a:r>
              <a:rPr lang="en-US" i="1" dirty="0" err="1" smtClean="0"/>
              <a:t>Tarjan</a:t>
            </a:r>
            <a:r>
              <a:rPr lang="en-US" i="1" dirty="0"/>
              <a:t> </a:t>
            </a:r>
            <a:r>
              <a:rPr lang="en-US" i="1" dirty="0" smtClean="0"/>
              <a:t>– 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“A </a:t>
            </a:r>
            <a:r>
              <a:rPr lang="en-US" i="1" dirty="0"/>
              <a:t>note </a:t>
            </a:r>
            <a:r>
              <a:rPr lang="en-US" i="1" dirty="0" smtClean="0"/>
              <a:t>on finding </a:t>
            </a:r>
            <a:r>
              <a:rPr lang="en-US" i="1" dirty="0"/>
              <a:t>minimum-cost edge-disjoint spanning </a:t>
            </a:r>
            <a:r>
              <a:rPr lang="en-US" i="1" dirty="0" smtClean="0"/>
              <a:t>trees”,  1985.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4" y="264623"/>
            <a:ext cx="440313" cy="3154710"/>
          </a:xfrm>
          <a:prstGeom prst="rect">
            <a:avLst/>
          </a:prstGeom>
          <a:noFill/>
        </p:spPr>
        <p:txBody>
          <a:bodyPr vert="wordArtVertRtl" wrap="none" rtlCol="1">
            <a:spAutoFit/>
          </a:bodyPr>
          <a:lstStyle/>
          <a:p>
            <a:r>
              <a:rPr lang="en-US" sz="1400" dirty="0" smtClean="0"/>
              <a:t>Optimization</a:t>
            </a:r>
            <a:endParaRPr lang="en-US" sz="1400" dirty="0"/>
          </a:p>
        </p:txBody>
      </p:sp>
      <p:sp>
        <p:nvSpPr>
          <p:cNvPr id="8" name="Right Arrow 7"/>
          <p:cNvSpPr/>
          <p:nvPr/>
        </p:nvSpPr>
        <p:spPr>
          <a:xfrm rot="5400000">
            <a:off x="4085936" y="2799000"/>
            <a:ext cx="648000" cy="612000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9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Solution</a:t>
            </a:r>
            <a:endParaRPr lang="he-IL" dirty="0"/>
          </a:p>
        </p:txBody>
      </p:sp>
      <p:grpSp>
        <p:nvGrpSpPr>
          <p:cNvPr id="111" name="Group 110"/>
          <p:cNvGrpSpPr>
            <a:grpSpLocks noChangeAspect="1"/>
          </p:cNvGrpSpPr>
          <p:nvPr/>
        </p:nvGrpSpPr>
        <p:grpSpPr>
          <a:xfrm>
            <a:off x="3059832" y="2924944"/>
            <a:ext cx="3270294" cy="2880000"/>
            <a:chOff x="698903" y="2924944"/>
            <a:chExt cx="3760838" cy="331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 rot="2741485">
                  <a:off x="3783356" y="3486268"/>
                  <a:ext cx="9685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01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41485">
                  <a:off x="3783356" y="3486268"/>
                  <a:ext cx="968534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563" b="-384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 rot="13500000">
              <a:off x="885474" y="5332004"/>
              <a:ext cx="1690834" cy="0"/>
            </a:xfrm>
            <a:prstGeom prst="line">
              <a:avLst/>
            </a:prstGeom>
            <a:solidFill>
              <a:srgbClr val="BAA68B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" name="Straight Connector 50"/>
            <p:cNvCxnSpPr/>
            <p:nvPr/>
          </p:nvCxnSpPr>
          <p:spPr>
            <a:xfrm flipH="1">
              <a:off x="1141466" y="3197995"/>
              <a:ext cx="1139691" cy="1234665"/>
            </a:xfrm>
            <a:prstGeom prst="line">
              <a:avLst/>
            </a:prstGeom>
            <a:solidFill>
              <a:srgbClr val="BAA68B"/>
            </a:solidFill>
            <a:ln w="28575" algn="ctr">
              <a:solidFill>
                <a:schemeClr val="tx1"/>
              </a:solidFill>
              <a:prstDash val="solid"/>
              <a:round/>
              <a:headEnd/>
              <a:tailEnd/>
            </a:ln>
          </p:spPr>
        </p:cxnSp>
        <p:cxnSp>
          <p:nvCxnSpPr>
            <p:cNvPr id="52" name="Straight Connector 51"/>
            <p:cNvCxnSpPr/>
            <p:nvPr/>
          </p:nvCxnSpPr>
          <p:spPr>
            <a:xfrm>
              <a:off x="2616132" y="4570308"/>
              <a:ext cx="954432" cy="0"/>
            </a:xfrm>
            <a:prstGeom prst="line">
              <a:avLst/>
            </a:prstGeom>
            <a:solidFill>
              <a:srgbClr val="BAA68B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" name="Straight Connector 52"/>
            <p:cNvCxnSpPr/>
            <p:nvPr/>
          </p:nvCxnSpPr>
          <p:spPr>
            <a:xfrm flipH="1">
              <a:off x="2543368" y="4732762"/>
              <a:ext cx="1135070" cy="1203685"/>
            </a:xfrm>
            <a:prstGeom prst="line">
              <a:avLst/>
            </a:prstGeom>
            <a:solidFill>
              <a:srgbClr val="BAA68B"/>
            </a:solidFill>
            <a:ln w="28575" algn="ctr">
              <a:solidFill>
                <a:schemeClr val="tx1"/>
              </a:solidFill>
              <a:prstDash val="solid"/>
              <a:round/>
              <a:headEnd/>
              <a:tailEnd/>
            </a:ln>
          </p:spPr>
        </p:cxnSp>
        <p:cxnSp>
          <p:nvCxnSpPr>
            <p:cNvPr id="54" name="Straight Connector 53"/>
            <p:cNvCxnSpPr/>
            <p:nvPr/>
          </p:nvCxnSpPr>
          <p:spPr>
            <a:xfrm rot="13500000">
              <a:off x="2332104" y="3834859"/>
              <a:ext cx="1690834" cy="0"/>
            </a:xfrm>
            <a:prstGeom prst="line">
              <a:avLst/>
            </a:prstGeom>
            <a:solidFill>
              <a:srgbClr val="BAA68B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5" name="Arc 54"/>
            <p:cNvSpPr/>
            <p:nvPr/>
          </p:nvSpPr>
          <p:spPr>
            <a:xfrm>
              <a:off x="698903" y="3153672"/>
              <a:ext cx="3760838" cy="2925852"/>
            </a:xfrm>
            <a:prstGeom prst="arc">
              <a:avLst>
                <a:gd name="adj1" fmla="val 16200000"/>
                <a:gd name="adj2" fmla="val 5323618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" name="Oval 212"/>
            <p:cNvSpPr>
              <a:spLocks noChangeArrowheads="1"/>
            </p:cNvSpPr>
            <p:nvPr/>
          </p:nvSpPr>
          <p:spPr bwMode="auto">
            <a:xfrm>
              <a:off x="2217442" y="2924944"/>
              <a:ext cx="397123" cy="397082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>
                <a:solidFill>
                  <a:prstClr val="black"/>
                </a:solidFill>
              </a:endParaRPr>
            </a:p>
          </p:txBody>
        </p:sp>
        <p:sp>
          <p:nvSpPr>
            <p:cNvPr id="57" name="Oval 212"/>
            <p:cNvSpPr>
              <a:spLocks noChangeArrowheads="1"/>
            </p:cNvSpPr>
            <p:nvPr/>
          </p:nvSpPr>
          <p:spPr bwMode="auto">
            <a:xfrm>
              <a:off x="3587776" y="4392903"/>
              <a:ext cx="397123" cy="397082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>
                <a:solidFill>
                  <a:prstClr val="black"/>
                </a:solidFill>
              </a:endParaRPr>
            </a:p>
          </p:txBody>
        </p:sp>
        <p:sp>
          <p:nvSpPr>
            <p:cNvPr id="58" name="Oval 212"/>
            <p:cNvSpPr>
              <a:spLocks noChangeArrowheads="1"/>
            </p:cNvSpPr>
            <p:nvPr/>
          </p:nvSpPr>
          <p:spPr bwMode="auto">
            <a:xfrm>
              <a:off x="2217442" y="4392903"/>
              <a:ext cx="397123" cy="397082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>
                <a:solidFill>
                  <a:prstClr val="black"/>
                </a:solidFill>
              </a:endParaRPr>
            </a:p>
          </p:txBody>
        </p:sp>
        <p:sp>
          <p:nvSpPr>
            <p:cNvPr id="59" name="Oval 212"/>
            <p:cNvSpPr>
              <a:spLocks noChangeArrowheads="1"/>
            </p:cNvSpPr>
            <p:nvPr/>
          </p:nvSpPr>
          <p:spPr bwMode="auto">
            <a:xfrm>
              <a:off x="847109" y="4392903"/>
              <a:ext cx="397123" cy="397082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>
                <a:solidFill>
                  <a:prstClr val="black"/>
                </a:solidFill>
              </a:endParaRPr>
            </a:p>
          </p:txBody>
        </p:sp>
        <p:sp>
          <p:nvSpPr>
            <p:cNvPr id="60" name="Oval 212"/>
            <p:cNvSpPr>
              <a:spLocks noChangeArrowheads="1"/>
            </p:cNvSpPr>
            <p:nvPr/>
          </p:nvSpPr>
          <p:spPr bwMode="auto">
            <a:xfrm>
              <a:off x="2217442" y="5839862"/>
              <a:ext cx="397123" cy="397082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>
                <a:solidFill>
                  <a:prstClr val="black"/>
                </a:solidFill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250310" y="4570308"/>
              <a:ext cx="954432" cy="0"/>
            </a:xfrm>
            <a:prstGeom prst="line">
              <a:avLst/>
            </a:prstGeom>
            <a:solidFill>
              <a:srgbClr val="BAA68B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" name="Straight Connector 61"/>
            <p:cNvCxnSpPr/>
            <p:nvPr/>
          </p:nvCxnSpPr>
          <p:spPr>
            <a:xfrm rot="16200000">
              <a:off x="1887603" y="3854929"/>
              <a:ext cx="1049876" cy="0"/>
            </a:xfrm>
            <a:prstGeom prst="line">
              <a:avLst/>
            </a:prstGeom>
            <a:solidFill>
              <a:srgbClr val="BAA68B"/>
            </a:solidFill>
            <a:ln w="28575" algn="ctr">
              <a:solidFill>
                <a:schemeClr val="tx1"/>
              </a:solidFill>
              <a:prstDash val="solid"/>
              <a:round/>
              <a:headEnd/>
              <a:tailEnd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1172549" y="4249523"/>
                  <a:ext cx="96853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01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549" y="4249523"/>
                  <a:ext cx="968535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797" b="-15909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1345931" y="4567609"/>
                  <a:ext cx="7309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931" y="4567609"/>
                  <a:ext cx="730969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2857" b="-454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2636572" y="4237237"/>
                  <a:ext cx="96853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01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572" y="4237237"/>
                  <a:ext cx="968535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6522" b="-15909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660768" y="4540067"/>
                  <a:ext cx="7309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768" y="4540067"/>
                  <a:ext cx="730969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2885" b="-454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 rot="5400000">
                  <a:off x="1832461" y="3690925"/>
                  <a:ext cx="830356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10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832461" y="3690925"/>
                  <a:ext cx="830356" cy="33855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423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 rot="2685160">
                  <a:off x="1213430" y="5219677"/>
                  <a:ext cx="7309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85160">
                  <a:off x="1213430" y="5219677"/>
                  <a:ext cx="730969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 rot="18643502">
                  <a:off x="2843338" y="5275699"/>
                  <a:ext cx="78226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sz="1400" dirty="0" smtClean="0">
                      <a:solidFill>
                        <a:prstClr val="black"/>
                      </a:solidFill>
                    </a:rPr>
                    <a:t>0</a:t>
                  </a:r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643502">
                  <a:off x="2843338" y="5275699"/>
                  <a:ext cx="782265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12281" r="-2243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 rot="2897385">
                  <a:off x="2616475" y="3699939"/>
                  <a:ext cx="8303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10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897385">
                  <a:off x="2616475" y="3699939"/>
                  <a:ext cx="830356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252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 rot="18643502">
                  <a:off x="1368121" y="3763400"/>
                  <a:ext cx="8303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10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643502">
                  <a:off x="1368121" y="3763400"/>
                  <a:ext cx="830356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270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 rot="18846525">
                  <a:off x="2422402" y="5046065"/>
                  <a:ext cx="9685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01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6525">
                  <a:off x="2422402" y="5046065"/>
                  <a:ext cx="968534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3906" b="-76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 rot="18846525">
                  <a:off x="1069807" y="3511478"/>
                  <a:ext cx="9685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01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6525">
                  <a:off x="1069807" y="3511478"/>
                  <a:ext cx="968534" cy="30777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3906" b="-76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 rot="2741485">
                  <a:off x="1378893" y="5019983"/>
                  <a:ext cx="9685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01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41485">
                  <a:off x="1378893" y="5019983"/>
                  <a:ext cx="968534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1563" b="-381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 rot="2741485">
                  <a:off x="2889281" y="3575831"/>
                  <a:ext cx="96853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01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41485">
                  <a:off x="2889281" y="3575831"/>
                  <a:ext cx="968533" cy="307777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775" b="-381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 rot="16200000" flipH="1" flipV="1">
                  <a:off x="2126279" y="3734739"/>
                  <a:ext cx="9685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01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 flipV="1">
                  <a:off x="2126279" y="3734739"/>
                  <a:ext cx="968534" cy="307777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15909" b="-652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TextBox 76"/>
            <p:cNvSpPr txBox="1"/>
            <p:nvPr/>
          </p:nvSpPr>
          <p:spPr>
            <a:xfrm>
              <a:off x="2273339" y="2962637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a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59673" y="442292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b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273339" y="4432660"/>
              <a:ext cx="260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c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42848" y="4432660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d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73339" y="588539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e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 rot="2478015">
                  <a:off x="3603794" y="3739443"/>
                  <a:ext cx="7309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478015">
                  <a:off x="3603794" y="3739443"/>
                  <a:ext cx="730969" cy="30777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1196752"/>
                <a:ext cx="7992888" cy="1567890"/>
              </a:xfrm>
            </p:spPr>
            <p:txBody>
              <a:bodyPr/>
              <a:lstStyle/>
              <a:p>
                <a:r>
                  <a:rPr lang="en-US" dirty="0" smtClean="0"/>
                  <a:t>Find </a:t>
                </a:r>
                <a:r>
                  <a:rPr lang="en-US" dirty="0"/>
                  <a:t>a </a:t>
                </a:r>
                <a:r>
                  <a:rPr lang="en-US" i="1" dirty="0" smtClean="0"/>
                  <a:t>2</a:t>
                </a:r>
                <a:r>
                  <a:rPr lang="en-US" dirty="0" smtClean="0"/>
                  <a:t>-survivable </a:t>
                </a:r>
                <a:r>
                  <a:rPr lang="en-US" dirty="0"/>
                  <a:t>spanning connection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such that: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func>
                      <m:r>
                        <a:rPr lang="en-US" i="1">
                          <a:latin typeface="Cambria Math"/>
                        </a:rPr>
                        <m:t>𝑆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i="1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𝐵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2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196752"/>
                <a:ext cx="7992888" cy="1567890"/>
              </a:xfrm>
              <a:blipFill rotWithShape="1">
                <a:blip r:embed="rId19"/>
                <a:stretch>
                  <a:fillRect t="-232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107504" y="264623"/>
            <a:ext cx="440313" cy="3154710"/>
          </a:xfrm>
          <a:prstGeom prst="rect">
            <a:avLst/>
          </a:prstGeom>
          <a:noFill/>
        </p:spPr>
        <p:txBody>
          <a:bodyPr vert="wordArtVertRtl" wrap="none" rtlCol="1">
            <a:spAutoFit/>
          </a:bodyPr>
          <a:lstStyle/>
          <a:p>
            <a:r>
              <a:rPr lang="en-US" sz="1400" dirty="0" smtClean="0"/>
              <a:t>Optimization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537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Solution</a:t>
            </a:r>
            <a:endParaRPr lang="he-IL" dirty="0"/>
          </a:p>
        </p:txBody>
      </p:sp>
      <p:grpSp>
        <p:nvGrpSpPr>
          <p:cNvPr id="111" name="Group 110"/>
          <p:cNvGrpSpPr>
            <a:grpSpLocks noChangeAspect="1"/>
          </p:cNvGrpSpPr>
          <p:nvPr/>
        </p:nvGrpSpPr>
        <p:grpSpPr>
          <a:xfrm>
            <a:off x="797650" y="3356992"/>
            <a:ext cx="3270294" cy="2880000"/>
            <a:chOff x="698903" y="2924944"/>
            <a:chExt cx="3760838" cy="331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 rot="2741485">
                  <a:off x="3783356" y="3486268"/>
                  <a:ext cx="9685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01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41485">
                  <a:off x="3783356" y="3486268"/>
                  <a:ext cx="968534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75" b="-381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 rot="13500000">
              <a:off x="885474" y="5332004"/>
              <a:ext cx="1690834" cy="0"/>
            </a:xfrm>
            <a:prstGeom prst="line">
              <a:avLst/>
            </a:prstGeom>
            <a:solidFill>
              <a:srgbClr val="BAA68B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" name="Straight Connector 50"/>
            <p:cNvCxnSpPr/>
            <p:nvPr/>
          </p:nvCxnSpPr>
          <p:spPr>
            <a:xfrm flipH="1">
              <a:off x="1141466" y="3197995"/>
              <a:ext cx="1139691" cy="1234665"/>
            </a:xfrm>
            <a:prstGeom prst="line">
              <a:avLst/>
            </a:prstGeom>
            <a:solidFill>
              <a:srgbClr val="BAA68B"/>
            </a:solidFill>
            <a:ln w="28575" algn="ctr">
              <a:solidFill>
                <a:schemeClr val="tx1"/>
              </a:solidFill>
              <a:prstDash val="solid"/>
              <a:round/>
              <a:headEnd/>
              <a:tailEnd/>
            </a:ln>
          </p:spPr>
        </p:cxnSp>
        <p:cxnSp>
          <p:nvCxnSpPr>
            <p:cNvPr id="52" name="Straight Connector 51"/>
            <p:cNvCxnSpPr/>
            <p:nvPr/>
          </p:nvCxnSpPr>
          <p:spPr>
            <a:xfrm>
              <a:off x="2616132" y="4570308"/>
              <a:ext cx="954432" cy="0"/>
            </a:xfrm>
            <a:prstGeom prst="line">
              <a:avLst/>
            </a:prstGeom>
            <a:solidFill>
              <a:srgbClr val="BAA68B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" name="Straight Connector 52"/>
            <p:cNvCxnSpPr/>
            <p:nvPr/>
          </p:nvCxnSpPr>
          <p:spPr>
            <a:xfrm flipH="1">
              <a:off x="2543368" y="4732762"/>
              <a:ext cx="1135070" cy="1203685"/>
            </a:xfrm>
            <a:prstGeom prst="line">
              <a:avLst/>
            </a:prstGeom>
            <a:solidFill>
              <a:srgbClr val="BAA68B"/>
            </a:solidFill>
            <a:ln w="28575" algn="ctr">
              <a:solidFill>
                <a:schemeClr val="tx1"/>
              </a:solidFill>
              <a:prstDash val="solid"/>
              <a:round/>
              <a:headEnd/>
              <a:tailEnd/>
            </a:ln>
          </p:spPr>
        </p:cxnSp>
        <p:cxnSp>
          <p:nvCxnSpPr>
            <p:cNvPr id="54" name="Straight Connector 53"/>
            <p:cNvCxnSpPr/>
            <p:nvPr/>
          </p:nvCxnSpPr>
          <p:spPr>
            <a:xfrm rot="13500000">
              <a:off x="2332104" y="3834859"/>
              <a:ext cx="1690834" cy="0"/>
            </a:xfrm>
            <a:prstGeom prst="line">
              <a:avLst/>
            </a:prstGeom>
            <a:solidFill>
              <a:srgbClr val="BAA68B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5" name="Arc 54"/>
            <p:cNvSpPr/>
            <p:nvPr/>
          </p:nvSpPr>
          <p:spPr>
            <a:xfrm>
              <a:off x="698903" y="3153672"/>
              <a:ext cx="3760838" cy="2925852"/>
            </a:xfrm>
            <a:prstGeom prst="arc">
              <a:avLst>
                <a:gd name="adj1" fmla="val 16200000"/>
                <a:gd name="adj2" fmla="val 5323618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" name="Oval 212"/>
            <p:cNvSpPr>
              <a:spLocks noChangeArrowheads="1"/>
            </p:cNvSpPr>
            <p:nvPr/>
          </p:nvSpPr>
          <p:spPr bwMode="auto">
            <a:xfrm>
              <a:off x="2217442" y="2924944"/>
              <a:ext cx="397123" cy="397082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>
                <a:solidFill>
                  <a:prstClr val="black"/>
                </a:solidFill>
              </a:endParaRPr>
            </a:p>
          </p:txBody>
        </p:sp>
        <p:sp>
          <p:nvSpPr>
            <p:cNvPr id="57" name="Oval 212"/>
            <p:cNvSpPr>
              <a:spLocks noChangeArrowheads="1"/>
            </p:cNvSpPr>
            <p:nvPr/>
          </p:nvSpPr>
          <p:spPr bwMode="auto">
            <a:xfrm>
              <a:off x="3587776" y="4392903"/>
              <a:ext cx="397123" cy="397082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>
                <a:solidFill>
                  <a:prstClr val="black"/>
                </a:solidFill>
              </a:endParaRPr>
            </a:p>
          </p:txBody>
        </p:sp>
        <p:sp>
          <p:nvSpPr>
            <p:cNvPr id="58" name="Oval 212"/>
            <p:cNvSpPr>
              <a:spLocks noChangeArrowheads="1"/>
            </p:cNvSpPr>
            <p:nvPr/>
          </p:nvSpPr>
          <p:spPr bwMode="auto">
            <a:xfrm>
              <a:off x="2217442" y="4392903"/>
              <a:ext cx="397123" cy="397082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>
                <a:solidFill>
                  <a:prstClr val="black"/>
                </a:solidFill>
              </a:endParaRPr>
            </a:p>
          </p:txBody>
        </p:sp>
        <p:sp>
          <p:nvSpPr>
            <p:cNvPr id="59" name="Oval 212"/>
            <p:cNvSpPr>
              <a:spLocks noChangeArrowheads="1"/>
            </p:cNvSpPr>
            <p:nvPr/>
          </p:nvSpPr>
          <p:spPr bwMode="auto">
            <a:xfrm>
              <a:off x="847109" y="4392903"/>
              <a:ext cx="397123" cy="397082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>
                <a:solidFill>
                  <a:prstClr val="black"/>
                </a:solidFill>
              </a:endParaRPr>
            </a:p>
          </p:txBody>
        </p:sp>
        <p:sp>
          <p:nvSpPr>
            <p:cNvPr id="60" name="Oval 212"/>
            <p:cNvSpPr>
              <a:spLocks noChangeArrowheads="1"/>
            </p:cNvSpPr>
            <p:nvPr/>
          </p:nvSpPr>
          <p:spPr bwMode="auto">
            <a:xfrm>
              <a:off x="2217442" y="5839862"/>
              <a:ext cx="397123" cy="397082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>
                <a:solidFill>
                  <a:prstClr val="black"/>
                </a:solidFill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250310" y="4570308"/>
              <a:ext cx="954432" cy="0"/>
            </a:xfrm>
            <a:prstGeom prst="line">
              <a:avLst/>
            </a:prstGeom>
            <a:solidFill>
              <a:srgbClr val="BAA68B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" name="Straight Connector 61"/>
            <p:cNvCxnSpPr/>
            <p:nvPr/>
          </p:nvCxnSpPr>
          <p:spPr>
            <a:xfrm rot="16200000">
              <a:off x="1887603" y="3854929"/>
              <a:ext cx="1049876" cy="0"/>
            </a:xfrm>
            <a:prstGeom prst="line">
              <a:avLst/>
            </a:prstGeom>
            <a:solidFill>
              <a:srgbClr val="BAA68B"/>
            </a:solidFill>
            <a:ln w="28575" algn="ctr">
              <a:solidFill>
                <a:schemeClr val="tx1"/>
              </a:solidFill>
              <a:prstDash val="solid"/>
              <a:round/>
              <a:headEnd/>
              <a:tailEnd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1172549" y="4249523"/>
                  <a:ext cx="96853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01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549" y="4249523"/>
                  <a:ext cx="968535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755" b="-15909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1345931" y="4567609"/>
                  <a:ext cx="7309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931" y="4567609"/>
                  <a:ext cx="730969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3846" b="-454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2636572" y="4237237"/>
                  <a:ext cx="96853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01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572" y="4237237"/>
                  <a:ext cx="968535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6522" b="-15909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660768" y="4540067"/>
                  <a:ext cx="7309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768" y="4540067"/>
                  <a:ext cx="730969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2885" b="-454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 rot="5400000">
                  <a:off x="1832461" y="3690925"/>
                  <a:ext cx="830356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10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832461" y="3690925"/>
                  <a:ext cx="830356" cy="33855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423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 rot="2685160">
                  <a:off x="1213430" y="5219677"/>
                  <a:ext cx="7309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85160">
                  <a:off x="1213430" y="5219677"/>
                  <a:ext cx="730969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4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 rot="18643502">
                  <a:off x="2843338" y="5275699"/>
                  <a:ext cx="78226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sz="1400" dirty="0" smtClean="0">
                      <a:solidFill>
                        <a:prstClr val="black"/>
                      </a:solidFill>
                    </a:rPr>
                    <a:t>0</a:t>
                  </a:r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643502">
                  <a:off x="2843338" y="5275699"/>
                  <a:ext cx="782265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12281" r="-2243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 rot="2897385">
                  <a:off x="2616475" y="3699939"/>
                  <a:ext cx="8303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10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897385">
                  <a:off x="2616475" y="3699939"/>
                  <a:ext cx="830356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52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 rot="18643502">
                  <a:off x="1368121" y="3763400"/>
                  <a:ext cx="8303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10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643502">
                  <a:off x="1368121" y="3763400"/>
                  <a:ext cx="830356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270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 rot="18846525">
                  <a:off x="2422402" y="5046065"/>
                  <a:ext cx="9685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01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6525">
                  <a:off x="2422402" y="5046065"/>
                  <a:ext cx="968534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3876" b="-76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 rot="18846525">
                  <a:off x="1069807" y="3511478"/>
                  <a:ext cx="9685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01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6525">
                  <a:off x="1069807" y="3511478"/>
                  <a:ext cx="968534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3876" b="-76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 rot="2741485">
                  <a:off x="1378893" y="5019983"/>
                  <a:ext cx="9685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01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41485">
                  <a:off x="1378893" y="5019983"/>
                  <a:ext cx="968534" cy="30777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775" b="-381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 rot="2741485">
                  <a:off x="2889281" y="3575831"/>
                  <a:ext cx="96853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01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41485">
                  <a:off x="2889281" y="3575831"/>
                  <a:ext cx="968533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775" b="-381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 rot="16200000" flipH="1" flipV="1">
                  <a:off x="2126279" y="3734739"/>
                  <a:ext cx="9685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01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 flipV="1">
                  <a:off x="2126279" y="3734739"/>
                  <a:ext cx="968534" cy="307777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18605" b="-652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TextBox 76"/>
            <p:cNvSpPr txBox="1"/>
            <p:nvPr/>
          </p:nvSpPr>
          <p:spPr>
            <a:xfrm>
              <a:off x="2273339" y="2962637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a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59673" y="442292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b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273339" y="4432660"/>
              <a:ext cx="260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c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42848" y="4432660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d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73339" y="588539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e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 rot="2478015">
                  <a:off x="3603794" y="3739443"/>
                  <a:ext cx="7309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478015">
                  <a:off x="3603794" y="3739443"/>
                  <a:ext cx="730969" cy="307777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194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1196752"/>
                <a:ext cx="7992888" cy="1567890"/>
              </a:xfrm>
            </p:spPr>
            <p:txBody>
              <a:bodyPr/>
              <a:lstStyle/>
              <a:p>
                <a:r>
                  <a:rPr lang="en-US" dirty="0" smtClean="0"/>
                  <a:t>Each </a:t>
                </a:r>
                <a:r>
                  <a:rPr lang="en-US" dirty="0"/>
                  <a:t>link </a:t>
                </a:r>
                <a:r>
                  <a:rPr lang="en-US" dirty="0" smtClean="0"/>
                  <a:t>with </a:t>
                </a:r>
                <a:r>
                  <a:rPr lang="en-US" dirty="0"/>
                  <a:t>a bandwidth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&lt;</m:t>
                    </m:r>
                    <m:r>
                      <a:rPr lang="en-US" b="0" i="0" smtClean="0">
                        <a:latin typeface="Cambria Math"/>
                      </a:rPr>
                      <m:t>2</m:t>
                    </m:r>
                    <m:r>
                      <a:rPr lang="en-US" b="0" i="0" smtClean="0">
                        <a:latin typeface="Cambria Math"/>
                      </a:rPr>
                      <m:t>: 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r>
                  <a:rPr lang="en-US" dirty="0"/>
                  <a:t>E</a:t>
                </a:r>
                <a:r>
                  <a:rPr lang="en-US" dirty="0" smtClean="0"/>
                  <a:t>ach </a:t>
                </a:r>
                <a:r>
                  <a:rPr lang="en-US" dirty="0"/>
                  <a:t>link </a:t>
                </a:r>
                <a:r>
                  <a:rPr lang="en-US" dirty="0" smtClean="0"/>
                  <a:t>with </a:t>
                </a:r>
                <a:r>
                  <a:rPr lang="en-US" dirty="0"/>
                  <a:t>a bandwidth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≥</m:t>
                    </m:r>
                    <m:r>
                      <a:rPr lang="en-US" b="0" i="0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196752"/>
                <a:ext cx="7992888" cy="1567890"/>
              </a:xfrm>
              <a:blipFill rotWithShape="1">
                <a:blip r:embed="rId18"/>
                <a:stretch>
                  <a:fillRect t="-232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oup 84"/>
          <p:cNvGrpSpPr>
            <a:grpSpLocks noChangeAspect="1"/>
          </p:cNvGrpSpPr>
          <p:nvPr/>
        </p:nvGrpSpPr>
        <p:grpSpPr>
          <a:xfrm>
            <a:off x="5652440" y="1154936"/>
            <a:ext cx="2880000" cy="401856"/>
            <a:chOff x="2133600" y="2514600"/>
            <a:chExt cx="3622702" cy="505488"/>
          </a:xfrm>
        </p:grpSpPr>
        <p:sp>
          <p:nvSpPr>
            <p:cNvPr id="86" name="Oval 212"/>
            <p:cNvSpPr>
              <a:spLocks noChangeArrowheads="1"/>
            </p:cNvSpPr>
            <p:nvPr/>
          </p:nvSpPr>
          <p:spPr bwMode="auto">
            <a:xfrm>
              <a:off x="2133600" y="2719060"/>
              <a:ext cx="301059" cy="301028"/>
            </a:xfrm>
            <a:prstGeom prst="ellips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/>
            </a:p>
          </p:txBody>
        </p:sp>
        <p:sp>
          <p:nvSpPr>
            <p:cNvPr id="87" name="Oval 212"/>
            <p:cNvSpPr>
              <a:spLocks noChangeArrowheads="1"/>
            </p:cNvSpPr>
            <p:nvPr/>
          </p:nvSpPr>
          <p:spPr bwMode="auto">
            <a:xfrm>
              <a:off x="3537551" y="2719060"/>
              <a:ext cx="301059" cy="301028"/>
            </a:xfrm>
            <a:prstGeom prst="ellips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/>
            </a:p>
          </p:txBody>
        </p:sp>
        <p:cxnSp>
          <p:nvCxnSpPr>
            <p:cNvPr id="88" name="Straight Arrow Connector 87"/>
            <p:cNvCxnSpPr>
              <a:stCxn id="86" idx="6"/>
              <a:endCxn id="87" idx="2"/>
            </p:cNvCxnSpPr>
            <p:nvPr/>
          </p:nvCxnSpPr>
          <p:spPr>
            <a:xfrm>
              <a:off x="2434659" y="2869574"/>
              <a:ext cx="11028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2667000" y="2514600"/>
                  <a:ext cx="762000" cy="34624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latin typeface="Cambria Math"/>
                          </a:rPr>
                          <m:t>𝒃</m:t>
                        </m:r>
                        <m:r>
                          <m:rPr>
                            <m:nor/>
                          </m:rPr>
                          <a:rPr lang="en-US" sz="1100" b="1" i="1" baseline="-25000" dirty="0"/>
                          <m:t>e</m:t>
                        </m:r>
                        <m:r>
                          <a:rPr lang="en-US" sz="1100" b="1" i="1" baseline="-25000" dirty="0">
                            <a:latin typeface="Cambria Math"/>
                          </a:rPr>
                          <m:t>  ,</m:t>
                        </m:r>
                        <m:r>
                          <a:rPr lang="en-US" sz="1100" b="1" i="1" baseline="-25000" dirty="0" smtClean="0">
                            <a:latin typeface="Cambria Math"/>
                          </a:rPr>
                          <m:t> </m:t>
                        </m:r>
                        <m:r>
                          <a:rPr lang="en-US" sz="1100" b="1" i="1" dirty="0">
                            <a:latin typeface="Cambria Math"/>
                          </a:rPr>
                          <m:t>𝒑</m:t>
                        </m:r>
                        <m:r>
                          <m:rPr>
                            <m:nor/>
                          </m:rPr>
                          <a:rPr lang="en-US" sz="1100" b="1" i="1" baseline="-25000" dirty="0"/>
                          <m:t>e</m:t>
                        </m:r>
                      </m:oMath>
                    </m:oMathPara>
                  </a14:m>
                  <a:endParaRPr lang="en-US" sz="1100" b="1" i="1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2514600"/>
                  <a:ext cx="762000" cy="34624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Right Arrow 89"/>
            <p:cNvSpPr/>
            <p:nvPr/>
          </p:nvSpPr>
          <p:spPr>
            <a:xfrm>
              <a:off x="4008750" y="2733675"/>
              <a:ext cx="468000" cy="252000"/>
            </a:xfrm>
            <a:prstGeom prst="rightArrow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669145" y="2719060"/>
              <a:ext cx="10871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i="1" dirty="0" smtClean="0"/>
                <a:t>Discard the link</a:t>
              </a:r>
              <a:endParaRPr lang="en-US" sz="1100" b="1" i="1" dirty="0"/>
            </a:p>
          </p:txBody>
        </p:sp>
      </p:grpSp>
      <p:grpSp>
        <p:nvGrpSpPr>
          <p:cNvPr id="92" name="Group 91"/>
          <p:cNvGrpSpPr>
            <a:grpSpLocks noChangeAspect="1"/>
          </p:cNvGrpSpPr>
          <p:nvPr/>
        </p:nvGrpSpPr>
        <p:grpSpPr>
          <a:xfrm>
            <a:off x="5724448" y="1797529"/>
            <a:ext cx="2980514" cy="967113"/>
            <a:chOff x="2133600" y="2183693"/>
            <a:chExt cx="4366877" cy="1416958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4953000" y="2895600"/>
              <a:ext cx="11028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2133600" y="2183693"/>
              <a:ext cx="4366877" cy="1416958"/>
              <a:chOff x="2133600" y="2183693"/>
              <a:chExt cx="4366877" cy="1416958"/>
            </a:xfrm>
          </p:grpSpPr>
          <p:sp>
            <p:nvSpPr>
              <p:cNvPr id="99" name="Oval 212"/>
              <p:cNvSpPr>
                <a:spLocks noChangeArrowheads="1"/>
              </p:cNvSpPr>
              <p:nvPr/>
            </p:nvSpPr>
            <p:spPr bwMode="auto">
              <a:xfrm>
                <a:off x="4648200" y="2728585"/>
                <a:ext cx="301059" cy="301028"/>
              </a:xfrm>
              <a:prstGeom prst="ellips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 sz="800"/>
              </a:p>
            </p:txBody>
          </p:sp>
          <p:sp>
            <p:nvSpPr>
              <p:cNvPr id="100" name="Oval 212"/>
              <p:cNvSpPr>
                <a:spLocks noChangeArrowheads="1"/>
              </p:cNvSpPr>
              <p:nvPr/>
            </p:nvSpPr>
            <p:spPr bwMode="auto">
              <a:xfrm>
                <a:off x="6052151" y="2728585"/>
                <a:ext cx="301059" cy="301028"/>
              </a:xfrm>
              <a:prstGeom prst="ellips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 sz="8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Rectangle 100"/>
                  <p:cNvSpPr/>
                  <p:nvPr/>
                </p:nvSpPr>
                <p:spPr>
                  <a:xfrm>
                    <a:off x="4555250" y="2183693"/>
                    <a:ext cx="1945227" cy="39231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0" b="1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050" b="1" i="1" dirty="0" smtClean="0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050" b="1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1" i="1" dirty="0" smtClean="0"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sz="1050" b="1" i="1" dirty="0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050" b="1" i="1" dirty="0">
                              <a:latin typeface="Cambria Math"/>
                            </a:rPr>
                            <m:t>=−</m:t>
                          </m:r>
                          <m:r>
                            <a:rPr lang="en-US" sz="1050" b="1" i="1" dirty="0">
                              <a:latin typeface="Cambria Math"/>
                            </a:rPr>
                            <m:t>𝒍𝒏</m:t>
                          </m:r>
                          <m:r>
                            <a:rPr lang="en-US" sz="105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050" b="1" i="1" dirty="0">
                              <a:latin typeface="Cambria Math"/>
                            </a:rPr>
                            <m:t>𝟏</m:t>
                          </m:r>
                          <m:r>
                            <a:rPr lang="en-US" sz="1050" b="1" i="1" dirty="0">
                              <a:latin typeface="Cambria Math"/>
                            </a:rPr>
                            <m:t>−</m:t>
                          </m:r>
                          <m:r>
                            <a:rPr lang="en-US" sz="1050" b="1" i="1" dirty="0" smtClean="0">
                              <a:latin typeface="Cambria Math"/>
                            </a:rPr>
                            <m:t>𝒑</m:t>
                          </m:r>
                          <m:r>
                            <m:rPr>
                              <m:nor/>
                            </m:rPr>
                            <a:rPr lang="en-US" sz="1050" b="1" i="1" baseline="-25000" dirty="0"/>
                            <m:t>e</m:t>
                          </m:r>
                          <m:r>
                            <a:rPr lang="en-US" sz="1050" b="1" i="1" dirty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sz="1050" b="1" i="1" dirty="0"/>
                  </a:p>
                </p:txBody>
              </p:sp>
            </mc:Choice>
            <mc:Fallback xmlns="">
              <p:sp>
                <p:nvSpPr>
                  <p:cNvPr id="101" name="Rectangle 1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5250" y="2183693"/>
                    <a:ext cx="1945227" cy="392315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2" name="Rectangle 101"/>
              <p:cNvSpPr/>
              <p:nvPr/>
            </p:nvSpPr>
            <p:spPr>
              <a:xfrm>
                <a:off x="5106863" y="2924321"/>
                <a:ext cx="184731" cy="2051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en-US" sz="1100" b="1" baseline="-25000" dirty="0"/>
              </a:p>
            </p:txBody>
          </p:sp>
          <p:sp>
            <p:nvSpPr>
              <p:cNvPr id="103" name="Oval 212"/>
              <p:cNvSpPr>
                <a:spLocks noChangeArrowheads="1"/>
              </p:cNvSpPr>
              <p:nvPr/>
            </p:nvSpPr>
            <p:spPr bwMode="auto">
              <a:xfrm>
                <a:off x="2133600" y="2719060"/>
                <a:ext cx="301059" cy="301028"/>
              </a:xfrm>
              <a:prstGeom prst="ellips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 sz="800"/>
              </a:p>
            </p:txBody>
          </p:sp>
          <p:sp>
            <p:nvSpPr>
              <p:cNvPr id="104" name="Oval 212"/>
              <p:cNvSpPr>
                <a:spLocks noChangeArrowheads="1"/>
              </p:cNvSpPr>
              <p:nvPr/>
            </p:nvSpPr>
            <p:spPr bwMode="auto">
              <a:xfrm>
                <a:off x="3537551" y="2719060"/>
                <a:ext cx="301059" cy="301028"/>
              </a:xfrm>
              <a:prstGeom prst="ellips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 sz="800"/>
              </a:p>
            </p:txBody>
          </p:sp>
          <p:cxnSp>
            <p:nvCxnSpPr>
              <p:cNvPr id="105" name="Straight Arrow Connector 104"/>
              <p:cNvCxnSpPr>
                <a:stCxn id="103" idx="6"/>
                <a:endCxn id="104" idx="2"/>
              </p:cNvCxnSpPr>
              <p:nvPr/>
            </p:nvCxnSpPr>
            <p:spPr>
              <a:xfrm>
                <a:off x="2434659" y="2869574"/>
                <a:ext cx="110289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Rectangle 105"/>
                  <p:cNvSpPr/>
                  <p:nvPr/>
                </p:nvSpPr>
                <p:spPr>
                  <a:xfrm>
                    <a:off x="2443050" y="2427790"/>
                    <a:ext cx="985950" cy="50730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r>
                          <a:rPr lang="en-US" sz="1100" b="1" i="1" dirty="0" smtClean="0">
                            <a:latin typeface="Cambria Math"/>
                          </a:rPr>
                          <m:t>𝒃</m:t>
                        </m:r>
                        <m:r>
                          <m:rPr>
                            <m:nor/>
                          </m:rPr>
                          <a:rPr lang="en-US" sz="1100" b="1" i="1" baseline="-25000" dirty="0"/>
                          <m:t>e</m:t>
                        </m:r>
                        <m:r>
                          <a:rPr lang="en-US" sz="1100" b="1" i="1" baseline="-25000" dirty="0" smtClean="0">
                            <a:latin typeface="Cambria Math"/>
                          </a:rPr>
                          <m:t>  ,  </m:t>
                        </m:r>
                        <m:r>
                          <a:rPr lang="en-US" sz="1100" b="1" i="1" dirty="0">
                            <a:latin typeface="Cambria Math"/>
                          </a:rPr>
                          <m:t>𝒑</m:t>
                        </m:r>
                        <m:r>
                          <m:rPr>
                            <m:nor/>
                          </m:rPr>
                          <a:rPr lang="en-US" sz="1100" b="1" i="1" baseline="-25000" dirty="0"/>
                          <m:t>e</m:t>
                        </m:r>
                      </m:oMath>
                    </a14:m>
                    <a:r>
                      <a:rPr lang="en-US" sz="1100" b="1" i="1" dirty="0" smtClean="0"/>
                      <a:t>  </a:t>
                    </a:r>
                    <a:endParaRPr lang="en-US" sz="1100" b="1" i="1" dirty="0"/>
                  </a:p>
                </p:txBody>
              </p:sp>
            </mc:Choice>
            <mc:Fallback xmlns="">
              <p:sp>
                <p:nvSpPr>
                  <p:cNvPr id="106" name="Rectangle 10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3050" y="2427790"/>
                    <a:ext cx="985950" cy="507304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7" name="Right Arrow 106"/>
              <p:cNvSpPr/>
              <p:nvPr/>
            </p:nvSpPr>
            <p:spPr>
              <a:xfrm>
                <a:off x="4008750" y="2733675"/>
                <a:ext cx="468000" cy="252000"/>
              </a:xfrm>
              <a:prstGeom prst="rightArrow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Arc 107"/>
              <p:cNvSpPr/>
              <p:nvPr/>
            </p:nvSpPr>
            <p:spPr>
              <a:xfrm>
                <a:off x="4873059" y="2514600"/>
                <a:ext cx="1222941" cy="533400"/>
              </a:xfrm>
              <a:prstGeom prst="arc">
                <a:avLst>
                  <a:gd name="adj1" fmla="val 11107590"/>
                  <a:gd name="adj2" fmla="val 0"/>
                </a:avLst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Arc 108"/>
              <p:cNvSpPr/>
              <p:nvPr/>
            </p:nvSpPr>
            <p:spPr>
              <a:xfrm flipV="1">
                <a:off x="4876800" y="2705622"/>
                <a:ext cx="1222941" cy="533400"/>
              </a:xfrm>
              <a:prstGeom prst="arc">
                <a:avLst>
                  <a:gd name="adj1" fmla="val 11107590"/>
                  <a:gd name="adj2" fmla="val 0"/>
                </a:avLst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Rectangle 109"/>
                  <p:cNvSpPr/>
                  <p:nvPr/>
                </p:nvSpPr>
                <p:spPr>
                  <a:xfrm>
                    <a:off x="5052473" y="3207303"/>
                    <a:ext cx="1011977" cy="3933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0" b="1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050" b="1" i="1" dirty="0" smtClean="0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050" b="1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1" i="1" dirty="0" smtClean="0"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sz="1050" b="1" i="1" dirty="0" smtClean="0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050" b="1" i="1" dirty="0">
                              <a:latin typeface="Cambria Math"/>
                            </a:rPr>
                            <m:t>=</m:t>
                          </m:r>
                          <m:r>
                            <a:rPr lang="en-US" sz="1050" b="1" i="1" dirty="0" smtClean="0">
                              <a:latin typeface="Cambria Math"/>
                            </a:rPr>
                            <m:t>𝟎</m:t>
                          </m:r>
                        </m:oMath>
                      </m:oMathPara>
                    </a14:m>
                    <a:endParaRPr lang="en-US" sz="1050" b="1" i="1" dirty="0"/>
                  </a:p>
                </p:txBody>
              </p:sp>
            </mc:Choice>
            <mc:Fallback xmlns="">
              <p:sp>
                <p:nvSpPr>
                  <p:cNvPr id="110" name="Rectangle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52473" y="3207303"/>
                    <a:ext cx="1011977" cy="393348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/>
                <p:cNvSpPr/>
                <p:nvPr/>
              </p:nvSpPr>
              <p:spPr>
                <a:xfrm>
                  <a:off x="4946321" y="2569128"/>
                  <a:ext cx="1009628" cy="3923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050" b="1" i="1" dirty="0" smtClean="0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050" b="1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050" b="1" i="1" dirty="0" smtClean="0">
                                    <a:latin typeface="Cambria Math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050" b="1" i="1" dirty="0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  <m:r>
                          <a:rPr lang="en-US" sz="1050" b="1" i="1" dirty="0">
                            <a:latin typeface="Cambria Math"/>
                          </a:rPr>
                          <m:t>=</m:t>
                        </m:r>
                        <m:r>
                          <a:rPr lang="en-US" sz="1050" b="1" i="1" dirty="0" smtClean="0"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050" b="1" i="1" dirty="0"/>
                </a:p>
              </p:txBody>
            </p:sp>
          </mc:Choice>
          <mc:Fallback xmlns="">
            <p:sp>
              <p:nvSpPr>
                <p:cNvPr id="95" name="Rectangle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6321" y="2569128"/>
                  <a:ext cx="1009628" cy="392315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Oval 95"/>
            <p:cNvSpPr>
              <a:spLocks noChangeAspect="1"/>
            </p:cNvSpPr>
            <p:nvPr/>
          </p:nvSpPr>
          <p:spPr>
            <a:xfrm>
              <a:off x="5457825" y="2934270"/>
              <a:ext cx="57474" cy="565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>
            <a:xfrm>
              <a:off x="5457825" y="3033713"/>
              <a:ext cx="57474" cy="565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5457825" y="3133725"/>
              <a:ext cx="57474" cy="565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8" name="Right Arrow 147"/>
          <p:cNvSpPr/>
          <p:nvPr/>
        </p:nvSpPr>
        <p:spPr>
          <a:xfrm>
            <a:off x="4459516" y="4626713"/>
            <a:ext cx="720080" cy="314455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1475656" y="2827878"/>
            <a:ext cx="203613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u="sng" dirty="0" smtClean="0">
                <a:solidFill>
                  <a:srgbClr val="612503"/>
                </a:solidFill>
                <a:latin typeface="Comic Sans MS" panose="030F0702030302020204" pitchFamily="66" charset="0"/>
              </a:rPr>
              <a:t>Original Network</a:t>
            </a:r>
            <a:endParaRPr lang="he-IL" u="sng" dirty="0">
              <a:solidFill>
                <a:srgbClr val="612503"/>
              </a:solidFill>
              <a:latin typeface="Comic Sans MS" panose="030F0702030302020204" pitchFamily="66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928576" y="2819106"/>
            <a:ext cx="21547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u="sng" dirty="0" smtClean="0">
                <a:solidFill>
                  <a:srgbClr val="612503"/>
                </a:solidFill>
                <a:latin typeface="Comic Sans MS" panose="030F0702030302020204" pitchFamily="66" charset="0"/>
              </a:rPr>
              <a:t>Auxiliary Network</a:t>
            </a:r>
            <a:endParaRPr lang="he-IL" u="sng" dirty="0">
              <a:solidFill>
                <a:srgbClr val="612503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5564971" y="3287615"/>
            <a:ext cx="2728513" cy="3017809"/>
            <a:chOff x="5564971" y="3287615"/>
            <a:chExt cx="2728513" cy="3017809"/>
          </a:xfrm>
        </p:grpSpPr>
        <p:grpSp>
          <p:nvGrpSpPr>
            <p:cNvPr id="162" name="Group 161"/>
            <p:cNvGrpSpPr/>
            <p:nvPr/>
          </p:nvGrpSpPr>
          <p:grpSpPr>
            <a:xfrm rot="18840000">
              <a:off x="6779367" y="5110846"/>
              <a:ext cx="1617562" cy="606261"/>
              <a:chOff x="4605999" y="5343019"/>
              <a:chExt cx="974113" cy="606261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4644008" y="5536284"/>
                <a:ext cx="829941" cy="216024"/>
                <a:chOff x="4644008" y="5536284"/>
                <a:chExt cx="829941" cy="216024"/>
              </a:xfrm>
            </p:grpSpPr>
            <p:sp>
              <p:nvSpPr>
                <p:cNvPr id="152" name="Arc 151"/>
                <p:cNvSpPr/>
                <p:nvPr/>
              </p:nvSpPr>
              <p:spPr>
                <a:xfrm>
                  <a:off x="4644008" y="5541148"/>
                  <a:ext cx="829941" cy="211160"/>
                </a:xfrm>
                <a:prstGeom prst="arc">
                  <a:avLst>
                    <a:gd name="adj1" fmla="val 10726648"/>
                    <a:gd name="adj2" fmla="val 0"/>
                  </a:avLst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53" name="Arc 152"/>
                <p:cNvSpPr/>
                <p:nvPr/>
              </p:nvSpPr>
              <p:spPr>
                <a:xfrm flipV="1">
                  <a:off x="4644008" y="5536284"/>
                  <a:ext cx="829941" cy="211160"/>
                </a:xfrm>
                <a:prstGeom prst="arc">
                  <a:avLst>
                    <a:gd name="adj1" fmla="val 10845450"/>
                    <a:gd name="adj2" fmla="val 0"/>
                  </a:avLst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605999" y="5343019"/>
                    <a:ext cx="974113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𝑙𝑛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99</m:t>
                          </m:r>
                        </m:oMath>
                      </m:oMathPara>
                    </a14:m>
                    <a:endParaRPr lang="en-US" sz="10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5999" y="5343019"/>
                    <a:ext cx="974113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795251" y="5703059"/>
                    <a:ext cx="59740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en-US" sz="10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5251" y="5703059"/>
                    <a:ext cx="597408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5" name="Group 174"/>
            <p:cNvGrpSpPr/>
            <p:nvPr/>
          </p:nvGrpSpPr>
          <p:grpSpPr>
            <a:xfrm rot="2700000">
              <a:off x="5522217" y="5177924"/>
              <a:ext cx="1648739" cy="606261"/>
              <a:chOff x="4605999" y="5343019"/>
              <a:chExt cx="974113" cy="606261"/>
            </a:xfrm>
          </p:grpSpPr>
          <p:grpSp>
            <p:nvGrpSpPr>
              <p:cNvPr id="176" name="Group 175"/>
              <p:cNvGrpSpPr/>
              <p:nvPr/>
            </p:nvGrpSpPr>
            <p:grpSpPr>
              <a:xfrm>
                <a:off x="4644008" y="5536284"/>
                <a:ext cx="829941" cy="216024"/>
                <a:chOff x="4644008" y="5536284"/>
                <a:chExt cx="829941" cy="216024"/>
              </a:xfrm>
            </p:grpSpPr>
            <p:sp>
              <p:nvSpPr>
                <p:cNvPr id="179" name="Arc 178"/>
                <p:cNvSpPr/>
                <p:nvPr/>
              </p:nvSpPr>
              <p:spPr>
                <a:xfrm>
                  <a:off x="4644008" y="5541148"/>
                  <a:ext cx="829941" cy="211160"/>
                </a:xfrm>
                <a:prstGeom prst="arc">
                  <a:avLst>
                    <a:gd name="adj1" fmla="val 10726648"/>
                    <a:gd name="adj2" fmla="val 0"/>
                  </a:avLst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80" name="Arc 179"/>
                <p:cNvSpPr/>
                <p:nvPr/>
              </p:nvSpPr>
              <p:spPr>
                <a:xfrm flipV="1">
                  <a:off x="4644008" y="5536284"/>
                  <a:ext cx="829941" cy="211160"/>
                </a:xfrm>
                <a:prstGeom prst="arc">
                  <a:avLst>
                    <a:gd name="adj1" fmla="val 10845450"/>
                    <a:gd name="adj2" fmla="val 0"/>
                  </a:avLst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TextBox 176"/>
                  <p:cNvSpPr txBox="1"/>
                  <p:nvPr/>
                </p:nvSpPr>
                <p:spPr>
                  <a:xfrm>
                    <a:off x="4605999" y="5343019"/>
                    <a:ext cx="974113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𝑙𝑛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99</m:t>
                          </m:r>
                        </m:oMath>
                      </m:oMathPara>
                    </a14:m>
                    <a:endParaRPr lang="en-US" sz="10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7" name="TextBox 1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5999" y="5343019"/>
                    <a:ext cx="974113" cy="246221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4795251" y="5703059"/>
                    <a:ext cx="59740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en-US" sz="10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8" name="TextBox 1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5251" y="5703059"/>
                    <a:ext cx="597408" cy="246221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3" name="Group 162"/>
            <p:cNvGrpSpPr/>
            <p:nvPr/>
          </p:nvGrpSpPr>
          <p:grpSpPr>
            <a:xfrm>
              <a:off x="5881415" y="4485273"/>
              <a:ext cx="974113" cy="606261"/>
              <a:chOff x="4605999" y="5343019"/>
              <a:chExt cx="974113" cy="606261"/>
            </a:xfrm>
          </p:grpSpPr>
          <p:grpSp>
            <p:nvGrpSpPr>
              <p:cNvPr id="164" name="Group 163"/>
              <p:cNvGrpSpPr/>
              <p:nvPr/>
            </p:nvGrpSpPr>
            <p:grpSpPr>
              <a:xfrm>
                <a:off x="4644008" y="5536284"/>
                <a:ext cx="829941" cy="216024"/>
                <a:chOff x="4644008" y="5536284"/>
                <a:chExt cx="829941" cy="216024"/>
              </a:xfrm>
            </p:grpSpPr>
            <p:sp>
              <p:nvSpPr>
                <p:cNvPr id="167" name="Arc 166"/>
                <p:cNvSpPr/>
                <p:nvPr/>
              </p:nvSpPr>
              <p:spPr>
                <a:xfrm>
                  <a:off x="4644008" y="5541148"/>
                  <a:ext cx="829941" cy="211160"/>
                </a:xfrm>
                <a:prstGeom prst="arc">
                  <a:avLst>
                    <a:gd name="adj1" fmla="val 10726648"/>
                    <a:gd name="adj2" fmla="val 0"/>
                  </a:avLst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68" name="Arc 167"/>
                <p:cNvSpPr/>
                <p:nvPr/>
              </p:nvSpPr>
              <p:spPr>
                <a:xfrm flipV="1">
                  <a:off x="4644008" y="5536284"/>
                  <a:ext cx="829941" cy="211160"/>
                </a:xfrm>
                <a:prstGeom prst="arc">
                  <a:avLst>
                    <a:gd name="adj1" fmla="val 10845450"/>
                    <a:gd name="adj2" fmla="val 0"/>
                  </a:avLst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605999" y="5343019"/>
                    <a:ext cx="974113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𝑙𝑛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99</m:t>
                          </m:r>
                        </m:oMath>
                      </m:oMathPara>
                    </a14:m>
                    <a:endParaRPr lang="en-US" sz="10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5999" y="5343019"/>
                    <a:ext cx="974113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TextBox 165"/>
                  <p:cNvSpPr txBox="1"/>
                  <p:nvPr/>
                </p:nvSpPr>
                <p:spPr>
                  <a:xfrm>
                    <a:off x="4795251" y="5703059"/>
                    <a:ext cx="59740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en-US" sz="10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6" name="TextBox 1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5251" y="5703059"/>
                    <a:ext cx="59740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7" name="Group 156"/>
            <p:cNvGrpSpPr/>
            <p:nvPr/>
          </p:nvGrpSpPr>
          <p:grpSpPr>
            <a:xfrm>
              <a:off x="7107385" y="4680694"/>
              <a:ext cx="829941" cy="216024"/>
              <a:chOff x="4644008" y="5536284"/>
              <a:chExt cx="829941" cy="216024"/>
            </a:xfrm>
          </p:grpSpPr>
          <p:sp>
            <p:nvSpPr>
              <p:cNvPr id="158" name="Arc 157"/>
              <p:cNvSpPr/>
              <p:nvPr/>
            </p:nvSpPr>
            <p:spPr>
              <a:xfrm>
                <a:off x="4644008" y="5541148"/>
                <a:ext cx="829941" cy="211160"/>
              </a:xfrm>
              <a:prstGeom prst="arc">
                <a:avLst>
                  <a:gd name="adj1" fmla="val 10726648"/>
                  <a:gd name="adj2" fmla="val 0"/>
                </a:avLst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9" name="Arc 158"/>
              <p:cNvSpPr/>
              <p:nvPr/>
            </p:nvSpPr>
            <p:spPr>
              <a:xfrm flipV="1">
                <a:off x="4644008" y="5536284"/>
                <a:ext cx="829941" cy="211160"/>
              </a:xfrm>
              <a:prstGeom prst="arc">
                <a:avLst>
                  <a:gd name="adj1" fmla="val 10845450"/>
                  <a:gd name="adj2" fmla="val 0"/>
                </a:avLst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21" name="Oval 212"/>
            <p:cNvSpPr>
              <a:spLocks noChangeArrowheads="1"/>
            </p:cNvSpPr>
            <p:nvPr/>
          </p:nvSpPr>
          <p:spPr bwMode="auto">
            <a:xfrm>
              <a:off x="6756565" y="3356992"/>
              <a:ext cx="345324" cy="345289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>
                <a:solidFill>
                  <a:prstClr val="black"/>
                </a:solidFill>
              </a:endParaRPr>
            </a:p>
          </p:txBody>
        </p:sp>
        <p:sp>
          <p:nvSpPr>
            <p:cNvPr id="122" name="Oval 212"/>
            <p:cNvSpPr>
              <a:spLocks noChangeArrowheads="1"/>
            </p:cNvSpPr>
            <p:nvPr/>
          </p:nvSpPr>
          <p:spPr bwMode="auto">
            <a:xfrm>
              <a:off x="7948160" y="4633478"/>
              <a:ext cx="345324" cy="345289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>
                <a:solidFill>
                  <a:prstClr val="black"/>
                </a:solidFill>
              </a:endParaRPr>
            </a:p>
          </p:txBody>
        </p:sp>
        <p:sp>
          <p:nvSpPr>
            <p:cNvPr id="123" name="Oval 212"/>
            <p:cNvSpPr>
              <a:spLocks noChangeArrowheads="1"/>
            </p:cNvSpPr>
            <p:nvPr/>
          </p:nvSpPr>
          <p:spPr bwMode="auto">
            <a:xfrm>
              <a:off x="6756565" y="4633478"/>
              <a:ext cx="345324" cy="345289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>
                <a:solidFill>
                  <a:prstClr val="black"/>
                </a:solidFill>
              </a:endParaRPr>
            </a:p>
          </p:txBody>
        </p:sp>
        <p:sp>
          <p:nvSpPr>
            <p:cNvPr id="124" name="Oval 212"/>
            <p:cNvSpPr>
              <a:spLocks noChangeArrowheads="1"/>
            </p:cNvSpPr>
            <p:nvPr/>
          </p:nvSpPr>
          <p:spPr bwMode="auto">
            <a:xfrm>
              <a:off x="5564971" y="4633478"/>
              <a:ext cx="345324" cy="345289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>
                <a:solidFill>
                  <a:prstClr val="black"/>
                </a:solidFill>
              </a:endParaRPr>
            </a:p>
          </p:txBody>
        </p:sp>
        <p:sp>
          <p:nvSpPr>
            <p:cNvPr id="125" name="Oval 212"/>
            <p:cNvSpPr>
              <a:spLocks noChangeArrowheads="1"/>
            </p:cNvSpPr>
            <p:nvPr/>
          </p:nvSpPr>
          <p:spPr bwMode="auto">
            <a:xfrm>
              <a:off x="6756565" y="5891703"/>
              <a:ext cx="345324" cy="345289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>
                <a:solidFill>
                  <a:prstClr val="black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805171" y="3389769"/>
              <a:ext cx="237245" cy="26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a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575896" y="4659586"/>
              <a:ext cx="244214" cy="26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b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805171" y="4668049"/>
              <a:ext cx="226094" cy="26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c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996048" y="4668049"/>
              <a:ext cx="244214" cy="26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d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805171" y="5931295"/>
              <a:ext cx="238638" cy="26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e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>
                  <a:off x="7054271" y="4478923"/>
                  <a:ext cx="97411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𝑙𝑛</m:t>
                        </m:r>
                        <m:r>
                          <a:rPr lang="en-US" sz="1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99</m:t>
                        </m:r>
                      </m:oMath>
                    </m:oMathPara>
                  </a14:m>
                  <a:endParaRPr lang="en-US" sz="10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4271" y="4478923"/>
                  <a:ext cx="974113" cy="246221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/>
                <p:cNvSpPr txBox="1"/>
                <p:nvPr/>
              </p:nvSpPr>
              <p:spPr>
                <a:xfrm>
                  <a:off x="7243523" y="4838963"/>
                  <a:ext cx="59740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en-US" sz="10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TextBox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3523" y="4838963"/>
                  <a:ext cx="597408" cy="246221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9" name="Group 168"/>
            <p:cNvGrpSpPr/>
            <p:nvPr/>
          </p:nvGrpSpPr>
          <p:grpSpPr>
            <a:xfrm rot="5400000">
              <a:off x="6392469" y="3896266"/>
              <a:ext cx="1051495" cy="606261"/>
              <a:chOff x="4605999" y="5343019"/>
              <a:chExt cx="974113" cy="606261"/>
            </a:xfrm>
          </p:grpSpPr>
          <p:grpSp>
            <p:nvGrpSpPr>
              <p:cNvPr id="170" name="Group 169"/>
              <p:cNvGrpSpPr/>
              <p:nvPr/>
            </p:nvGrpSpPr>
            <p:grpSpPr>
              <a:xfrm>
                <a:off x="4644008" y="5536284"/>
                <a:ext cx="829941" cy="216024"/>
                <a:chOff x="4644008" y="5536284"/>
                <a:chExt cx="829941" cy="216024"/>
              </a:xfrm>
            </p:grpSpPr>
            <p:sp>
              <p:nvSpPr>
                <p:cNvPr id="173" name="Arc 172"/>
                <p:cNvSpPr/>
                <p:nvPr/>
              </p:nvSpPr>
              <p:spPr>
                <a:xfrm>
                  <a:off x="4644008" y="5541148"/>
                  <a:ext cx="829941" cy="211160"/>
                </a:xfrm>
                <a:prstGeom prst="arc">
                  <a:avLst>
                    <a:gd name="adj1" fmla="val 10726648"/>
                    <a:gd name="adj2" fmla="val 0"/>
                  </a:avLst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74" name="Arc 173"/>
                <p:cNvSpPr/>
                <p:nvPr/>
              </p:nvSpPr>
              <p:spPr>
                <a:xfrm flipV="1">
                  <a:off x="4644008" y="5536284"/>
                  <a:ext cx="829941" cy="211160"/>
                </a:xfrm>
                <a:prstGeom prst="arc">
                  <a:avLst>
                    <a:gd name="adj1" fmla="val 10845450"/>
                    <a:gd name="adj2" fmla="val 0"/>
                  </a:avLst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TextBox 170"/>
                  <p:cNvSpPr txBox="1"/>
                  <p:nvPr/>
                </p:nvSpPr>
                <p:spPr>
                  <a:xfrm>
                    <a:off x="4605999" y="5343019"/>
                    <a:ext cx="974113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𝑙𝑛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99</m:t>
                          </m:r>
                        </m:oMath>
                      </m:oMathPara>
                    </a14:m>
                    <a:endParaRPr lang="en-US" sz="10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1" name="TextBox 1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5999" y="5343019"/>
                    <a:ext cx="974113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TextBox 171"/>
                  <p:cNvSpPr txBox="1"/>
                  <p:nvPr/>
                </p:nvSpPr>
                <p:spPr>
                  <a:xfrm>
                    <a:off x="4795251" y="5703059"/>
                    <a:ext cx="59740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en-US" sz="10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2" name="TextBox 1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5251" y="5703059"/>
                    <a:ext cx="597408" cy="246221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3" name="Group 192"/>
            <p:cNvGrpSpPr/>
            <p:nvPr/>
          </p:nvGrpSpPr>
          <p:grpSpPr>
            <a:xfrm rot="18840000">
              <a:off x="5543876" y="3793265"/>
              <a:ext cx="1617562" cy="606261"/>
              <a:chOff x="4605999" y="5343019"/>
              <a:chExt cx="974113" cy="606261"/>
            </a:xfrm>
          </p:grpSpPr>
          <p:grpSp>
            <p:nvGrpSpPr>
              <p:cNvPr id="194" name="Group 193"/>
              <p:cNvGrpSpPr/>
              <p:nvPr/>
            </p:nvGrpSpPr>
            <p:grpSpPr>
              <a:xfrm>
                <a:off x="4644008" y="5536284"/>
                <a:ext cx="829941" cy="216024"/>
                <a:chOff x="4644008" y="5536284"/>
                <a:chExt cx="829941" cy="216024"/>
              </a:xfrm>
            </p:grpSpPr>
            <p:sp>
              <p:nvSpPr>
                <p:cNvPr id="197" name="Arc 196"/>
                <p:cNvSpPr/>
                <p:nvPr/>
              </p:nvSpPr>
              <p:spPr>
                <a:xfrm>
                  <a:off x="4644008" y="5541148"/>
                  <a:ext cx="829941" cy="211160"/>
                </a:xfrm>
                <a:prstGeom prst="arc">
                  <a:avLst>
                    <a:gd name="adj1" fmla="val 10726648"/>
                    <a:gd name="adj2" fmla="val 0"/>
                  </a:avLst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98" name="Arc 197"/>
                <p:cNvSpPr/>
                <p:nvPr/>
              </p:nvSpPr>
              <p:spPr>
                <a:xfrm flipV="1">
                  <a:off x="4644008" y="5536284"/>
                  <a:ext cx="829941" cy="211160"/>
                </a:xfrm>
                <a:prstGeom prst="arc">
                  <a:avLst>
                    <a:gd name="adj1" fmla="val 10845450"/>
                    <a:gd name="adj2" fmla="val 0"/>
                  </a:avLst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4605999" y="5343019"/>
                    <a:ext cx="974113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𝑙𝑛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99</m:t>
                          </m:r>
                        </m:oMath>
                      </m:oMathPara>
                    </a14:m>
                    <a:endParaRPr lang="en-US" sz="10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5" name="TextBox 1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5999" y="5343019"/>
                    <a:ext cx="974113" cy="246221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TextBox 195"/>
                  <p:cNvSpPr txBox="1"/>
                  <p:nvPr/>
                </p:nvSpPr>
                <p:spPr>
                  <a:xfrm>
                    <a:off x="4795251" y="5703059"/>
                    <a:ext cx="59740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en-US" sz="10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6" name="TextBox 1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5251" y="5703059"/>
                    <a:ext cx="597408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9" name="Group 198"/>
            <p:cNvGrpSpPr/>
            <p:nvPr/>
          </p:nvGrpSpPr>
          <p:grpSpPr>
            <a:xfrm rot="2700000">
              <a:off x="6784021" y="3866604"/>
              <a:ext cx="1648739" cy="606261"/>
              <a:chOff x="4605999" y="5343019"/>
              <a:chExt cx="974113" cy="606261"/>
            </a:xfrm>
          </p:grpSpPr>
          <p:grpSp>
            <p:nvGrpSpPr>
              <p:cNvPr id="200" name="Group 199"/>
              <p:cNvGrpSpPr/>
              <p:nvPr/>
            </p:nvGrpSpPr>
            <p:grpSpPr>
              <a:xfrm>
                <a:off x="4644008" y="5536284"/>
                <a:ext cx="829941" cy="216024"/>
                <a:chOff x="4644008" y="5536284"/>
                <a:chExt cx="829941" cy="216024"/>
              </a:xfrm>
            </p:grpSpPr>
            <p:sp>
              <p:nvSpPr>
                <p:cNvPr id="203" name="Arc 202"/>
                <p:cNvSpPr/>
                <p:nvPr/>
              </p:nvSpPr>
              <p:spPr>
                <a:xfrm>
                  <a:off x="4644008" y="5541148"/>
                  <a:ext cx="829941" cy="211160"/>
                </a:xfrm>
                <a:prstGeom prst="arc">
                  <a:avLst>
                    <a:gd name="adj1" fmla="val 10726648"/>
                    <a:gd name="adj2" fmla="val 0"/>
                  </a:avLst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04" name="Arc 203"/>
                <p:cNvSpPr/>
                <p:nvPr/>
              </p:nvSpPr>
              <p:spPr>
                <a:xfrm flipV="1">
                  <a:off x="4644008" y="5536284"/>
                  <a:ext cx="829941" cy="211160"/>
                </a:xfrm>
                <a:prstGeom prst="arc">
                  <a:avLst>
                    <a:gd name="adj1" fmla="val 10845450"/>
                    <a:gd name="adj2" fmla="val 0"/>
                  </a:avLst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4605999" y="5343019"/>
                    <a:ext cx="974113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𝑙𝑛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99</m:t>
                          </m:r>
                        </m:oMath>
                      </m:oMathPara>
                    </a14:m>
                    <a:endParaRPr lang="en-US" sz="10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1" name="TextBox 2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5999" y="5343019"/>
                    <a:ext cx="974113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" name="TextBox 201"/>
                  <p:cNvSpPr txBox="1"/>
                  <p:nvPr/>
                </p:nvSpPr>
                <p:spPr>
                  <a:xfrm>
                    <a:off x="4795251" y="5703059"/>
                    <a:ext cx="59740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en-US" sz="10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2" name="TextBox 2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5251" y="5703059"/>
                    <a:ext cx="59740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06" name="TextBox 205"/>
          <p:cNvSpPr txBox="1"/>
          <p:nvPr/>
        </p:nvSpPr>
        <p:spPr>
          <a:xfrm>
            <a:off x="107504" y="264623"/>
            <a:ext cx="440313" cy="3154710"/>
          </a:xfrm>
          <a:prstGeom prst="rect">
            <a:avLst/>
          </a:prstGeom>
          <a:noFill/>
        </p:spPr>
        <p:txBody>
          <a:bodyPr vert="wordArtVertRtl" wrap="none" rtlCol="1">
            <a:spAutoFit/>
          </a:bodyPr>
          <a:lstStyle/>
          <a:p>
            <a:r>
              <a:rPr lang="en-US" sz="1400" dirty="0" smtClean="0"/>
              <a:t>Optimization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7872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25141" y="3592066"/>
            <a:ext cx="2169765" cy="2594549"/>
            <a:chOff x="1125141" y="3592066"/>
            <a:chExt cx="2169765" cy="2594549"/>
          </a:xfrm>
        </p:grpSpPr>
        <p:cxnSp>
          <p:nvCxnSpPr>
            <p:cNvPr id="139" name="Straight Connector 138"/>
            <p:cNvCxnSpPr/>
            <p:nvPr/>
          </p:nvCxnSpPr>
          <p:spPr>
            <a:xfrm rot="13500000">
              <a:off x="900298" y="5451470"/>
              <a:ext cx="1470290" cy="0"/>
            </a:xfrm>
            <a:prstGeom prst="line">
              <a:avLst/>
            </a:prstGeom>
            <a:noFill/>
            <a:ln w="50800" algn="ctr">
              <a:solidFill>
                <a:srgbClr val="00B05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38" name="Straight Connector 137"/>
            <p:cNvCxnSpPr/>
            <p:nvPr/>
          </p:nvCxnSpPr>
          <p:spPr>
            <a:xfrm flipH="1">
              <a:off x="1125141" y="3592066"/>
              <a:ext cx="991036" cy="1073622"/>
            </a:xfrm>
            <a:prstGeom prst="line">
              <a:avLst/>
            </a:prstGeom>
            <a:noFill/>
            <a:ln w="50800" algn="ctr">
              <a:solidFill>
                <a:srgbClr val="00B05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37" name="Straight Connector 136"/>
            <p:cNvCxnSpPr/>
            <p:nvPr/>
          </p:nvCxnSpPr>
          <p:spPr>
            <a:xfrm>
              <a:off x="1269157" y="4825727"/>
              <a:ext cx="829941" cy="0"/>
            </a:xfrm>
            <a:prstGeom prst="line">
              <a:avLst/>
            </a:prstGeom>
            <a:noFill/>
            <a:ln w="50800" algn="ctr">
              <a:solidFill>
                <a:srgbClr val="00B05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36" name="Straight Connector 135"/>
            <p:cNvCxnSpPr/>
            <p:nvPr/>
          </p:nvCxnSpPr>
          <p:spPr>
            <a:xfrm>
              <a:off x="2464965" y="4825727"/>
              <a:ext cx="829941" cy="0"/>
            </a:xfrm>
            <a:prstGeom prst="line">
              <a:avLst/>
            </a:prstGeom>
            <a:noFill/>
            <a:ln w="50800" algn="ctr">
              <a:solidFill>
                <a:srgbClr val="00B050"/>
              </a:solidFill>
              <a:prstDash val="sysDash"/>
              <a:round/>
              <a:headEnd/>
              <a:tailEnd/>
            </a:ln>
          </p:spPr>
        </p:cxnSp>
      </p:grpSp>
      <p:grpSp>
        <p:nvGrpSpPr>
          <p:cNvPr id="7" name="Group 6"/>
          <p:cNvGrpSpPr/>
          <p:nvPr/>
        </p:nvGrpSpPr>
        <p:grpSpPr>
          <a:xfrm>
            <a:off x="1209516" y="3352365"/>
            <a:ext cx="2189261" cy="2668923"/>
            <a:chOff x="1209516" y="3352365"/>
            <a:chExt cx="2189261" cy="2668923"/>
          </a:xfrm>
        </p:grpSpPr>
        <p:cxnSp>
          <p:nvCxnSpPr>
            <p:cNvPr id="151" name="Straight Connector 150"/>
            <p:cNvCxnSpPr/>
            <p:nvPr/>
          </p:nvCxnSpPr>
          <p:spPr>
            <a:xfrm rot="21480000" flipH="1">
              <a:off x="1209516" y="3671156"/>
              <a:ext cx="969144" cy="1000619"/>
            </a:xfrm>
            <a:prstGeom prst="line">
              <a:avLst/>
            </a:prstGeom>
            <a:solidFill>
              <a:srgbClr val="BAA68B"/>
            </a:solidFill>
            <a:ln w="50800" algn="ctr">
              <a:solidFill>
                <a:srgbClr val="0070C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147" name="Straight Connector 146"/>
            <p:cNvCxnSpPr/>
            <p:nvPr/>
          </p:nvCxnSpPr>
          <p:spPr>
            <a:xfrm rot="16200000">
              <a:off x="1864234" y="4173500"/>
              <a:ext cx="912936" cy="0"/>
            </a:xfrm>
            <a:prstGeom prst="line">
              <a:avLst/>
            </a:prstGeom>
            <a:solidFill>
              <a:srgbClr val="BAA68B"/>
            </a:solidFill>
            <a:ln w="50800" algn="ctr">
              <a:solidFill>
                <a:srgbClr val="0070C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141" name="Straight Connector 140"/>
            <p:cNvCxnSpPr/>
            <p:nvPr/>
          </p:nvCxnSpPr>
          <p:spPr>
            <a:xfrm flipH="1">
              <a:off x="2411760" y="4974605"/>
              <a:ext cx="987017" cy="1046683"/>
            </a:xfrm>
            <a:prstGeom prst="line">
              <a:avLst/>
            </a:prstGeom>
            <a:solidFill>
              <a:srgbClr val="BAA68B"/>
            </a:solidFill>
            <a:ln w="50800" algn="ctr">
              <a:solidFill>
                <a:srgbClr val="0070C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140" name="Straight Connector 139"/>
            <p:cNvCxnSpPr/>
            <p:nvPr/>
          </p:nvCxnSpPr>
          <p:spPr>
            <a:xfrm rot="13500000">
              <a:off x="2215492" y="4087510"/>
              <a:ext cx="1470290" cy="0"/>
            </a:xfrm>
            <a:prstGeom prst="line">
              <a:avLst/>
            </a:prstGeom>
            <a:solidFill>
              <a:srgbClr val="BAA68B"/>
            </a:solidFill>
            <a:ln w="50800" algn="ctr">
              <a:solidFill>
                <a:srgbClr val="0070C0"/>
              </a:solidFill>
              <a:prstDash val="sysDot"/>
              <a:round/>
              <a:headEnd/>
              <a:tailEnd/>
            </a:ln>
          </p:spPr>
        </p:cxnSp>
      </p:grpSp>
      <p:grpSp>
        <p:nvGrpSpPr>
          <p:cNvPr id="111" name="Group 110"/>
          <p:cNvGrpSpPr>
            <a:grpSpLocks noChangeAspect="1"/>
          </p:cNvGrpSpPr>
          <p:nvPr/>
        </p:nvGrpSpPr>
        <p:grpSpPr>
          <a:xfrm>
            <a:off x="797650" y="3356992"/>
            <a:ext cx="3270294" cy="2880000"/>
            <a:chOff x="698903" y="2924944"/>
            <a:chExt cx="3760838" cy="331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 rot="2741485">
                  <a:off x="3783356" y="3486268"/>
                  <a:ext cx="9685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01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41485">
                  <a:off x="3783356" y="3486268"/>
                  <a:ext cx="968534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75" b="-381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 rot="13500000">
              <a:off x="885474" y="5332004"/>
              <a:ext cx="1690834" cy="0"/>
            </a:xfrm>
            <a:prstGeom prst="line">
              <a:avLst/>
            </a:prstGeom>
            <a:solidFill>
              <a:srgbClr val="BAA68B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" name="Straight Connector 50"/>
            <p:cNvCxnSpPr/>
            <p:nvPr/>
          </p:nvCxnSpPr>
          <p:spPr>
            <a:xfrm flipH="1">
              <a:off x="1141466" y="3197995"/>
              <a:ext cx="1139691" cy="1234665"/>
            </a:xfrm>
            <a:prstGeom prst="line">
              <a:avLst/>
            </a:prstGeom>
            <a:solidFill>
              <a:srgbClr val="BAA68B"/>
            </a:solidFill>
            <a:ln w="28575" algn="ctr">
              <a:solidFill>
                <a:schemeClr val="tx1"/>
              </a:solidFill>
              <a:prstDash val="solid"/>
              <a:round/>
              <a:headEnd/>
              <a:tailEnd/>
            </a:ln>
          </p:spPr>
        </p:cxnSp>
        <p:cxnSp>
          <p:nvCxnSpPr>
            <p:cNvPr id="52" name="Straight Connector 51"/>
            <p:cNvCxnSpPr/>
            <p:nvPr/>
          </p:nvCxnSpPr>
          <p:spPr>
            <a:xfrm>
              <a:off x="2616132" y="4570308"/>
              <a:ext cx="954432" cy="0"/>
            </a:xfrm>
            <a:prstGeom prst="line">
              <a:avLst/>
            </a:prstGeom>
            <a:solidFill>
              <a:srgbClr val="BAA68B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" name="Straight Connector 52"/>
            <p:cNvCxnSpPr/>
            <p:nvPr/>
          </p:nvCxnSpPr>
          <p:spPr>
            <a:xfrm flipH="1">
              <a:off x="2543368" y="4732762"/>
              <a:ext cx="1135070" cy="1203685"/>
            </a:xfrm>
            <a:prstGeom prst="line">
              <a:avLst/>
            </a:prstGeom>
            <a:solidFill>
              <a:srgbClr val="BAA68B"/>
            </a:solidFill>
            <a:ln w="28575" algn="ctr">
              <a:solidFill>
                <a:schemeClr val="tx1"/>
              </a:solidFill>
              <a:prstDash val="solid"/>
              <a:round/>
              <a:headEnd/>
              <a:tailEnd/>
            </a:ln>
          </p:spPr>
        </p:cxnSp>
        <p:cxnSp>
          <p:nvCxnSpPr>
            <p:cNvPr id="54" name="Straight Connector 53"/>
            <p:cNvCxnSpPr/>
            <p:nvPr/>
          </p:nvCxnSpPr>
          <p:spPr>
            <a:xfrm rot="13500000">
              <a:off x="2332104" y="3834859"/>
              <a:ext cx="1690834" cy="0"/>
            </a:xfrm>
            <a:prstGeom prst="line">
              <a:avLst/>
            </a:prstGeom>
            <a:solidFill>
              <a:srgbClr val="BAA68B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5" name="Arc 54"/>
            <p:cNvSpPr/>
            <p:nvPr/>
          </p:nvSpPr>
          <p:spPr>
            <a:xfrm>
              <a:off x="698903" y="3153672"/>
              <a:ext cx="3760838" cy="2925852"/>
            </a:xfrm>
            <a:prstGeom prst="arc">
              <a:avLst>
                <a:gd name="adj1" fmla="val 16200000"/>
                <a:gd name="adj2" fmla="val 5323618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" name="Oval 212"/>
            <p:cNvSpPr>
              <a:spLocks noChangeArrowheads="1"/>
            </p:cNvSpPr>
            <p:nvPr/>
          </p:nvSpPr>
          <p:spPr bwMode="auto">
            <a:xfrm>
              <a:off x="2217442" y="2924944"/>
              <a:ext cx="397123" cy="397082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>
                <a:solidFill>
                  <a:prstClr val="black"/>
                </a:solidFill>
              </a:endParaRPr>
            </a:p>
          </p:txBody>
        </p:sp>
        <p:sp>
          <p:nvSpPr>
            <p:cNvPr id="57" name="Oval 212"/>
            <p:cNvSpPr>
              <a:spLocks noChangeArrowheads="1"/>
            </p:cNvSpPr>
            <p:nvPr/>
          </p:nvSpPr>
          <p:spPr bwMode="auto">
            <a:xfrm>
              <a:off x="3587776" y="4392903"/>
              <a:ext cx="397123" cy="397082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>
                <a:solidFill>
                  <a:prstClr val="black"/>
                </a:solidFill>
              </a:endParaRPr>
            </a:p>
          </p:txBody>
        </p:sp>
        <p:sp>
          <p:nvSpPr>
            <p:cNvPr id="58" name="Oval 212"/>
            <p:cNvSpPr>
              <a:spLocks noChangeArrowheads="1"/>
            </p:cNvSpPr>
            <p:nvPr/>
          </p:nvSpPr>
          <p:spPr bwMode="auto">
            <a:xfrm>
              <a:off x="2217442" y="4392903"/>
              <a:ext cx="397123" cy="397082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>
                <a:solidFill>
                  <a:prstClr val="black"/>
                </a:solidFill>
              </a:endParaRPr>
            </a:p>
          </p:txBody>
        </p:sp>
        <p:sp>
          <p:nvSpPr>
            <p:cNvPr id="59" name="Oval 212"/>
            <p:cNvSpPr>
              <a:spLocks noChangeArrowheads="1"/>
            </p:cNvSpPr>
            <p:nvPr/>
          </p:nvSpPr>
          <p:spPr bwMode="auto">
            <a:xfrm>
              <a:off x="847109" y="4392903"/>
              <a:ext cx="397123" cy="397082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>
                <a:solidFill>
                  <a:prstClr val="black"/>
                </a:solidFill>
              </a:endParaRPr>
            </a:p>
          </p:txBody>
        </p:sp>
        <p:sp>
          <p:nvSpPr>
            <p:cNvPr id="60" name="Oval 212"/>
            <p:cNvSpPr>
              <a:spLocks noChangeArrowheads="1"/>
            </p:cNvSpPr>
            <p:nvPr/>
          </p:nvSpPr>
          <p:spPr bwMode="auto">
            <a:xfrm>
              <a:off x="2217442" y="5839862"/>
              <a:ext cx="397123" cy="397082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>
                <a:solidFill>
                  <a:prstClr val="black"/>
                </a:solidFill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250310" y="4570308"/>
              <a:ext cx="954432" cy="0"/>
            </a:xfrm>
            <a:prstGeom prst="line">
              <a:avLst/>
            </a:prstGeom>
            <a:solidFill>
              <a:srgbClr val="BAA68B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" name="Straight Connector 61"/>
            <p:cNvCxnSpPr/>
            <p:nvPr/>
          </p:nvCxnSpPr>
          <p:spPr>
            <a:xfrm rot="16200000">
              <a:off x="1887603" y="3854929"/>
              <a:ext cx="1049876" cy="0"/>
            </a:xfrm>
            <a:prstGeom prst="line">
              <a:avLst/>
            </a:prstGeom>
            <a:solidFill>
              <a:srgbClr val="BAA68B"/>
            </a:solidFill>
            <a:ln w="28575" algn="ctr">
              <a:solidFill>
                <a:schemeClr val="tx1"/>
              </a:solidFill>
              <a:prstDash val="solid"/>
              <a:round/>
              <a:headEnd/>
              <a:tailEnd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1172549" y="4249523"/>
                  <a:ext cx="96853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01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549" y="4249523"/>
                  <a:ext cx="968535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755" b="-15909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1345931" y="4567609"/>
                  <a:ext cx="7309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931" y="4567609"/>
                  <a:ext cx="730969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3846" b="-454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2636572" y="4237237"/>
                  <a:ext cx="96853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01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572" y="4237237"/>
                  <a:ext cx="968535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6522" b="-15909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660768" y="4540067"/>
                  <a:ext cx="7309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768" y="4540067"/>
                  <a:ext cx="730969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2885" b="-454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 rot="5400000">
                  <a:off x="1832461" y="3690925"/>
                  <a:ext cx="830356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10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832461" y="3690925"/>
                  <a:ext cx="830356" cy="33855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423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 rot="2685160">
                  <a:off x="1213430" y="5219677"/>
                  <a:ext cx="7309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85160">
                  <a:off x="1213430" y="5219677"/>
                  <a:ext cx="730969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4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 rot="18643502">
                  <a:off x="2843338" y="5275699"/>
                  <a:ext cx="78226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sz="1400" dirty="0" smtClean="0">
                      <a:solidFill>
                        <a:prstClr val="black"/>
                      </a:solidFill>
                    </a:rPr>
                    <a:t>0</a:t>
                  </a:r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643502">
                  <a:off x="2843338" y="5275699"/>
                  <a:ext cx="782265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12281" r="-2243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 rot="2897385">
                  <a:off x="2616475" y="3699939"/>
                  <a:ext cx="8303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10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897385">
                  <a:off x="2616475" y="3699939"/>
                  <a:ext cx="830356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52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 rot="18643502">
                  <a:off x="1368121" y="3763400"/>
                  <a:ext cx="8303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10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643502">
                  <a:off x="1368121" y="3763400"/>
                  <a:ext cx="830356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270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 rot="18846525">
                  <a:off x="2422402" y="5046065"/>
                  <a:ext cx="9685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01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6525">
                  <a:off x="2422402" y="5046065"/>
                  <a:ext cx="968534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3876" b="-76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 rot="18846525">
                  <a:off x="1069807" y="3511478"/>
                  <a:ext cx="9685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01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6525">
                  <a:off x="1069807" y="3511478"/>
                  <a:ext cx="968534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3876" b="-76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 rot="2741485">
                  <a:off x="1378893" y="5019983"/>
                  <a:ext cx="9685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01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41485">
                  <a:off x="1378893" y="5019983"/>
                  <a:ext cx="968534" cy="30777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775" b="-381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 rot="2741485">
                  <a:off x="2889281" y="3575831"/>
                  <a:ext cx="96853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01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41485">
                  <a:off x="2889281" y="3575831"/>
                  <a:ext cx="968533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775" b="-381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 rot="16200000" flipH="1" flipV="1">
                  <a:off x="2126279" y="3734739"/>
                  <a:ext cx="9685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01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 flipV="1">
                  <a:off x="2126279" y="3734739"/>
                  <a:ext cx="968534" cy="307777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18605" b="-652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TextBox 76"/>
            <p:cNvSpPr txBox="1"/>
            <p:nvPr/>
          </p:nvSpPr>
          <p:spPr>
            <a:xfrm>
              <a:off x="2273339" y="2962637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a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59673" y="442292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b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273339" y="4432660"/>
              <a:ext cx="260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c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42848" y="4432660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d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73339" y="588539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e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 rot="2478015">
                  <a:off x="3603794" y="3739443"/>
                  <a:ext cx="7309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478015">
                  <a:off x="3603794" y="3739443"/>
                  <a:ext cx="730969" cy="307777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194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Solution</a:t>
            </a:r>
            <a:endParaRPr lang="he-IL" dirty="0"/>
          </a:p>
        </p:txBody>
      </p:sp>
      <p:sp>
        <p:nvSpPr>
          <p:cNvPr id="84" name="Content Placeholder 2"/>
          <p:cNvSpPr>
            <a:spLocks noGrp="1"/>
          </p:cNvSpPr>
          <p:nvPr>
            <p:ph idx="1"/>
          </p:nvPr>
        </p:nvSpPr>
        <p:spPr>
          <a:xfrm>
            <a:off x="755576" y="1196752"/>
            <a:ext cx="7992888" cy="1567890"/>
          </a:xfrm>
        </p:spPr>
        <p:txBody>
          <a:bodyPr/>
          <a:lstStyle/>
          <a:p>
            <a:r>
              <a:rPr lang="en-US" dirty="0" smtClean="0"/>
              <a:t>In the </a:t>
            </a:r>
            <a:r>
              <a:rPr lang="en-US" dirty="0"/>
              <a:t>Auxiliary </a:t>
            </a:r>
            <a:r>
              <a:rPr lang="en-US" dirty="0" smtClean="0"/>
              <a:t>Network, find 2 </a:t>
            </a:r>
            <a:r>
              <a:rPr lang="en-US" dirty="0"/>
              <a:t>Edge Disjoint Spanning Trees </a:t>
            </a:r>
            <a:r>
              <a:rPr lang="en-US" dirty="0" smtClean="0"/>
              <a:t>utilizing the </a:t>
            </a:r>
            <a:r>
              <a:rPr lang="en-US" dirty="0"/>
              <a:t>minimum cost edge disjoint spanning tree algorithm.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48" name="Right Arrow 147"/>
          <p:cNvSpPr/>
          <p:nvPr/>
        </p:nvSpPr>
        <p:spPr>
          <a:xfrm flipH="1">
            <a:off x="4459516" y="4626713"/>
            <a:ext cx="720080" cy="314455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1475656" y="2827878"/>
            <a:ext cx="203613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u="sng" dirty="0" smtClean="0">
                <a:solidFill>
                  <a:srgbClr val="612503"/>
                </a:solidFill>
                <a:latin typeface="Comic Sans MS" panose="030F0702030302020204" pitchFamily="66" charset="0"/>
              </a:rPr>
              <a:t>Original </a:t>
            </a:r>
            <a:r>
              <a:rPr lang="en-US" u="sng" dirty="0">
                <a:solidFill>
                  <a:srgbClr val="612503"/>
                </a:solidFill>
                <a:latin typeface="Comic Sans MS" panose="030F0702030302020204" pitchFamily="66" charset="0"/>
              </a:rPr>
              <a:t>Network</a:t>
            </a:r>
            <a:endParaRPr lang="he-IL" u="sng" dirty="0">
              <a:solidFill>
                <a:srgbClr val="612503"/>
              </a:solidFill>
              <a:latin typeface="Comic Sans MS" panose="030F0702030302020204" pitchFamily="66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928576" y="2819106"/>
            <a:ext cx="222048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u="sng" dirty="0">
                <a:solidFill>
                  <a:srgbClr val="612503"/>
                </a:solidFill>
                <a:latin typeface="Comic Sans MS" panose="030F0702030302020204" pitchFamily="66" charset="0"/>
              </a:rPr>
              <a:t>Auxiliary Network</a:t>
            </a:r>
            <a:endParaRPr lang="he-IL" u="sng" dirty="0">
              <a:solidFill>
                <a:srgbClr val="612503"/>
              </a:solidFill>
              <a:latin typeface="Comic Sans MS" panose="030F0702030302020204" pitchFamily="66" charset="0"/>
            </a:endParaRPr>
          </a:p>
        </p:txBody>
      </p:sp>
      <p:sp>
        <p:nvSpPr>
          <p:cNvPr id="152" name="Arc 151"/>
          <p:cNvSpPr/>
          <p:nvPr/>
        </p:nvSpPr>
        <p:spPr>
          <a:xfrm rot="18840000">
            <a:off x="6860177" y="5349503"/>
            <a:ext cx="1378157" cy="211160"/>
          </a:xfrm>
          <a:prstGeom prst="arc">
            <a:avLst>
              <a:gd name="adj1" fmla="val 10726648"/>
              <a:gd name="adj2" fmla="val 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3" name="Arc 152"/>
          <p:cNvSpPr/>
          <p:nvPr/>
        </p:nvSpPr>
        <p:spPr>
          <a:xfrm rot="18840000" flipV="1">
            <a:off x="6856679" y="5346125"/>
            <a:ext cx="1378157" cy="211160"/>
          </a:xfrm>
          <a:prstGeom prst="arc">
            <a:avLst>
              <a:gd name="adj1" fmla="val 10845450"/>
              <a:gd name="adj2" fmla="val 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 rot="18840000">
                <a:off x="6649871" y="5165814"/>
                <a:ext cx="161756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𝑙𝑛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99</m:t>
                      </m:r>
                    </m:oMath>
                  </m:oMathPara>
                </a14:m>
                <a:endParaRPr lang="en-US" sz="1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40000">
                <a:off x="6649871" y="5165814"/>
                <a:ext cx="1617562" cy="24622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 rot="18840000">
                <a:off x="7222669" y="5414844"/>
                <a:ext cx="99202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40000">
                <a:off x="7222669" y="5414844"/>
                <a:ext cx="992025" cy="246221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Arc 178"/>
          <p:cNvSpPr/>
          <p:nvPr/>
        </p:nvSpPr>
        <p:spPr>
          <a:xfrm rot="2700000">
            <a:off x="5603033" y="5335100"/>
            <a:ext cx="1404720" cy="211160"/>
          </a:xfrm>
          <a:prstGeom prst="arc">
            <a:avLst>
              <a:gd name="adj1" fmla="val 10726648"/>
              <a:gd name="adj2" fmla="val 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0" name="Arc 179"/>
          <p:cNvSpPr/>
          <p:nvPr/>
        </p:nvSpPr>
        <p:spPr>
          <a:xfrm rot="2700000" flipV="1">
            <a:off x="5606473" y="5331660"/>
            <a:ext cx="1404720" cy="211160"/>
          </a:xfrm>
          <a:prstGeom prst="arc">
            <a:avLst>
              <a:gd name="adj1" fmla="val 10845450"/>
              <a:gd name="adj2" fmla="val 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 rot="2700000">
                <a:off x="5649510" y="5230651"/>
                <a:ext cx="16487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𝑙𝑛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99</m:t>
                      </m:r>
                    </m:oMath>
                  </m:oMathPara>
                </a14:m>
                <a:endParaRPr lang="en-US" sz="1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5649510" y="5230651"/>
                <a:ext cx="1648739" cy="246221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 rot="2700000">
                <a:off x="5714797" y="5486314"/>
                <a:ext cx="101114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5714797" y="5486314"/>
                <a:ext cx="1011145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Arc 166"/>
          <p:cNvSpPr/>
          <p:nvPr/>
        </p:nvSpPr>
        <p:spPr>
          <a:xfrm>
            <a:off x="5919424" y="4683402"/>
            <a:ext cx="829941" cy="211160"/>
          </a:xfrm>
          <a:prstGeom prst="arc">
            <a:avLst>
              <a:gd name="adj1" fmla="val 10726648"/>
              <a:gd name="adj2" fmla="val 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8" name="Arc 167"/>
          <p:cNvSpPr/>
          <p:nvPr/>
        </p:nvSpPr>
        <p:spPr>
          <a:xfrm flipV="1">
            <a:off x="5919424" y="4678538"/>
            <a:ext cx="829941" cy="211160"/>
          </a:xfrm>
          <a:prstGeom prst="arc">
            <a:avLst>
              <a:gd name="adj1" fmla="val 10845450"/>
              <a:gd name="adj2" fmla="val 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5881415" y="4485273"/>
                <a:ext cx="97411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𝑙𝑛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99</m:t>
                      </m:r>
                    </m:oMath>
                  </m:oMathPara>
                </a14:m>
                <a:endParaRPr lang="en-US" sz="1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415" y="4485273"/>
                <a:ext cx="974113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/>
              <p:cNvSpPr txBox="1"/>
              <p:nvPr/>
            </p:nvSpPr>
            <p:spPr>
              <a:xfrm>
                <a:off x="6070667" y="4845313"/>
                <a:ext cx="5974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667" y="4845313"/>
                <a:ext cx="597408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Arc 157"/>
          <p:cNvSpPr/>
          <p:nvPr/>
        </p:nvSpPr>
        <p:spPr>
          <a:xfrm>
            <a:off x="7107385" y="4685558"/>
            <a:ext cx="829941" cy="211160"/>
          </a:xfrm>
          <a:prstGeom prst="arc">
            <a:avLst>
              <a:gd name="adj1" fmla="val 10726648"/>
              <a:gd name="adj2" fmla="val 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9" name="Arc 158"/>
          <p:cNvSpPr/>
          <p:nvPr/>
        </p:nvSpPr>
        <p:spPr>
          <a:xfrm flipV="1">
            <a:off x="7107385" y="4680694"/>
            <a:ext cx="829941" cy="211160"/>
          </a:xfrm>
          <a:prstGeom prst="arc">
            <a:avLst>
              <a:gd name="adj1" fmla="val 10845450"/>
              <a:gd name="adj2" fmla="val 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1" name="Oval 212"/>
          <p:cNvSpPr>
            <a:spLocks noChangeArrowheads="1"/>
          </p:cNvSpPr>
          <p:nvPr/>
        </p:nvSpPr>
        <p:spPr bwMode="auto">
          <a:xfrm>
            <a:off x="6756565" y="3356992"/>
            <a:ext cx="345324" cy="345289"/>
          </a:xfrm>
          <a:prstGeom prst="ellips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122" name="Oval 212"/>
          <p:cNvSpPr>
            <a:spLocks noChangeArrowheads="1"/>
          </p:cNvSpPr>
          <p:nvPr/>
        </p:nvSpPr>
        <p:spPr bwMode="auto">
          <a:xfrm>
            <a:off x="7948160" y="4633478"/>
            <a:ext cx="345324" cy="345289"/>
          </a:xfrm>
          <a:prstGeom prst="ellips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123" name="Oval 212"/>
          <p:cNvSpPr>
            <a:spLocks noChangeArrowheads="1"/>
          </p:cNvSpPr>
          <p:nvPr/>
        </p:nvSpPr>
        <p:spPr bwMode="auto">
          <a:xfrm>
            <a:off x="6756565" y="4633478"/>
            <a:ext cx="345324" cy="345289"/>
          </a:xfrm>
          <a:prstGeom prst="ellips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124" name="Oval 212"/>
          <p:cNvSpPr>
            <a:spLocks noChangeArrowheads="1"/>
          </p:cNvSpPr>
          <p:nvPr/>
        </p:nvSpPr>
        <p:spPr bwMode="auto">
          <a:xfrm>
            <a:off x="5564971" y="4633478"/>
            <a:ext cx="345324" cy="345289"/>
          </a:xfrm>
          <a:prstGeom prst="ellips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125" name="Oval 212"/>
          <p:cNvSpPr>
            <a:spLocks noChangeArrowheads="1"/>
          </p:cNvSpPr>
          <p:nvPr/>
        </p:nvSpPr>
        <p:spPr bwMode="auto">
          <a:xfrm>
            <a:off x="6756565" y="5891703"/>
            <a:ext cx="345324" cy="345289"/>
          </a:xfrm>
          <a:prstGeom prst="ellips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05171" y="3389769"/>
            <a:ext cx="237245" cy="267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a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575896" y="4659586"/>
            <a:ext cx="244214" cy="267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b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05171" y="4668049"/>
            <a:ext cx="226094" cy="267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c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996048" y="4668049"/>
            <a:ext cx="244214" cy="267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d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805171" y="5931295"/>
            <a:ext cx="238638" cy="267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e</a:t>
            </a:r>
            <a:endParaRPr lang="en-US" sz="1400" b="1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/>
              <p:cNvSpPr txBox="1"/>
              <p:nvPr/>
            </p:nvSpPr>
            <p:spPr>
              <a:xfrm>
                <a:off x="7054271" y="4478923"/>
                <a:ext cx="97411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𝑙𝑛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99</m:t>
                      </m:r>
                    </m:oMath>
                  </m:oMathPara>
                </a14:m>
                <a:endParaRPr lang="en-US" sz="1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271" y="4478923"/>
                <a:ext cx="974113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7243523" y="4838963"/>
                <a:ext cx="5974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523" y="4838963"/>
                <a:ext cx="597408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Arc 172"/>
          <p:cNvSpPr/>
          <p:nvPr/>
        </p:nvSpPr>
        <p:spPr>
          <a:xfrm rot="5400000">
            <a:off x="6469703" y="4057032"/>
            <a:ext cx="895870" cy="211160"/>
          </a:xfrm>
          <a:prstGeom prst="arc">
            <a:avLst>
              <a:gd name="adj1" fmla="val 10726648"/>
              <a:gd name="adj2" fmla="val 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4" name="Arc 173"/>
          <p:cNvSpPr/>
          <p:nvPr/>
        </p:nvSpPr>
        <p:spPr>
          <a:xfrm rot="5400000" flipV="1">
            <a:off x="6474567" y="4057032"/>
            <a:ext cx="895870" cy="211160"/>
          </a:xfrm>
          <a:prstGeom prst="arc">
            <a:avLst>
              <a:gd name="adj1" fmla="val 10845450"/>
              <a:gd name="adj2" fmla="val 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 rot="5400000">
                <a:off x="6572489" y="4076286"/>
                <a:ext cx="105149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𝑙𝑛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99</m:t>
                      </m:r>
                    </m:oMath>
                  </m:oMathPara>
                </a14:m>
                <a:endParaRPr lang="en-US" sz="1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572489" y="4076286"/>
                <a:ext cx="1051495" cy="246221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/>
              <p:cNvSpPr txBox="1"/>
              <p:nvPr/>
            </p:nvSpPr>
            <p:spPr>
              <a:xfrm rot="5400000">
                <a:off x="6415764" y="4077257"/>
                <a:ext cx="64486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2" name="TextBox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415764" y="4077257"/>
                <a:ext cx="644865" cy="246221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Arc 196"/>
          <p:cNvSpPr/>
          <p:nvPr/>
        </p:nvSpPr>
        <p:spPr>
          <a:xfrm rot="18840000">
            <a:off x="5624686" y="4031922"/>
            <a:ext cx="1378157" cy="211160"/>
          </a:xfrm>
          <a:prstGeom prst="arc">
            <a:avLst>
              <a:gd name="adj1" fmla="val 10726648"/>
              <a:gd name="adj2" fmla="val 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8" name="Arc 197"/>
          <p:cNvSpPr/>
          <p:nvPr/>
        </p:nvSpPr>
        <p:spPr>
          <a:xfrm rot="18840000" flipV="1">
            <a:off x="5621188" y="4028544"/>
            <a:ext cx="1378157" cy="211160"/>
          </a:xfrm>
          <a:prstGeom prst="arc">
            <a:avLst>
              <a:gd name="adj1" fmla="val 10845450"/>
              <a:gd name="adj2" fmla="val 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/>
              <p:cNvSpPr txBox="1"/>
              <p:nvPr/>
            </p:nvSpPr>
            <p:spPr>
              <a:xfrm rot="18840000">
                <a:off x="5414380" y="3848233"/>
                <a:ext cx="161756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𝑙𝑛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99</m:t>
                      </m:r>
                    </m:oMath>
                  </m:oMathPara>
                </a14:m>
                <a:endParaRPr lang="en-US" sz="1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5" name="TextBox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40000">
                <a:off x="5414380" y="3848233"/>
                <a:ext cx="1617562" cy="246221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 rot="18840000">
                <a:off x="5987178" y="4097263"/>
                <a:ext cx="99202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40000">
                <a:off x="5987178" y="4097263"/>
                <a:ext cx="992025" cy="246221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Arc 202"/>
          <p:cNvSpPr/>
          <p:nvPr/>
        </p:nvSpPr>
        <p:spPr>
          <a:xfrm rot="2700000">
            <a:off x="6864837" y="4023780"/>
            <a:ext cx="1404720" cy="211160"/>
          </a:xfrm>
          <a:prstGeom prst="arc">
            <a:avLst>
              <a:gd name="adj1" fmla="val 10726648"/>
              <a:gd name="adj2" fmla="val 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4" name="Arc 203"/>
          <p:cNvSpPr/>
          <p:nvPr/>
        </p:nvSpPr>
        <p:spPr>
          <a:xfrm rot="2700000" flipV="1">
            <a:off x="6868277" y="4020340"/>
            <a:ext cx="1404720" cy="211160"/>
          </a:xfrm>
          <a:prstGeom prst="arc">
            <a:avLst>
              <a:gd name="adj1" fmla="val 10845450"/>
              <a:gd name="adj2" fmla="val 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 rot="2700000">
                <a:off x="6911314" y="3919331"/>
                <a:ext cx="16487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𝑙𝑛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99</m:t>
                      </m:r>
                    </m:oMath>
                  </m:oMathPara>
                </a14:m>
                <a:endParaRPr lang="en-US" sz="1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6911314" y="3919331"/>
                <a:ext cx="1648739" cy="246221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 rot="2700000">
                <a:off x="6976601" y="4174994"/>
                <a:ext cx="101114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6976601" y="4174994"/>
                <a:ext cx="1011145" cy="246221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TextBox 181"/>
          <p:cNvSpPr txBox="1"/>
          <p:nvPr/>
        </p:nvSpPr>
        <p:spPr>
          <a:xfrm>
            <a:off x="107504" y="264623"/>
            <a:ext cx="440313" cy="3154710"/>
          </a:xfrm>
          <a:prstGeom prst="rect">
            <a:avLst/>
          </a:prstGeom>
          <a:noFill/>
        </p:spPr>
        <p:txBody>
          <a:bodyPr vert="wordArtVertRtl" wrap="none" rtlCol="1">
            <a:spAutoFit/>
          </a:bodyPr>
          <a:lstStyle/>
          <a:p>
            <a:r>
              <a:rPr lang="en-US" sz="1400" dirty="0" smtClean="0"/>
              <a:t>Optimization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1249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59632" y="5632966"/>
            <a:ext cx="6912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Maximum survivability level ratio  </a:t>
            </a:r>
            <a:r>
              <a:rPr lang="en-US" sz="2000" dirty="0"/>
              <a:t>versus the </a:t>
            </a:r>
            <a:r>
              <a:rPr lang="en-US" sz="2000" dirty="0" smtClean="0"/>
              <a:t>number of spanning trees </a:t>
            </a:r>
            <a:r>
              <a:rPr lang="en-US" sz="2000" i="1" dirty="0" smtClean="0"/>
              <a:t>k</a:t>
            </a:r>
            <a:r>
              <a:rPr lang="en-US" sz="2000" dirty="0" smtClean="0"/>
              <a:t> for different bandwidth requirements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504" y="264623"/>
            <a:ext cx="440313" cy="2647135"/>
          </a:xfrm>
          <a:prstGeom prst="rect">
            <a:avLst/>
          </a:prstGeom>
          <a:noFill/>
        </p:spPr>
        <p:txBody>
          <a:bodyPr vert="wordArtVertRtl" wrap="none" rtlCol="1">
            <a:spAutoFit/>
          </a:bodyPr>
          <a:lstStyle/>
          <a:p>
            <a:r>
              <a:rPr lang="en-US" sz="1400" dirty="0" smtClean="0"/>
              <a:t>Simulation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06697"/>
            <a:ext cx="7739261" cy="380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7817" y="1023250"/>
                <a:ext cx="8130954" cy="384008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𝑜𝑝</m:t>
                    </m:r>
                    <m:sSub>
                      <m:sSubPr>
                        <m:ctrlPr>
                          <a:rPr lang="en-US" sz="1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sz="16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600" dirty="0"/>
                  <a:t>- </a:t>
                </a:r>
                <a:r>
                  <a:rPr lang="en-US" sz="1600" dirty="0" smtClean="0"/>
                  <a:t>maximum </a:t>
                </a:r>
                <a:r>
                  <a:rPr lang="en-US" sz="1600" dirty="0"/>
                  <a:t>survivability level that can be obtained by </a:t>
                </a:r>
                <a:r>
                  <a:rPr lang="en-US" sz="1600" dirty="0" smtClean="0"/>
                  <a:t>a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1600" dirty="0" smtClean="0"/>
                  <a:t>-survivable </a:t>
                </a:r>
                <a:r>
                  <a:rPr lang="en-US" sz="1600" dirty="0"/>
                  <a:t>spanning connection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 dirty="0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 dirty="0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1600" i="1" dirty="0" err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 dirty="0" err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i="1" dirty="0" err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 smtClean="0"/>
                  <a:t> with a bandwidth requirement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6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</a:rPr>
                      <m:t>𝑜𝑝</m:t>
                    </m:r>
                    <m:sSub>
                      <m:sSubPr>
                        <m:ctrlPr>
                          <a:rPr lang="en-US" sz="1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sz="16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- maximum survivability level </a:t>
                </a:r>
                <a:r>
                  <a:rPr lang="en-US" sz="1600" dirty="0" smtClean="0"/>
                  <a:t>of  the network with </a:t>
                </a:r>
                <a:r>
                  <a:rPr lang="en-US" sz="1600" dirty="0"/>
                  <a:t>a bandwidth requirement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16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</a:rPr>
                      <m:t> </m:t>
                    </m:r>
                    <m:r>
                      <a:rPr lang="en-US" sz="1600" i="1" dirty="0" smtClean="0">
                        <a:latin typeface="Cambria Math"/>
                      </a:rPr>
                      <m:t>𝑆𝑢𝑟𝑣𝑖𝑣𝑎𝑏𝑖𝑙𝑖𝑡𝑦</m:t>
                    </m:r>
                    <m:r>
                      <a:rPr lang="en-US" sz="1600" i="1" dirty="0" smtClean="0">
                        <a:latin typeface="Cambria Math"/>
                      </a:rPr>
                      <m:t> </m:t>
                    </m:r>
                    <m:r>
                      <a:rPr lang="en-US" sz="1600" i="1" dirty="0">
                        <a:latin typeface="Cambria Math"/>
                      </a:rPr>
                      <m:t>𝑅</m:t>
                    </m:r>
                    <m:r>
                      <a:rPr lang="en-US" sz="1600" i="1" dirty="0" smtClean="0">
                        <a:latin typeface="Cambria Math"/>
                      </a:rPr>
                      <m:t>𝑎𝑡𝑖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/>
                          </a:rPr>
                          <m:t>𝑜</m:t>
                        </m:r>
                      </m:e>
                      <m:sub>
                        <m:sSub>
                          <m:sSubPr>
                            <m:ctrlPr>
                              <a:rPr lang="en-US" sz="16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sz="1600" b="0" i="1" dirty="0" smtClean="0">
                        <a:latin typeface="Cambria Math"/>
                      </a:rPr>
                      <m:t> </m:t>
                    </m:r>
                    <m:r>
                      <a:rPr lang="en-US" sz="1600" i="1" dirty="0">
                        <a:latin typeface="Cambria Math"/>
                      </a:rPr>
                      <m:t>(</m:t>
                    </m:r>
                    <m:r>
                      <a:rPr lang="en-US" sz="1600" i="1" dirty="0">
                        <a:latin typeface="Cambria Math"/>
                      </a:rPr>
                      <m:t>𝑘</m:t>
                    </m:r>
                    <m:r>
                      <a:rPr lang="en-US" sz="1600" i="1" dirty="0" smtClean="0">
                        <a:latin typeface="Cambria Math"/>
                      </a:rPr>
                      <m:t>)</m:t>
                    </m:r>
                    <m:r>
                      <a:rPr lang="en-US" sz="1600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latin typeface="Cambria Math"/>
                          </a:rPr>
                          <m:t>𝑜𝑝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en-US" sz="1600" b="0" i="1" dirty="0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16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dirty="0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num>
                      <m:den>
                        <m:r>
                          <a:rPr lang="en-US" sz="1600" b="0" i="1" dirty="0" smtClean="0">
                            <a:latin typeface="Cambria Math"/>
                          </a:rPr>
                          <m:t>𝑜𝑝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dirty="0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817" y="1023250"/>
                <a:ext cx="8130954" cy="3840080"/>
              </a:xfrm>
              <a:blipFill rotWithShape="1">
                <a:blip r:embed="rId4"/>
                <a:stretch>
                  <a:fillRect t="-31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64420" y="5445224"/>
                <a:ext cx="382156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420" y="5445224"/>
                <a:ext cx="38215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65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41267"/>
            <a:ext cx="8139219" cy="38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259632" y="5877272"/>
            <a:ext cx="69127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Bandwidth ratio </a:t>
            </a:r>
            <a:r>
              <a:rPr lang="en-US" sz="2000" dirty="0" smtClean="0"/>
              <a:t> </a:t>
            </a:r>
            <a:r>
              <a:rPr lang="en-US" sz="2000" dirty="0"/>
              <a:t>versus the survivability level </a:t>
            </a:r>
            <a:r>
              <a:rPr lang="en-US" sz="2000" dirty="0" smtClean="0"/>
              <a:t>requirement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6300192" y="3172906"/>
            <a:ext cx="1886780" cy="432048"/>
          </a:xfrm>
          <a:prstGeom prst="wedgeRect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X12 times improvement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07881" y="5469267"/>
                <a:ext cx="467820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881" y="5469267"/>
                <a:ext cx="46782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07504" y="264623"/>
            <a:ext cx="440313" cy="2647135"/>
          </a:xfrm>
          <a:prstGeom prst="rect">
            <a:avLst/>
          </a:prstGeom>
          <a:noFill/>
        </p:spPr>
        <p:txBody>
          <a:bodyPr vert="wordArtVertRtl" wrap="none" rtlCol="1">
            <a:spAutoFit/>
          </a:bodyPr>
          <a:lstStyle/>
          <a:p>
            <a:r>
              <a:rPr lang="en-US" sz="1400" dirty="0" smtClean="0"/>
              <a:t>Simulation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7817" y="991718"/>
                <a:ext cx="8130954" cy="384008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𝐵</m:t>
                    </m:r>
                    <m:r>
                      <a:rPr lang="en-US" sz="160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6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- maximum bandwidth  of a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sz="1600" dirty="0" smtClean="0"/>
                  <a:t>-survivable </a:t>
                </a:r>
                <a:r>
                  <a:rPr lang="en-US" sz="1600" dirty="0"/>
                  <a:t>spanning connection with a survivability level of at least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𝐵</m:t>
                    </m:r>
                    <m:r>
                      <a:rPr lang="en-US" sz="1600" i="1" dirty="0" smtClean="0">
                        <a:latin typeface="Cambria Math"/>
                      </a:rPr>
                      <m:t>(</m:t>
                    </m:r>
                    <m:r>
                      <a:rPr lang="en-US" sz="1600" i="1" dirty="0" smtClean="0">
                        <a:latin typeface="Cambria Math"/>
                      </a:rPr>
                      <m:t>1</m:t>
                    </m:r>
                    <m:r>
                      <a:rPr lang="en-US" sz="16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 - maximum bandwidth  of a fully disjoint  spanning </a:t>
                </a:r>
                <a:r>
                  <a:rPr lang="en-US" sz="1600" dirty="0" smtClean="0"/>
                  <a:t>connection</a:t>
                </a:r>
                <a:endParaRPr lang="en-US" sz="16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𝐵𝑎𝑛𝑑𝑤𝑖𝑑𝑡</m:t>
                    </m:r>
                    <m:r>
                      <a:rPr lang="en-US" sz="1600" i="1" dirty="0" smtClean="0">
                        <a:latin typeface="Cambria Math"/>
                      </a:rPr>
                      <m:t>h</m:t>
                    </m:r>
                    <m:r>
                      <a:rPr lang="en-US" sz="1600" i="1" dirty="0" smtClean="0">
                        <a:latin typeface="Cambria Math"/>
                      </a:rPr>
                      <m:t> </m:t>
                    </m:r>
                    <m:r>
                      <a:rPr lang="en-US" sz="1600" i="1" dirty="0" smtClean="0">
                        <a:latin typeface="Cambria Math"/>
                      </a:rPr>
                      <m:t>𝑅𝑎𝑡𝑖𝑜</m:t>
                    </m:r>
                    <m:d>
                      <m:dPr>
                        <m:ctrlPr>
                          <a:rPr lang="en-US" sz="160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 dirty="0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60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 dirty="0">
                            <a:latin typeface="Cambria Math"/>
                          </a:rPr>
                          <m:t>𝐵</m:t>
                        </m:r>
                        <m:d>
                          <m:dPr>
                            <m:ctrlPr>
                              <a:rPr lang="en-US" sz="1600" i="1" dirty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 dirty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600" i="1" dirty="0">
                            <a:latin typeface="Cambria Math"/>
                          </a:rPr>
                          <m:t>𝐵</m:t>
                        </m:r>
                        <m:d>
                          <m:dPr>
                            <m:ctrlPr>
                              <a:rPr lang="en-US" sz="16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 dirty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817" y="991718"/>
                <a:ext cx="8130954" cy="3840080"/>
              </a:xfrm>
              <a:blipFill rotWithShape="1">
                <a:blip r:embed="rId5"/>
                <a:stretch>
                  <a:fillRect t="-476" r="-82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6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of Service </a:t>
            </a:r>
            <a:r>
              <a:rPr lang="en-US" dirty="0" smtClean="0"/>
              <a:t>(</a:t>
            </a:r>
            <a:r>
              <a:rPr lang="en-US" dirty="0" err="1" smtClean="0"/>
              <a:t>QoS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448" y="1139258"/>
            <a:ext cx="76200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he Internet was developed as a Best Effort network.</a:t>
            </a:r>
          </a:p>
          <a:p>
            <a:endParaRPr lang="en-US" dirty="0" smtClean="0"/>
          </a:p>
          <a:p>
            <a:r>
              <a:rPr lang="en-US" dirty="0" smtClean="0"/>
              <a:t>What is Quality of Service (</a:t>
            </a:r>
            <a:r>
              <a:rPr lang="en-US" dirty="0" err="1" smtClean="0"/>
              <a:t>QoS</a:t>
            </a:r>
            <a:r>
              <a:rPr lang="en-US" dirty="0" smtClean="0"/>
              <a:t>)?</a:t>
            </a:r>
          </a:p>
          <a:p>
            <a:pPr lvl="1"/>
            <a:r>
              <a:rPr lang="en-US" dirty="0" smtClean="0"/>
              <a:t>“The </a:t>
            </a:r>
            <a:r>
              <a:rPr lang="en-US" dirty="0"/>
              <a:t>collective effect </a:t>
            </a:r>
            <a:r>
              <a:rPr lang="en-US" dirty="0" smtClean="0"/>
              <a:t>of service </a:t>
            </a:r>
            <a:r>
              <a:rPr lang="en-US" dirty="0"/>
              <a:t>performance which determines the degree </a:t>
            </a:r>
            <a:r>
              <a:rPr lang="en-US" dirty="0" smtClean="0"/>
              <a:t>of a </a:t>
            </a:r>
            <a:r>
              <a:rPr lang="en-US" dirty="0"/>
              <a:t>user satisfaction </a:t>
            </a:r>
            <a:r>
              <a:rPr lang="en-US" dirty="0" smtClean="0"/>
              <a:t>of </a:t>
            </a:r>
            <a:r>
              <a:rPr lang="en-US" dirty="0"/>
              <a:t>the service</a:t>
            </a:r>
            <a:r>
              <a:rPr lang="en-US" dirty="0" smtClean="0"/>
              <a:t>.” (ITU)</a:t>
            </a:r>
          </a:p>
          <a:p>
            <a:endParaRPr lang="en-US" dirty="0" smtClean="0"/>
          </a:p>
          <a:p>
            <a:r>
              <a:rPr lang="en-US" dirty="0" err="1" smtClean="0"/>
              <a:t>QoS</a:t>
            </a:r>
            <a:r>
              <a:rPr lang="en-US" dirty="0" smtClean="0"/>
              <a:t> common criteria:</a:t>
            </a:r>
          </a:p>
          <a:p>
            <a:pPr lvl="1"/>
            <a:r>
              <a:rPr lang="en-US" dirty="0" smtClean="0"/>
              <a:t>Delay</a:t>
            </a:r>
          </a:p>
          <a:p>
            <a:pPr lvl="1"/>
            <a:r>
              <a:rPr lang="en-US" dirty="0" smtClean="0"/>
              <a:t>Jitter</a:t>
            </a:r>
          </a:p>
          <a:p>
            <a:pPr lvl="1"/>
            <a:r>
              <a:rPr lang="en-US" dirty="0" smtClean="0"/>
              <a:t>Bandwidth</a:t>
            </a:r>
          </a:p>
          <a:p>
            <a:endParaRPr lang="en-US" dirty="0" smtClean="0"/>
          </a:p>
          <a:p>
            <a:r>
              <a:rPr lang="en-US" dirty="0" err="1"/>
              <a:t>QoS</a:t>
            </a:r>
            <a:r>
              <a:rPr lang="en-US" dirty="0"/>
              <a:t> metric classification:</a:t>
            </a:r>
          </a:p>
          <a:p>
            <a:pPr lvl="1"/>
            <a:r>
              <a:rPr lang="en-US" dirty="0"/>
              <a:t>Bottleneck</a:t>
            </a:r>
          </a:p>
          <a:p>
            <a:pPr lvl="1"/>
            <a:r>
              <a:rPr lang="en-US" dirty="0"/>
              <a:t>Additive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527821" y="3525396"/>
            <a:ext cx="2124299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40080" lvl="1" indent="-228600">
              <a:spcBef>
                <a:spcPct val="20000"/>
              </a:spcBef>
              <a:buClr>
                <a:srgbClr val="984807"/>
              </a:buClr>
              <a:buFont typeface="Arial" pitchFamily="34" charset="0"/>
              <a:buChar char="•"/>
            </a:pPr>
            <a:r>
              <a:rPr lang="en-US" sz="2000" dirty="0"/>
              <a:t>Packet loss</a:t>
            </a:r>
          </a:p>
          <a:p>
            <a:pPr marL="640080" lvl="1" indent="-228600">
              <a:spcBef>
                <a:spcPct val="20000"/>
              </a:spcBef>
              <a:buClr>
                <a:srgbClr val="984807"/>
              </a:buClr>
              <a:buFont typeface="Arial" pitchFamily="34" charset="0"/>
              <a:buChar char="•"/>
            </a:pPr>
            <a:r>
              <a:rPr lang="en-US" sz="2000" dirty="0"/>
              <a:t>Out of order</a:t>
            </a:r>
          </a:p>
          <a:p>
            <a:pPr marL="640080" lvl="1" indent="-228600">
              <a:spcBef>
                <a:spcPct val="20000"/>
              </a:spcBef>
              <a:buClr>
                <a:srgbClr val="984807"/>
              </a:buClr>
              <a:buFont typeface="Arial" pitchFamily="34" charset="0"/>
              <a:buChar char="•"/>
            </a:pPr>
            <a:r>
              <a:rPr lang="en-US" sz="2000" dirty="0"/>
              <a:t>Survivability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390712"/>
            <a:ext cx="440313" cy="3155544"/>
          </a:xfrm>
          <a:prstGeom prst="rect">
            <a:avLst/>
          </a:prstGeom>
          <a:noFill/>
        </p:spPr>
        <p:txBody>
          <a:bodyPr vert="wordArtVertRtl" wrap="none" rtlCol="1">
            <a:spAutoFit/>
          </a:bodyPr>
          <a:lstStyle/>
          <a:p>
            <a:r>
              <a:rPr lang="en-US" sz="1400" dirty="0" smtClean="0"/>
              <a:t>Introduction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1722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establishment of a comprehensive methodology for efficiently providing tunable survivability.</a:t>
            </a:r>
          </a:p>
          <a:p>
            <a:pPr lvl="1"/>
            <a:r>
              <a:rPr lang="en-US" smtClean="0"/>
              <a:t>Ron Banner and Ariel Orda. “The power of tuning: A novel approach for the efficient design of survivable networks”. In IEEE/ACM Trans. Networking,  2007.</a:t>
            </a:r>
          </a:p>
          <a:p>
            <a:pPr lvl="1"/>
            <a:r>
              <a:rPr lang="en-US" smtClean="0"/>
              <a:t>Jose Yallouz and Ariel Orda. “Tunable QoS-aware network survivability”.  In IEEE Infocom, 2013.</a:t>
            </a:r>
          </a:p>
          <a:p>
            <a:pPr lvl="1"/>
            <a:r>
              <a:rPr lang="en-US" smtClean="0"/>
              <a:t>Jose Yallouz, Ori Rottenstreich and Ariel Orda. “Tunable Survivable Spanning Trees”. In ACM Sigmetrics, 2014.</a:t>
            </a:r>
          </a:p>
          <a:p>
            <a:endParaRPr lang="en-US" smtClean="0"/>
          </a:p>
          <a:p>
            <a:pPr lvl="1"/>
            <a:endParaRPr lang="en-US" smtClean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504" y="264623"/>
            <a:ext cx="440313" cy="2648802"/>
          </a:xfrm>
          <a:prstGeom prst="rect">
            <a:avLst/>
          </a:prstGeom>
          <a:noFill/>
        </p:spPr>
        <p:txBody>
          <a:bodyPr vert="wordArtVertRtl" wrap="none" rtlCol="1">
            <a:spAutoFit/>
          </a:bodyPr>
          <a:lstStyle/>
          <a:p>
            <a:r>
              <a:rPr lang="en-US" sz="1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5414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5254171" y="1262743"/>
            <a:ext cx="3004458" cy="2310488"/>
          </a:xfrm>
          <a:custGeom>
            <a:avLst/>
            <a:gdLst>
              <a:gd name="connsiteX0" fmla="*/ 0 w 3004458"/>
              <a:gd name="connsiteY0" fmla="*/ 2307771 h 2310488"/>
              <a:gd name="connsiteX1" fmla="*/ 1872343 w 3004458"/>
              <a:gd name="connsiteY1" fmla="*/ 2206171 h 2310488"/>
              <a:gd name="connsiteX2" fmla="*/ 2772229 w 3004458"/>
              <a:gd name="connsiteY2" fmla="*/ 1625600 h 2310488"/>
              <a:gd name="connsiteX3" fmla="*/ 3004458 w 3004458"/>
              <a:gd name="connsiteY3" fmla="*/ 0 h 23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4458" h="2310488">
                <a:moveTo>
                  <a:pt x="0" y="2307771"/>
                </a:moveTo>
                <a:cubicBezTo>
                  <a:pt x="705152" y="2313818"/>
                  <a:pt x="1410305" y="2319866"/>
                  <a:pt x="1872343" y="2206171"/>
                </a:cubicBezTo>
                <a:cubicBezTo>
                  <a:pt x="2334381" y="2092476"/>
                  <a:pt x="2583543" y="1993295"/>
                  <a:pt x="2772229" y="1625600"/>
                </a:cubicBezTo>
                <a:cubicBezTo>
                  <a:pt x="2960915" y="1257905"/>
                  <a:pt x="2982686" y="628952"/>
                  <a:pt x="3004458" y="0"/>
                </a:cubicBezTo>
              </a:path>
            </a:pathLst>
          </a:custGeom>
          <a:noFill/>
          <a:ln w="228600">
            <a:solidFill>
              <a:srgbClr val="612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010" y="4481513"/>
            <a:ext cx="1450975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69" y="695721"/>
            <a:ext cx="1450975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7240"/>
            <a:ext cx="1450975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477" y="3789040"/>
            <a:ext cx="1688642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Freeform 17"/>
          <p:cNvSpPr/>
          <p:nvPr/>
        </p:nvSpPr>
        <p:spPr>
          <a:xfrm>
            <a:off x="4934857" y="-99392"/>
            <a:ext cx="711442" cy="2973221"/>
          </a:xfrm>
          <a:custGeom>
            <a:avLst/>
            <a:gdLst>
              <a:gd name="connsiteX0" fmla="*/ 0 w 711442"/>
              <a:gd name="connsiteY0" fmla="*/ 2859315 h 2859315"/>
              <a:gd name="connsiteX1" fmla="*/ 595086 w 711442"/>
              <a:gd name="connsiteY1" fmla="*/ 1480457 h 2859315"/>
              <a:gd name="connsiteX2" fmla="*/ 711200 w 711442"/>
              <a:gd name="connsiteY2" fmla="*/ 0 h 285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442" h="2859315">
                <a:moveTo>
                  <a:pt x="0" y="2859315"/>
                </a:moveTo>
                <a:cubicBezTo>
                  <a:pt x="238276" y="2408162"/>
                  <a:pt x="476553" y="1957010"/>
                  <a:pt x="595086" y="1480457"/>
                </a:cubicBezTo>
                <a:cubicBezTo>
                  <a:pt x="713619" y="1003904"/>
                  <a:pt x="712409" y="501952"/>
                  <a:pt x="711200" y="0"/>
                </a:cubicBezTo>
              </a:path>
            </a:pathLst>
          </a:custGeom>
          <a:noFill/>
          <a:ln w="76200">
            <a:solidFill>
              <a:srgbClr val="612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4296229" y="3947886"/>
            <a:ext cx="43542" cy="2931885"/>
          </a:xfrm>
          <a:custGeom>
            <a:avLst/>
            <a:gdLst>
              <a:gd name="connsiteX0" fmla="*/ 0 w 43542"/>
              <a:gd name="connsiteY0" fmla="*/ 0 h 2931885"/>
              <a:gd name="connsiteX1" fmla="*/ 43542 w 43542"/>
              <a:gd name="connsiteY1" fmla="*/ 2931885 h 29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542" h="2931885">
                <a:moveTo>
                  <a:pt x="0" y="0"/>
                </a:moveTo>
                <a:lnTo>
                  <a:pt x="43542" y="2931885"/>
                </a:lnTo>
              </a:path>
            </a:pathLst>
          </a:custGeom>
          <a:noFill/>
          <a:ln w="76200">
            <a:solidFill>
              <a:srgbClr val="612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520" y="3789040"/>
            <a:ext cx="128805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Freeform 19"/>
          <p:cNvSpPr/>
          <p:nvPr/>
        </p:nvSpPr>
        <p:spPr>
          <a:xfrm>
            <a:off x="4804229" y="3947886"/>
            <a:ext cx="537028" cy="2975428"/>
          </a:xfrm>
          <a:custGeom>
            <a:avLst/>
            <a:gdLst>
              <a:gd name="connsiteX0" fmla="*/ 0 w 537028"/>
              <a:gd name="connsiteY0" fmla="*/ 0 h 2975428"/>
              <a:gd name="connsiteX1" fmla="*/ 203200 w 537028"/>
              <a:gd name="connsiteY1" fmla="*/ 2002971 h 2975428"/>
              <a:gd name="connsiteX2" fmla="*/ 537028 w 537028"/>
              <a:gd name="connsiteY2" fmla="*/ 2975428 h 297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028" h="2975428">
                <a:moveTo>
                  <a:pt x="0" y="0"/>
                </a:moveTo>
                <a:cubicBezTo>
                  <a:pt x="56847" y="753533"/>
                  <a:pt x="113695" y="1507066"/>
                  <a:pt x="203200" y="2002971"/>
                </a:cubicBezTo>
                <a:cubicBezTo>
                  <a:pt x="292705" y="2498876"/>
                  <a:pt x="414866" y="2737152"/>
                  <a:pt x="537028" y="2975428"/>
                </a:cubicBezTo>
              </a:path>
            </a:pathLst>
          </a:custGeom>
          <a:noFill/>
          <a:ln w="107950">
            <a:solidFill>
              <a:srgbClr val="612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296229" y="-99392"/>
            <a:ext cx="43542" cy="4046314"/>
          </a:xfrm>
          <a:prstGeom prst="line">
            <a:avLst/>
          </a:prstGeom>
          <a:ln w="76200">
            <a:solidFill>
              <a:srgbClr val="6125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913" y="-27384"/>
            <a:ext cx="128587" cy="393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Freeform 25"/>
          <p:cNvSpPr/>
          <p:nvPr/>
        </p:nvSpPr>
        <p:spPr>
          <a:xfrm>
            <a:off x="1843314" y="0"/>
            <a:ext cx="2452915" cy="2207639"/>
          </a:xfrm>
          <a:custGeom>
            <a:avLst/>
            <a:gdLst>
              <a:gd name="connsiteX0" fmla="*/ 2452915 w 2452915"/>
              <a:gd name="connsiteY0" fmla="*/ 1973943 h 2120263"/>
              <a:gd name="connsiteX1" fmla="*/ 638629 w 2452915"/>
              <a:gd name="connsiteY1" fmla="*/ 1915886 h 2120263"/>
              <a:gd name="connsiteX2" fmla="*/ 0 w 2452915"/>
              <a:gd name="connsiteY2" fmla="*/ 0 h 2120263"/>
              <a:gd name="connsiteX0" fmla="*/ 2452915 w 2452915"/>
              <a:gd name="connsiteY0" fmla="*/ 1973943 h 2207639"/>
              <a:gd name="connsiteX1" fmla="*/ 654531 w 2452915"/>
              <a:gd name="connsiteY1" fmla="*/ 2051058 h 2207639"/>
              <a:gd name="connsiteX2" fmla="*/ 0 w 2452915"/>
              <a:gd name="connsiteY2" fmla="*/ 0 h 220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2915" h="2207639">
                <a:moveTo>
                  <a:pt x="2452915" y="1973943"/>
                </a:moveTo>
                <a:cubicBezTo>
                  <a:pt x="1750181" y="2109409"/>
                  <a:pt x="1063350" y="2380048"/>
                  <a:pt x="654531" y="2051058"/>
                </a:cubicBezTo>
                <a:cubicBezTo>
                  <a:pt x="245712" y="1722068"/>
                  <a:pt x="114905" y="793448"/>
                  <a:pt x="0" y="0"/>
                </a:cubicBezTo>
              </a:path>
            </a:pathLst>
          </a:custGeom>
          <a:noFill/>
          <a:ln w="69850">
            <a:solidFill>
              <a:srgbClr val="612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438400" y="4165600"/>
            <a:ext cx="1843314" cy="747812"/>
          </a:xfrm>
          <a:custGeom>
            <a:avLst/>
            <a:gdLst>
              <a:gd name="connsiteX0" fmla="*/ 1843314 w 1843314"/>
              <a:gd name="connsiteY0" fmla="*/ 682171 h 747812"/>
              <a:gd name="connsiteX1" fmla="*/ 899886 w 1843314"/>
              <a:gd name="connsiteY1" fmla="*/ 682171 h 747812"/>
              <a:gd name="connsiteX2" fmla="*/ 0 w 1843314"/>
              <a:gd name="connsiteY2" fmla="*/ 0 h 74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3314" h="747812">
                <a:moveTo>
                  <a:pt x="1843314" y="682171"/>
                </a:moveTo>
                <a:cubicBezTo>
                  <a:pt x="1525209" y="739018"/>
                  <a:pt x="1207105" y="795866"/>
                  <a:pt x="899886" y="682171"/>
                </a:cubicBezTo>
                <a:cubicBezTo>
                  <a:pt x="592667" y="568476"/>
                  <a:pt x="296333" y="284238"/>
                  <a:pt x="0" y="0"/>
                </a:cubicBezTo>
              </a:path>
            </a:pathLst>
          </a:custGeom>
          <a:noFill/>
          <a:ln w="76200">
            <a:solidFill>
              <a:srgbClr val="612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612571" y="0"/>
            <a:ext cx="589454" cy="2002971"/>
          </a:xfrm>
          <a:custGeom>
            <a:avLst/>
            <a:gdLst>
              <a:gd name="connsiteX0" fmla="*/ 0 w 589454"/>
              <a:gd name="connsiteY0" fmla="*/ 2002971 h 2002971"/>
              <a:gd name="connsiteX1" fmla="*/ 522515 w 589454"/>
              <a:gd name="connsiteY1" fmla="*/ 1161143 h 2002971"/>
              <a:gd name="connsiteX2" fmla="*/ 566058 w 589454"/>
              <a:gd name="connsiteY2" fmla="*/ 0 h 200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54" h="2002971">
                <a:moveTo>
                  <a:pt x="0" y="2002971"/>
                </a:moveTo>
                <a:cubicBezTo>
                  <a:pt x="214086" y="1748971"/>
                  <a:pt x="428172" y="1494971"/>
                  <a:pt x="522515" y="1161143"/>
                </a:cubicBezTo>
                <a:cubicBezTo>
                  <a:pt x="616858" y="827315"/>
                  <a:pt x="591458" y="413657"/>
                  <a:pt x="566058" y="0"/>
                </a:cubicBezTo>
              </a:path>
            </a:pathLst>
          </a:custGeom>
          <a:noFill/>
          <a:ln>
            <a:solidFill>
              <a:srgbClr val="612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Freeform 1023"/>
          <p:cNvSpPr/>
          <p:nvPr/>
        </p:nvSpPr>
        <p:spPr>
          <a:xfrm>
            <a:off x="4572000" y="3962400"/>
            <a:ext cx="486229" cy="2917371"/>
          </a:xfrm>
          <a:custGeom>
            <a:avLst/>
            <a:gdLst>
              <a:gd name="connsiteX0" fmla="*/ 0 w 711200"/>
              <a:gd name="connsiteY0" fmla="*/ 0 h 2917371"/>
              <a:gd name="connsiteX1" fmla="*/ 203200 w 711200"/>
              <a:gd name="connsiteY1" fmla="*/ 14514 h 2917371"/>
              <a:gd name="connsiteX2" fmla="*/ 711200 w 711200"/>
              <a:gd name="connsiteY2" fmla="*/ 2917371 h 2917371"/>
              <a:gd name="connsiteX3" fmla="*/ 29029 w 711200"/>
              <a:gd name="connsiteY3" fmla="*/ 2888343 h 2917371"/>
              <a:gd name="connsiteX4" fmla="*/ 0 w 711200"/>
              <a:gd name="connsiteY4" fmla="*/ 0 h 291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200" h="2917371">
                <a:moveTo>
                  <a:pt x="0" y="0"/>
                </a:moveTo>
                <a:lnTo>
                  <a:pt x="203200" y="14514"/>
                </a:lnTo>
                <a:lnTo>
                  <a:pt x="711200" y="2917371"/>
                </a:lnTo>
                <a:lnTo>
                  <a:pt x="29029" y="28883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Rectangle 1024"/>
          <p:cNvSpPr/>
          <p:nvPr/>
        </p:nvSpPr>
        <p:spPr>
          <a:xfrm>
            <a:off x="4572000" y="-27384"/>
            <a:ext cx="108012" cy="290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 1036"/>
          <p:cNvSpPr/>
          <p:nvPr/>
        </p:nvSpPr>
        <p:spPr>
          <a:xfrm>
            <a:off x="1119425" y="3001888"/>
            <a:ext cx="1364343" cy="1219200"/>
          </a:xfrm>
          <a:custGeom>
            <a:avLst/>
            <a:gdLst>
              <a:gd name="connsiteX0" fmla="*/ 1364343 w 1364343"/>
              <a:gd name="connsiteY0" fmla="*/ 1219200 h 1219200"/>
              <a:gd name="connsiteX1" fmla="*/ 0 w 1364343"/>
              <a:gd name="connsiteY1" fmla="*/ 0 h 1219200"/>
              <a:gd name="connsiteX2" fmla="*/ 0 w 1364343"/>
              <a:gd name="connsiteY2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4343" h="1219200">
                <a:moveTo>
                  <a:pt x="1364343" y="121920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rgbClr val="612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11559" y="1988840"/>
            <a:ext cx="1592017" cy="108012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612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Freeform 1037"/>
          <p:cNvSpPr/>
          <p:nvPr/>
        </p:nvSpPr>
        <p:spPr>
          <a:xfrm>
            <a:off x="-29029" y="2815771"/>
            <a:ext cx="2104572" cy="1059543"/>
          </a:xfrm>
          <a:custGeom>
            <a:avLst/>
            <a:gdLst>
              <a:gd name="connsiteX0" fmla="*/ 2104572 w 2104572"/>
              <a:gd name="connsiteY0" fmla="*/ 1059543 h 1059543"/>
              <a:gd name="connsiteX1" fmla="*/ 537029 w 2104572"/>
              <a:gd name="connsiteY1" fmla="*/ 711200 h 1059543"/>
              <a:gd name="connsiteX2" fmla="*/ 0 w 2104572"/>
              <a:gd name="connsiteY2" fmla="*/ 0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4572" h="1059543">
                <a:moveTo>
                  <a:pt x="2104572" y="1059543"/>
                </a:moveTo>
                <a:cubicBezTo>
                  <a:pt x="1496181" y="973667"/>
                  <a:pt x="887791" y="887791"/>
                  <a:pt x="537029" y="711200"/>
                </a:cubicBezTo>
                <a:cubicBezTo>
                  <a:pt x="186267" y="534609"/>
                  <a:pt x="93133" y="267304"/>
                  <a:pt x="0" y="0"/>
                </a:cubicBezTo>
              </a:path>
            </a:pathLst>
          </a:custGeom>
          <a:noFill/>
          <a:ln>
            <a:solidFill>
              <a:srgbClr val="612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 1038"/>
          <p:cNvSpPr/>
          <p:nvPr/>
        </p:nvSpPr>
        <p:spPr>
          <a:xfrm>
            <a:off x="3904343" y="3962400"/>
            <a:ext cx="72571" cy="2931886"/>
          </a:xfrm>
          <a:custGeom>
            <a:avLst/>
            <a:gdLst>
              <a:gd name="connsiteX0" fmla="*/ 72571 w 72571"/>
              <a:gd name="connsiteY0" fmla="*/ 0 h 2931886"/>
              <a:gd name="connsiteX1" fmla="*/ 29028 w 72571"/>
              <a:gd name="connsiteY1" fmla="*/ 1857829 h 2931886"/>
              <a:gd name="connsiteX2" fmla="*/ 0 w 72571"/>
              <a:gd name="connsiteY2" fmla="*/ 2931886 h 29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71" h="2931886">
                <a:moveTo>
                  <a:pt x="72571" y="0"/>
                </a:moveTo>
                <a:cubicBezTo>
                  <a:pt x="56847" y="684590"/>
                  <a:pt x="41123" y="1369181"/>
                  <a:pt x="29028" y="1857829"/>
                </a:cubicBezTo>
                <a:cubicBezTo>
                  <a:pt x="16933" y="2346477"/>
                  <a:pt x="8466" y="2639181"/>
                  <a:pt x="0" y="29318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Freeform 1039"/>
          <p:cNvSpPr/>
          <p:nvPr/>
        </p:nvSpPr>
        <p:spPr>
          <a:xfrm>
            <a:off x="3904343" y="3947886"/>
            <a:ext cx="420914" cy="2946400"/>
          </a:xfrm>
          <a:custGeom>
            <a:avLst/>
            <a:gdLst>
              <a:gd name="connsiteX0" fmla="*/ 72571 w 420914"/>
              <a:gd name="connsiteY0" fmla="*/ 0 h 2946400"/>
              <a:gd name="connsiteX1" fmla="*/ 377371 w 420914"/>
              <a:gd name="connsiteY1" fmla="*/ 14514 h 2946400"/>
              <a:gd name="connsiteX2" fmla="*/ 420914 w 420914"/>
              <a:gd name="connsiteY2" fmla="*/ 2946400 h 2946400"/>
              <a:gd name="connsiteX3" fmla="*/ 0 w 420914"/>
              <a:gd name="connsiteY3" fmla="*/ 2917371 h 2946400"/>
              <a:gd name="connsiteX4" fmla="*/ 72571 w 420914"/>
              <a:gd name="connsiteY4" fmla="*/ 0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914" h="2946400">
                <a:moveTo>
                  <a:pt x="72571" y="0"/>
                </a:moveTo>
                <a:lnTo>
                  <a:pt x="377371" y="14514"/>
                </a:lnTo>
                <a:lnTo>
                  <a:pt x="420914" y="2946400"/>
                </a:lnTo>
                <a:lnTo>
                  <a:pt x="0" y="2917371"/>
                </a:lnTo>
                <a:lnTo>
                  <a:pt x="72571" y="0"/>
                </a:lnTo>
                <a:close/>
              </a:path>
            </a:pathLst>
          </a:custGeom>
          <a:solidFill>
            <a:srgbClr val="984807"/>
          </a:solidFill>
          <a:ln w="76200">
            <a:solidFill>
              <a:srgbClr val="612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 1040"/>
          <p:cNvSpPr/>
          <p:nvPr/>
        </p:nvSpPr>
        <p:spPr>
          <a:xfrm>
            <a:off x="3556000" y="-14514"/>
            <a:ext cx="464457" cy="2888343"/>
          </a:xfrm>
          <a:custGeom>
            <a:avLst/>
            <a:gdLst>
              <a:gd name="connsiteX0" fmla="*/ 464457 w 464457"/>
              <a:gd name="connsiteY0" fmla="*/ 2888343 h 2888343"/>
              <a:gd name="connsiteX1" fmla="*/ 159657 w 464457"/>
              <a:gd name="connsiteY1" fmla="*/ 754743 h 2888343"/>
              <a:gd name="connsiteX2" fmla="*/ 0 w 464457"/>
              <a:gd name="connsiteY2" fmla="*/ 0 h 288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457" h="2888343">
                <a:moveTo>
                  <a:pt x="464457" y="2888343"/>
                </a:moveTo>
                <a:cubicBezTo>
                  <a:pt x="350761" y="2062238"/>
                  <a:pt x="237066" y="1236133"/>
                  <a:pt x="159657" y="754743"/>
                </a:cubicBezTo>
                <a:cubicBezTo>
                  <a:pt x="82248" y="273353"/>
                  <a:pt x="41124" y="136676"/>
                  <a:pt x="0" y="0"/>
                </a:cubicBezTo>
              </a:path>
            </a:pathLst>
          </a:custGeom>
          <a:noFill/>
          <a:ln w="117475">
            <a:solidFill>
              <a:srgbClr val="612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Freeform 1042"/>
          <p:cNvSpPr/>
          <p:nvPr/>
        </p:nvSpPr>
        <p:spPr>
          <a:xfrm>
            <a:off x="1509486" y="3062514"/>
            <a:ext cx="2452914" cy="1395898"/>
          </a:xfrm>
          <a:custGeom>
            <a:avLst/>
            <a:gdLst>
              <a:gd name="connsiteX0" fmla="*/ 2452914 w 2452914"/>
              <a:gd name="connsiteY0" fmla="*/ 1393372 h 1395898"/>
              <a:gd name="connsiteX1" fmla="*/ 1378857 w 2452914"/>
              <a:gd name="connsiteY1" fmla="*/ 1175657 h 1395898"/>
              <a:gd name="connsiteX2" fmla="*/ 0 w 2452914"/>
              <a:gd name="connsiteY2" fmla="*/ 0 h 139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2914" h="1395898">
                <a:moveTo>
                  <a:pt x="2452914" y="1393372"/>
                </a:moveTo>
                <a:cubicBezTo>
                  <a:pt x="2120295" y="1400629"/>
                  <a:pt x="1787676" y="1407886"/>
                  <a:pt x="1378857" y="1175657"/>
                </a:cubicBezTo>
                <a:cubicBezTo>
                  <a:pt x="970038" y="943428"/>
                  <a:pt x="485019" y="471714"/>
                  <a:pt x="0" y="0"/>
                </a:cubicBezTo>
              </a:path>
            </a:pathLst>
          </a:custGeom>
          <a:solidFill>
            <a:srgbClr val="612503"/>
          </a:solidFill>
          <a:ln>
            <a:solidFill>
              <a:srgbClr val="612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Freeform 1048"/>
          <p:cNvSpPr/>
          <p:nvPr/>
        </p:nvSpPr>
        <p:spPr>
          <a:xfrm>
            <a:off x="1219200" y="3091543"/>
            <a:ext cx="1262743" cy="1088571"/>
          </a:xfrm>
          <a:custGeom>
            <a:avLst/>
            <a:gdLst>
              <a:gd name="connsiteX0" fmla="*/ 1262743 w 1262743"/>
              <a:gd name="connsiteY0" fmla="*/ 1088571 h 1088571"/>
              <a:gd name="connsiteX1" fmla="*/ 0 w 1262743"/>
              <a:gd name="connsiteY1" fmla="*/ 0 h 108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2743" h="1088571">
                <a:moveTo>
                  <a:pt x="1262743" y="1088571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612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Freeform 1049"/>
          <p:cNvSpPr/>
          <p:nvPr/>
        </p:nvSpPr>
        <p:spPr>
          <a:xfrm>
            <a:off x="5355771" y="0"/>
            <a:ext cx="2002972" cy="2032000"/>
          </a:xfrm>
          <a:custGeom>
            <a:avLst/>
            <a:gdLst>
              <a:gd name="connsiteX0" fmla="*/ 0 w 2002972"/>
              <a:gd name="connsiteY0" fmla="*/ 2032000 h 2032000"/>
              <a:gd name="connsiteX1" fmla="*/ 1074058 w 2002972"/>
              <a:gd name="connsiteY1" fmla="*/ 1640114 h 2032000"/>
              <a:gd name="connsiteX2" fmla="*/ 2002972 w 2002972"/>
              <a:gd name="connsiteY2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972" h="2032000">
                <a:moveTo>
                  <a:pt x="0" y="2032000"/>
                </a:moveTo>
                <a:cubicBezTo>
                  <a:pt x="370114" y="2005390"/>
                  <a:pt x="740229" y="1978781"/>
                  <a:pt x="1074058" y="1640114"/>
                </a:cubicBezTo>
                <a:cubicBezTo>
                  <a:pt x="1407887" y="1301447"/>
                  <a:pt x="1705429" y="650723"/>
                  <a:pt x="2002972" y="0"/>
                </a:cubicBezTo>
              </a:path>
            </a:pathLst>
          </a:custGeom>
          <a:noFill/>
          <a:ln>
            <a:solidFill>
              <a:srgbClr val="612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029995"/>
            <a:ext cx="1450975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1" name="Freeform 1050"/>
          <p:cNvSpPr/>
          <p:nvPr/>
        </p:nvSpPr>
        <p:spPr>
          <a:xfrm>
            <a:off x="1233714" y="3077029"/>
            <a:ext cx="2714172" cy="1814285"/>
          </a:xfrm>
          <a:custGeom>
            <a:avLst/>
            <a:gdLst>
              <a:gd name="connsiteX0" fmla="*/ 0 w 2714172"/>
              <a:gd name="connsiteY0" fmla="*/ 0 h 1814285"/>
              <a:gd name="connsiteX1" fmla="*/ 319315 w 2714172"/>
              <a:gd name="connsiteY1" fmla="*/ 0 h 1814285"/>
              <a:gd name="connsiteX2" fmla="*/ 1059543 w 2714172"/>
              <a:gd name="connsiteY2" fmla="*/ 725714 h 1814285"/>
              <a:gd name="connsiteX3" fmla="*/ 1901372 w 2714172"/>
              <a:gd name="connsiteY3" fmla="*/ 1306285 h 1814285"/>
              <a:gd name="connsiteX4" fmla="*/ 2714172 w 2714172"/>
              <a:gd name="connsiteY4" fmla="*/ 1393371 h 1814285"/>
              <a:gd name="connsiteX5" fmla="*/ 2670629 w 2714172"/>
              <a:gd name="connsiteY5" fmla="*/ 1814285 h 1814285"/>
              <a:gd name="connsiteX6" fmla="*/ 2075543 w 2714172"/>
              <a:gd name="connsiteY6" fmla="*/ 1770742 h 1814285"/>
              <a:gd name="connsiteX7" fmla="*/ 1625600 w 2714172"/>
              <a:gd name="connsiteY7" fmla="*/ 1480457 h 1814285"/>
              <a:gd name="connsiteX8" fmla="*/ 725715 w 2714172"/>
              <a:gd name="connsiteY8" fmla="*/ 638628 h 1814285"/>
              <a:gd name="connsiteX9" fmla="*/ 0 w 2714172"/>
              <a:gd name="connsiteY9" fmla="*/ 0 h 181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14172" h="1814285">
                <a:moveTo>
                  <a:pt x="0" y="0"/>
                </a:moveTo>
                <a:lnTo>
                  <a:pt x="319315" y="0"/>
                </a:lnTo>
                <a:lnTo>
                  <a:pt x="1059543" y="725714"/>
                </a:lnTo>
                <a:lnTo>
                  <a:pt x="1901372" y="1306285"/>
                </a:lnTo>
                <a:lnTo>
                  <a:pt x="2714172" y="1393371"/>
                </a:lnTo>
                <a:lnTo>
                  <a:pt x="2670629" y="1814285"/>
                </a:lnTo>
                <a:lnTo>
                  <a:pt x="2075543" y="1770742"/>
                </a:lnTo>
                <a:lnTo>
                  <a:pt x="1625600" y="1480457"/>
                </a:lnTo>
                <a:lnTo>
                  <a:pt x="725715" y="638628"/>
                </a:lnTo>
                <a:lnTo>
                  <a:pt x="0" y="0"/>
                </a:lnTo>
                <a:close/>
              </a:path>
            </a:pathLst>
          </a:custGeom>
          <a:solidFill>
            <a:srgbClr val="9848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530635" y="0"/>
            <a:ext cx="2392779" cy="2556182"/>
          </a:xfrm>
          <a:custGeom>
            <a:avLst/>
            <a:gdLst>
              <a:gd name="connsiteX0" fmla="*/ 2392779 w 2392779"/>
              <a:gd name="connsiteY0" fmla="*/ 2604305 h 2693734"/>
              <a:gd name="connsiteX1" fmla="*/ 1053077 w 2392779"/>
              <a:gd name="connsiteY1" fmla="*/ 2529878 h 2693734"/>
              <a:gd name="connsiteX2" fmla="*/ 330063 w 2392779"/>
              <a:gd name="connsiteY2" fmla="*/ 1105115 h 2693734"/>
              <a:gd name="connsiteX3" fmla="*/ 32351 w 2392779"/>
              <a:gd name="connsiteY3" fmla="*/ 126919 h 2693734"/>
              <a:gd name="connsiteX4" fmla="*/ 21718 w 2392779"/>
              <a:gd name="connsiteY4" fmla="*/ 41859 h 269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779" h="2693734">
                <a:moveTo>
                  <a:pt x="2392779" y="2604305"/>
                </a:moveTo>
                <a:cubicBezTo>
                  <a:pt x="1894821" y="2692024"/>
                  <a:pt x="1396863" y="2779743"/>
                  <a:pt x="1053077" y="2529878"/>
                </a:cubicBezTo>
                <a:cubicBezTo>
                  <a:pt x="709291" y="2280013"/>
                  <a:pt x="500184" y="1505608"/>
                  <a:pt x="330063" y="1105115"/>
                </a:cubicBezTo>
                <a:cubicBezTo>
                  <a:pt x="159942" y="704622"/>
                  <a:pt x="83742" y="304128"/>
                  <a:pt x="32351" y="126919"/>
                </a:cubicBezTo>
                <a:cubicBezTo>
                  <a:pt x="-19040" y="-50290"/>
                  <a:pt x="1339" y="-4216"/>
                  <a:pt x="21718" y="4185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531088" y="-10633"/>
            <a:ext cx="2381693" cy="2562447"/>
          </a:xfrm>
          <a:custGeom>
            <a:avLst/>
            <a:gdLst>
              <a:gd name="connsiteX0" fmla="*/ 0 w 2381693"/>
              <a:gd name="connsiteY0" fmla="*/ 0 h 2562447"/>
              <a:gd name="connsiteX1" fmla="*/ 329610 w 2381693"/>
              <a:gd name="connsiteY1" fmla="*/ 10633 h 2562447"/>
              <a:gd name="connsiteX2" fmla="*/ 478465 w 2381693"/>
              <a:gd name="connsiteY2" fmla="*/ 988828 h 2562447"/>
              <a:gd name="connsiteX3" fmla="*/ 744279 w 2381693"/>
              <a:gd name="connsiteY3" fmla="*/ 1754373 h 2562447"/>
              <a:gd name="connsiteX4" fmla="*/ 1010093 w 2381693"/>
              <a:gd name="connsiteY4" fmla="*/ 2009554 h 2562447"/>
              <a:gd name="connsiteX5" fmla="*/ 1371600 w 2381693"/>
              <a:gd name="connsiteY5" fmla="*/ 2105247 h 2562447"/>
              <a:gd name="connsiteX6" fmla="*/ 2371061 w 2381693"/>
              <a:gd name="connsiteY6" fmla="*/ 2158410 h 2562447"/>
              <a:gd name="connsiteX7" fmla="*/ 2381693 w 2381693"/>
              <a:gd name="connsiteY7" fmla="*/ 2456121 h 2562447"/>
              <a:gd name="connsiteX8" fmla="*/ 2094614 w 2381693"/>
              <a:gd name="connsiteY8" fmla="*/ 2519917 h 2562447"/>
              <a:gd name="connsiteX9" fmla="*/ 1658679 w 2381693"/>
              <a:gd name="connsiteY9" fmla="*/ 2562447 h 2562447"/>
              <a:gd name="connsiteX10" fmla="*/ 1339703 w 2381693"/>
              <a:gd name="connsiteY10" fmla="*/ 2519917 h 2562447"/>
              <a:gd name="connsiteX11" fmla="*/ 1020726 w 2381693"/>
              <a:gd name="connsiteY11" fmla="*/ 2392326 h 2562447"/>
              <a:gd name="connsiteX12" fmla="*/ 776177 w 2381693"/>
              <a:gd name="connsiteY12" fmla="*/ 2094614 h 2562447"/>
              <a:gd name="connsiteX13" fmla="*/ 489098 w 2381693"/>
              <a:gd name="connsiteY13" fmla="*/ 1446028 h 2562447"/>
              <a:gd name="connsiteX14" fmla="*/ 276447 w 2381693"/>
              <a:gd name="connsiteY14" fmla="*/ 914400 h 2562447"/>
              <a:gd name="connsiteX15" fmla="*/ 170121 w 2381693"/>
              <a:gd name="connsiteY15" fmla="*/ 584791 h 2562447"/>
              <a:gd name="connsiteX16" fmla="*/ 0 w 2381693"/>
              <a:gd name="connsiteY16" fmla="*/ 0 h 2562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81693" h="2562447">
                <a:moveTo>
                  <a:pt x="0" y="0"/>
                </a:moveTo>
                <a:lnTo>
                  <a:pt x="329610" y="10633"/>
                </a:lnTo>
                <a:lnTo>
                  <a:pt x="478465" y="988828"/>
                </a:lnTo>
                <a:lnTo>
                  <a:pt x="744279" y="1754373"/>
                </a:lnTo>
                <a:lnTo>
                  <a:pt x="1010093" y="2009554"/>
                </a:lnTo>
                <a:lnTo>
                  <a:pt x="1371600" y="2105247"/>
                </a:lnTo>
                <a:lnTo>
                  <a:pt x="2371061" y="2158410"/>
                </a:lnTo>
                <a:lnTo>
                  <a:pt x="2381693" y="2456121"/>
                </a:lnTo>
                <a:lnTo>
                  <a:pt x="2094614" y="2519917"/>
                </a:lnTo>
                <a:lnTo>
                  <a:pt x="1658679" y="2562447"/>
                </a:lnTo>
                <a:lnTo>
                  <a:pt x="1339703" y="2519917"/>
                </a:lnTo>
                <a:lnTo>
                  <a:pt x="1020726" y="2392326"/>
                </a:lnTo>
                <a:lnTo>
                  <a:pt x="776177" y="2094614"/>
                </a:lnTo>
                <a:lnTo>
                  <a:pt x="489098" y="1446028"/>
                </a:lnTo>
                <a:lnTo>
                  <a:pt x="276447" y="914400"/>
                </a:lnTo>
                <a:lnTo>
                  <a:pt x="170121" y="584791"/>
                </a:lnTo>
                <a:lnTo>
                  <a:pt x="0" y="0"/>
                </a:lnTo>
                <a:close/>
              </a:path>
            </a:pathLst>
          </a:custGeom>
          <a:solidFill>
            <a:srgbClr val="612503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331" y="1270729"/>
            <a:ext cx="1450975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Freeform 11"/>
          <p:cNvSpPr/>
          <p:nvPr/>
        </p:nvSpPr>
        <p:spPr>
          <a:xfrm>
            <a:off x="5240740" y="1787857"/>
            <a:ext cx="3016156" cy="1815152"/>
          </a:xfrm>
          <a:custGeom>
            <a:avLst/>
            <a:gdLst>
              <a:gd name="connsiteX0" fmla="*/ 0 w 3016156"/>
              <a:gd name="connsiteY0" fmla="*/ 1665027 h 1815152"/>
              <a:gd name="connsiteX1" fmla="*/ 1528550 w 3016156"/>
              <a:gd name="connsiteY1" fmla="*/ 1501253 h 1815152"/>
              <a:gd name="connsiteX2" fmla="*/ 2524836 w 3016156"/>
              <a:gd name="connsiteY2" fmla="*/ 1050877 h 1815152"/>
              <a:gd name="connsiteX3" fmla="*/ 2879678 w 3016156"/>
              <a:gd name="connsiteY3" fmla="*/ 0 h 1815152"/>
              <a:gd name="connsiteX4" fmla="*/ 3016156 w 3016156"/>
              <a:gd name="connsiteY4" fmla="*/ 0 h 1815152"/>
              <a:gd name="connsiteX5" fmla="*/ 2838735 w 3016156"/>
              <a:gd name="connsiteY5" fmla="*/ 1078173 h 1815152"/>
              <a:gd name="connsiteX6" fmla="*/ 2361063 w 3016156"/>
              <a:gd name="connsiteY6" fmla="*/ 1569492 h 1815152"/>
              <a:gd name="connsiteX7" fmla="*/ 1023582 w 3016156"/>
              <a:gd name="connsiteY7" fmla="*/ 1801504 h 1815152"/>
              <a:gd name="connsiteX8" fmla="*/ 13648 w 3016156"/>
              <a:gd name="connsiteY8" fmla="*/ 1815152 h 1815152"/>
              <a:gd name="connsiteX9" fmla="*/ 0 w 3016156"/>
              <a:gd name="connsiteY9" fmla="*/ 1665027 h 18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16156" h="1815152">
                <a:moveTo>
                  <a:pt x="0" y="1665027"/>
                </a:moveTo>
                <a:lnTo>
                  <a:pt x="1528550" y="1501253"/>
                </a:lnTo>
                <a:lnTo>
                  <a:pt x="2524836" y="1050877"/>
                </a:lnTo>
                <a:lnTo>
                  <a:pt x="2879678" y="0"/>
                </a:lnTo>
                <a:lnTo>
                  <a:pt x="3016156" y="0"/>
                </a:lnTo>
                <a:lnTo>
                  <a:pt x="2838735" y="1078173"/>
                </a:lnTo>
                <a:lnTo>
                  <a:pt x="2361063" y="1569492"/>
                </a:lnTo>
                <a:lnTo>
                  <a:pt x="1023582" y="1801504"/>
                </a:lnTo>
                <a:lnTo>
                  <a:pt x="13648" y="1815152"/>
                </a:lnTo>
                <a:lnTo>
                  <a:pt x="0" y="1665027"/>
                </a:lnTo>
                <a:close/>
              </a:path>
            </a:pathLst>
          </a:custGeom>
          <a:solidFill>
            <a:srgbClr val="612503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06859" y="260648"/>
            <a:ext cx="1112813" cy="983553"/>
          </a:xfrm>
          <a:prstGeom prst="roundRect">
            <a:avLst/>
          </a:prstGeom>
          <a:solidFill>
            <a:srgbClr val="F6EFC1"/>
          </a:solidFill>
          <a:ln w="19050">
            <a:solidFill>
              <a:srgbClr val="612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131840" y="1619508"/>
            <a:ext cx="135222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u="sng" dirty="0">
                <a:solidFill>
                  <a:srgbClr val="612503"/>
                </a:solidFill>
                <a:uFill>
                  <a:solidFill>
                    <a:schemeClr val="bg1"/>
                  </a:solidFill>
                </a:uFill>
                <a:hlinkClick r:id="rId6" action="ppaction://hlinksldjump"/>
              </a:rPr>
              <a:t>Introduction</a:t>
            </a:r>
            <a:endParaRPr lang="he-IL" u="sng" dirty="0">
              <a:solidFill>
                <a:srgbClr val="612503"/>
              </a:solidFill>
              <a:uFill>
                <a:solidFill>
                  <a:schemeClr val="bg1"/>
                </a:solidFill>
              </a:u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00367" y="4139788"/>
            <a:ext cx="171675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u="sng" dirty="0" smtClean="0">
                <a:solidFill>
                  <a:srgbClr val="612503"/>
                </a:solidFill>
                <a:uFill>
                  <a:solidFill>
                    <a:schemeClr val="bg1"/>
                  </a:solidFill>
                </a:uFill>
                <a:hlinkClick r:id="rId7" action="ppaction://hlinksldjump"/>
              </a:rPr>
              <a:t>Characterization</a:t>
            </a:r>
            <a:endParaRPr lang="he-IL" u="sng" dirty="0">
              <a:solidFill>
                <a:srgbClr val="612503"/>
              </a:solidFill>
              <a:uFill>
                <a:solidFill>
                  <a:schemeClr val="bg1"/>
                </a:solidFill>
              </a:u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03577" y="4931876"/>
            <a:ext cx="133036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u="sng" dirty="0">
                <a:solidFill>
                  <a:srgbClr val="612503"/>
                </a:solidFill>
                <a:uFill>
                  <a:solidFill>
                    <a:schemeClr val="bg1"/>
                  </a:solidFill>
                </a:uFill>
                <a:hlinkClick r:id="rId8" action="ppaction://hlinksldjump"/>
              </a:rPr>
              <a:t>Formulation</a:t>
            </a:r>
            <a:endParaRPr lang="he-IL" u="sng" dirty="0">
              <a:solidFill>
                <a:srgbClr val="612503"/>
              </a:solidFill>
              <a:uFill>
                <a:solidFill>
                  <a:schemeClr val="bg1"/>
                </a:solidFill>
              </a:u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860032" y="5146428"/>
            <a:ext cx="1184427" cy="864096"/>
            <a:chOff x="4860032" y="5146428"/>
            <a:chExt cx="1184427" cy="864096"/>
          </a:xfrm>
        </p:grpSpPr>
        <p:sp>
          <p:nvSpPr>
            <p:cNvPr id="49" name="Rounded Rectangle 48"/>
            <p:cNvSpPr/>
            <p:nvPr/>
          </p:nvSpPr>
          <p:spPr>
            <a:xfrm>
              <a:off x="4920342" y="5146428"/>
              <a:ext cx="1077303" cy="864096"/>
            </a:xfrm>
            <a:prstGeom prst="roundRect">
              <a:avLst/>
            </a:prstGeom>
            <a:ln w="19050">
              <a:solidFill>
                <a:srgbClr val="6125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860032" y="5373216"/>
              <a:ext cx="118442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u="sng" dirty="0" smtClean="0">
                  <a:solidFill>
                    <a:srgbClr val="612503"/>
                  </a:solidFill>
                  <a:uFill>
                    <a:solidFill>
                      <a:srgbClr val="A9A57C"/>
                    </a:solidFill>
                  </a:uFill>
                  <a:hlinkClick r:id="rId9" action="ppaction://hlinksldjump"/>
                </a:rPr>
                <a:t>Simulation</a:t>
              </a:r>
              <a:endParaRPr lang="he-IL" u="sng" dirty="0">
                <a:solidFill>
                  <a:srgbClr val="612503"/>
                </a:solidFill>
                <a:uFill>
                  <a:solidFill>
                    <a:srgbClr val="A9A57C"/>
                  </a:solidFill>
                </a:u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83568" y="2132856"/>
            <a:ext cx="1394356" cy="869032"/>
            <a:chOff x="683568" y="2132856"/>
            <a:chExt cx="1394356" cy="869032"/>
          </a:xfrm>
        </p:grpSpPr>
        <p:sp>
          <p:nvSpPr>
            <p:cNvPr id="14" name="Rounded Rectangle 13"/>
            <p:cNvSpPr/>
            <p:nvPr/>
          </p:nvSpPr>
          <p:spPr>
            <a:xfrm>
              <a:off x="726547" y="2132856"/>
              <a:ext cx="1319967" cy="869032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9050">
              <a:solidFill>
                <a:srgbClr val="6125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3568" y="2348880"/>
              <a:ext cx="1394356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u="sng" dirty="0">
                  <a:solidFill>
                    <a:srgbClr val="612503"/>
                  </a:solidFill>
                  <a:uFill>
                    <a:solidFill>
                      <a:srgbClr val="ECEAD4"/>
                    </a:solidFill>
                  </a:uFill>
                  <a:hlinkClick r:id="rId10" action="ppaction://hlinksldjump"/>
                </a:rPr>
                <a:t>Optimization</a:t>
              </a:r>
              <a:endParaRPr lang="he-IL" u="sng" dirty="0">
                <a:solidFill>
                  <a:srgbClr val="612503"/>
                </a:solidFill>
                <a:uFill>
                  <a:solidFill>
                    <a:srgbClr val="ECEAD4"/>
                  </a:solidFill>
                </a:u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979452" y="836712"/>
            <a:ext cx="1145506" cy="864096"/>
            <a:chOff x="7979452" y="836712"/>
            <a:chExt cx="1145506" cy="864096"/>
          </a:xfrm>
        </p:grpSpPr>
        <p:sp>
          <p:nvSpPr>
            <p:cNvPr id="17" name="Rounded Rectangle 16"/>
            <p:cNvSpPr/>
            <p:nvPr/>
          </p:nvSpPr>
          <p:spPr>
            <a:xfrm>
              <a:off x="7979452" y="836712"/>
              <a:ext cx="1145506" cy="8640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979452" y="1053890"/>
              <a:ext cx="1145506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>
                  <a:solidFill>
                    <a:srgbClr val="612503"/>
                  </a:solidFill>
                </a:rPr>
                <a:t>Question?</a:t>
              </a:r>
              <a:endParaRPr lang="he-IL" dirty="0">
                <a:solidFill>
                  <a:srgbClr val="612503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848" y="2873374"/>
            <a:ext cx="1450975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941294" y="3071778"/>
            <a:ext cx="1240460" cy="688685"/>
            <a:chOff x="3941294" y="3071778"/>
            <a:chExt cx="1240460" cy="688685"/>
          </a:xfrm>
        </p:grpSpPr>
        <p:sp>
          <p:nvSpPr>
            <p:cNvPr id="47" name="Rounded Rectangle 46"/>
            <p:cNvSpPr/>
            <p:nvPr/>
          </p:nvSpPr>
          <p:spPr>
            <a:xfrm>
              <a:off x="3954090" y="3071778"/>
              <a:ext cx="1227664" cy="688685"/>
            </a:xfrm>
            <a:prstGeom prst="roundRect">
              <a:avLst/>
            </a:prstGeom>
            <a:solidFill>
              <a:srgbClr val="ECEAD4"/>
            </a:solidFill>
            <a:ln w="19050">
              <a:solidFill>
                <a:srgbClr val="6125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41294" y="3203684"/>
              <a:ext cx="1216295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u="sng" dirty="0" smtClean="0">
                  <a:solidFill>
                    <a:srgbClr val="612503"/>
                  </a:solidFill>
                  <a:uFill>
                    <a:solidFill>
                      <a:srgbClr val="ECEAD4"/>
                    </a:solidFill>
                  </a:uFill>
                  <a:hlinkClick r:id="rId11" action="ppaction://hlinksldjump"/>
                </a:rPr>
                <a:t>Motivation</a:t>
              </a:r>
              <a:endParaRPr lang="he-IL" u="sng" dirty="0">
                <a:solidFill>
                  <a:srgbClr val="612503"/>
                </a:solidFill>
                <a:uFill>
                  <a:solidFill>
                    <a:srgbClr val="ECEAD4"/>
                  </a:solidFill>
                </a:u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63317" y="511055"/>
            <a:ext cx="1222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12503"/>
                </a:solidFill>
              </a:rPr>
              <a:t>Thank You!</a:t>
            </a:r>
            <a:endParaRPr lang="he-IL" dirty="0">
              <a:solidFill>
                <a:srgbClr val="6125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36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2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95536"/>
            <a:ext cx="7620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Survivability – </a:t>
            </a:r>
            <a:r>
              <a:rPr lang="en-US" altLang="he-IL" sz="2400" dirty="0" smtClean="0"/>
              <a:t>The </a:t>
            </a:r>
            <a:r>
              <a:rPr lang="en-US" altLang="he-IL" sz="2400" dirty="0"/>
              <a:t>capability of the network to maintain service </a:t>
            </a:r>
            <a:r>
              <a:rPr lang="en-US" altLang="he-IL" sz="2400" b="1" i="1" dirty="0"/>
              <a:t>continuity</a:t>
            </a:r>
            <a:r>
              <a:rPr lang="en-US" altLang="he-IL" sz="2400" dirty="0"/>
              <a:t> in the presence of failures.</a:t>
            </a:r>
            <a:r>
              <a:rPr lang="en-US" altLang="he-IL" sz="2000" dirty="0"/>
              <a:t>  </a:t>
            </a:r>
            <a:endParaRPr lang="en-US" altLang="he-IL" sz="2000" dirty="0" smtClean="0"/>
          </a:p>
          <a:p>
            <a:endParaRPr lang="en-US" altLang="he-IL" sz="2000" dirty="0"/>
          </a:p>
          <a:p>
            <a:r>
              <a:rPr lang="en-US" sz="2400" b="1" dirty="0"/>
              <a:t>Recovery Schemes</a:t>
            </a:r>
          </a:p>
          <a:p>
            <a:pPr lvl="1"/>
            <a:r>
              <a:rPr lang="en-US" b="1" dirty="0"/>
              <a:t>Restoration</a:t>
            </a:r>
            <a:r>
              <a:rPr lang="en-US" dirty="0"/>
              <a:t> is a </a:t>
            </a:r>
            <a:r>
              <a:rPr lang="en-US" dirty="0" smtClean="0"/>
              <a:t>post-failure operational process,  i.e. a backup solution is calculated only </a:t>
            </a:r>
            <a:r>
              <a:rPr lang="en-US" b="1" dirty="0" smtClean="0"/>
              <a:t>after</a:t>
            </a:r>
            <a:r>
              <a:rPr lang="en-US" dirty="0" smtClean="0"/>
              <a:t> the failure </a:t>
            </a:r>
            <a:r>
              <a:rPr lang="en-US" dirty="0"/>
              <a:t>occurrence. </a:t>
            </a:r>
          </a:p>
          <a:p>
            <a:pPr lvl="2"/>
            <a:r>
              <a:rPr lang="en-US" dirty="0"/>
              <a:t>Typical recovery times range from seconds to minutes</a:t>
            </a:r>
            <a:r>
              <a:rPr lang="en-US" dirty="0" smtClean="0"/>
              <a:t>.</a:t>
            </a:r>
            <a:endParaRPr lang="en-US" b="1" dirty="0"/>
          </a:p>
          <a:p>
            <a:pPr lvl="1"/>
            <a:r>
              <a:rPr lang="en-US" b="1" dirty="0"/>
              <a:t>Protection</a:t>
            </a:r>
            <a:r>
              <a:rPr lang="en-US" dirty="0"/>
              <a:t>  is a </a:t>
            </a:r>
            <a:r>
              <a:rPr lang="en-US" dirty="0" smtClean="0"/>
              <a:t>pre-failure planning process</a:t>
            </a:r>
            <a:r>
              <a:rPr lang="en-US" dirty="0"/>
              <a:t>,  i.e. a backup solution is calculated </a:t>
            </a:r>
            <a:r>
              <a:rPr lang="en-US" dirty="0" smtClean="0"/>
              <a:t>in advance </a:t>
            </a:r>
            <a:r>
              <a:rPr lang="en-US" b="1" dirty="0" smtClean="0"/>
              <a:t>before</a:t>
            </a:r>
            <a:r>
              <a:rPr lang="en-US" dirty="0" smtClean="0"/>
              <a:t> </a:t>
            </a:r>
            <a:r>
              <a:rPr lang="en-US" dirty="0"/>
              <a:t>the failure </a:t>
            </a:r>
            <a:r>
              <a:rPr lang="en-US" dirty="0" smtClean="0"/>
              <a:t>occurrence. </a:t>
            </a:r>
            <a:endParaRPr lang="en-US" dirty="0"/>
          </a:p>
          <a:p>
            <a:pPr lvl="2"/>
            <a:r>
              <a:rPr lang="en-US" dirty="0" smtClean="0"/>
              <a:t>Typical </a:t>
            </a:r>
            <a:r>
              <a:rPr lang="en-US" dirty="0"/>
              <a:t>recovery times are in the range of milliseconds</a:t>
            </a:r>
            <a:r>
              <a:rPr lang="en-US" dirty="0" smtClean="0"/>
              <a:t>.</a:t>
            </a:r>
            <a:endParaRPr lang="en-US" altLang="he-IL" sz="1800" dirty="0" smtClean="0"/>
          </a:p>
          <a:p>
            <a:pPr lvl="1"/>
            <a:r>
              <a:rPr lang="en-US" dirty="0"/>
              <a:t>According to many standards, a single failure recovery operation </a:t>
            </a:r>
            <a:r>
              <a:rPr lang="en-US" dirty="0" smtClean="0"/>
              <a:t>must be </a:t>
            </a:r>
            <a:r>
              <a:rPr lang="en-US" dirty="0"/>
              <a:t>performed within </a:t>
            </a:r>
            <a:r>
              <a:rPr lang="en-US" b="1" dirty="0"/>
              <a:t>50 </a:t>
            </a:r>
            <a:r>
              <a:rPr lang="en-US" b="1" dirty="0" err="1"/>
              <a:t>ms</a:t>
            </a:r>
            <a:r>
              <a:rPr lang="en-US" dirty="0" err="1"/>
              <a:t>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These two techniques are often implemented together.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“First </a:t>
            </a:r>
            <a:r>
              <a:rPr lang="en-US" dirty="0"/>
              <a:t>F</a:t>
            </a:r>
            <a:r>
              <a:rPr lang="en-US" dirty="0" smtClean="0"/>
              <a:t>ailure </a:t>
            </a:r>
            <a:r>
              <a:rPr lang="en-US" dirty="0"/>
              <a:t>P</a:t>
            </a:r>
            <a:r>
              <a:rPr lang="en-US" dirty="0" smtClean="0"/>
              <a:t>rotection</a:t>
            </a:r>
            <a:r>
              <a:rPr lang="en-US" dirty="0"/>
              <a:t>, N</a:t>
            </a:r>
            <a:r>
              <a:rPr lang="en-US" dirty="0" smtClean="0"/>
              <a:t>ext </a:t>
            </a:r>
            <a:r>
              <a:rPr lang="en-US" dirty="0"/>
              <a:t>F</a:t>
            </a:r>
            <a:r>
              <a:rPr lang="en-US" dirty="0" smtClean="0"/>
              <a:t>ailures </a:t>
            </a:r>
            <a:r>
              <a:rPr lang="en-US" dirty="0"/>
              <a:t>R</a:t>
            </a:r>
            <a:r>
              <a:rPr lang="en-US" dirty="0" smtClean="0"/>
              <a:t>estoration</a:t>
            </a:r>
            <a:r>
              <a:rPr lang="en-US" dirty="0"/>
              <a:t>” </a:t>
            </a:r>
          </a:p>
          <a:p>
            <a:pPr marL="114300" indent="0">
              <a:buNone/>
            </a:pPr>
            <a:endParaRPr lang="en-US" altLang="he-I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916816" y="5409024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504" y="390712"/>
            <a:ext cx="440313" cy="3155544"/>
          </a:xfrm>
          <a:prstGeom prst="rect">
            <a:avLst/>
          </a:prstGeom>
          <a:noFill/>
        </p:spPr>
        <p:txBody>
          <a:bodyPr vert="wordArtVertRtl" wrap="none" rtlCol="1">
            <a:spAutoFit/>
          </a:bodyPr>
          <a:lstStyle/>
          <a:p>
            <a:r>
              <a:rPr lang="en-US" sz="1400" dirty="0" smtClean="0"/>
              <a:t>Introduction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72381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Failure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980728"/>
            <a:ext cx="7620000" cy="51054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i="1" dirty="0"/>
              <a:t>S</a:t>
            </a:r>
            <a:r>
              <a:rPr lang="en-US" i="1" dirty="0" smtClean="0"/>
              <a:t>ingle Failure </a:t>
            </a:r>
            <a:r>
              <a:rPr lang="en-US" i="1" dirty="0"/>
              <a:t>M</a:t>
            </a:r>
            <a:r>
              <a:rPr lang="en-US" i="1" dirty="0" smtClean="0"/>
              <a:t>odel</a:t>
            </a:r>
            <a:r>
              <a:rPr lang="en-US" dirty="0"/>
              <a:t>:</a:t>
            </a:r>
            <a:r>
              <a:rPr lang="en-US" dirty="0" smtClean="0"/>
              <a:t> assumes that at </a:t>
            </a:r>
            <a:r>
              <a:rPr lang="en-US" dirty="0"/>
              <a:t>most </a:t>
            </a:r>
            <a:r>
              <a:rPr lang="en-US" dirty="0" smtClean="0"/>
              <a:t>one </a:t>
            </a:r>
            <a:r>
              <a:rPr lang="en-US" dirty="0"/>
              <a:t>failure can </a:t>
            </a:r>
            <a:r>
              <a:rPr lang="en-US" dirty="0" smtClean="0"/>
              <a:t>be handled in </a:t>
            </a:r>
            <a:r>
              <a:rPr lang="en-US" dirty="0"/>
              <a:t>the network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/>
              <a:t>Under the single link failure model, </a:t>
            </a:r>
            <a:r>
              <a:rPr lang="en-US" b="1" i="1" dirty="0"/>
              <a:t>only</a:t>
            </a:r>
            <a:r>
              <a:rPr lang="en-US" dirty="0"/>
              <a:t> the links that are common to all paths </a:t>
            </a:r>
            <a:r>
              <a:rPr lang="en-US" dirty="0" smtClean="0"/>
              <a:t>can fail </a:t>
            </a:r>
            <a:r>
              <a:rPr lang="en-US" dirty="0"/>
              <a:t>the connection. 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1276896" y="3838649"/>
            <a:ext cx="5856288" cy="1974206"/>
            <a:chOff x="1001712" y="4458121"/>
            <a:chExt cx="5856288" cy="1974206"/>
          </a:xfrm>
        </p:grpSpPr>
        <p:sp>
          <p:nvSpPr>
            <p:cNvPr id="13" name="Freeform 13"/>
            <p:cNvSpPr>
              <a:spLocks/>
            </p:cNvSpPr>
            <p:nvPr/>
          </p:nvSpPr>
          <p:spPr bwMode="auto">
            <a:xfrm flipV="1">
              <a:off x="1259632" y="5373216"/>
              <a:ext cx="5176838" cy="1059111"/>
            </a:xfrm>
            <a:custGeom>
              <a:avLst/>
              <a:gdLst>
                <a:gd name="T0" fmla="*/ 0 w 3096"/>
                <a:gd name="T1" fmla="*/ 395979 h 540"/>
                <a:gd name="T2" fmla="*/ 1404568 w 3096"/>
                <a:gd name="T3" fmla="*/ 24386 h 540"/>
                <a:gd name="T4" fmla="*/ 2327571 w 3096"/>
                <a:gd name="T5" fmla="*/ 544616 h 540"/>
                <a:gd name="T6" fmla="*/ 3223819 w 3096"/>
                <a:gd name="T7" fmla="*/ 516746 h 540"/>
                <a:gd name="T8" fmla="*/ 3986299 w 3096"/>
                <a:gd name="T9" fmla="*/ 98704 h 540"/>
                <a:gd name="T10" fmla="*/ 5176838 w 3096"/>
                <a:gd name="T11" fmla="*/ 433138 h 5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96" h="540">
                  <a:moveTo>
                    <a:pt x="0" y="341"/>
                  </a:moveTo>
                  <a:cubicBezTo>
                    <a:pt x="304" y="170"/>
                    <a:pt x="608" y="0"/>
                    <a:pt x="840" y="21"/>
                  </a:cubicBezTo>
                  <a:cubicBezTo>
                    <a:pt x="1072" y="42"/>
                    <a:pt x="1211" y="398"/>
                    <a:pt x="1392" y="469"/>
                  </a:cubicBezTo>
                  <a:cubicBezTo>
                    <a:pt x="1573" y="540"/>
                    <a:pt x="1763" y="509"/>
                    <a:pt x="1928" y="445"/>
                  </a:cubicBezTo>
                  <a:cubicBezTo>
                    <a:pt x="2093" y="381"/>
                    <a:pt x="2189" y="97"/>
                    <a:pt x="2384" y="85"/>
                  </a:cubicBezTo>
                  <a:cubicBezTo>
                    <a:pt x="2579" y="73"/>
                    <a:pt x="2837" y="223"/>
                    <a:pt x="3096" y="373"/>
                  </a:cubicBezTo>
                </a:path>
              </a:pathLst>
            </a:custGeom>
            <a:noFill/>
            <a:ln w="50800" cap="flat" cmpd="sng">
              <a:solidFill>
                <a:srgbClr val="7030A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1259632" y="4458121"/>
              <a:ext cx="5176838" cy="1059111"/>
            </a:xfrm>
            <a:custGeom>
              <a:avLst/>
              <a:gdLst>
                <a:gd name="T0" fmla="*/ 0 w 3096"/>
                <a:gd name="T1" fmla="*/ 395979 h 540"/>
                <a:gd name="T2" fmla="*/ 1404568 w 3096"/>
                <a:gd name="T3" fmla="*/ 24386 h 540"/>
                <a:gd name="T4" fmla="*/ 2327571 w 3096"/>
                <a:gd name="T5" fmla="*/ 544616 h 540"/>
                <a:gd name="T6" fmla="*/ 3223819 w 3096"/>
                <a:gd name="T7" fmla="*/ 516746 h 540"/>
                <a:gd name="T8" fmla="*/ 3986299 w 3096"/>
                <a:gd name="T9" fmla="*/ 98704 h 540"/>
                <a:gd name="T10" fmla="*/ 5176838 w 3096"/>
                <a:gd name="T11" fmla="*/ 433138 h 5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96" h="540">
                  <a:moveTo>
                    <a:pt x="0" y="341"/>
                  </a:moveTo>
                  <a:cubicBezTo>
                    <a:pt x="304" y="170"/>
                    <a:pt x="608" y="0"/>
                    <a:pt x="840" y="21"/>
                  </a:cubicBezTo>
                  <a:cubicBezTo>
                    <a:pt x="1072" y="42"/>
                    <a:pt x="1211" y="398"/>
                    <a:pt x="1392" y="469"/>
                  </a:cubicBezTo>
                  <a:cubicBezTo>
                    <a:pt x="1573" y="540"/>
                    <a:pt x="1763" y="509"/>
                    <a:pt x="1928" y="445"/>
                  </a:cubicBezTo>
                  <a:cubicBezTo>
                    <a:pt x="2093" y="381"/>
                    <a:pt x="2189" y="97"/>
                    <a:pt x="2384" y="85"/>
                  </a:cubicBezTo>
                  <a:cubicBezTo>
                    <a:pt x="2579" y="73"/>
                    <a:pt x="2837" y="223"/>
                    <a:pt x="3096" y="373"/>
                  </a:cubicBezTo>
                </a:path>
              </a:pathLst>
            </a:custGeom>
            <a:noFill/>
            <a:ln w="50800" cap="flat" cmpd="sng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Oval 12"/>
            <p:cNvSpPr>
              <a:spLocks noChangeArrowheads="1"/>
            </p:cNvSpPr>
            <p:nvPr/>
          </p:nvSpPr>
          <p:spPr bwMode="auto">
            <a:xfrm>
              <a:off x="6415087" y="5161880"/>
              <a:ext cx="442913" cy="465138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13"/>
            <p:cNvSpPr>
              <a:spLocks/>
            </p:cNvSpPr>
            <p:nvPr/>
          </p:nvSpPr>
          <p:spPr bwMode="auto">
            <a:xfrm>
              <a:off x="1252537" y="4844380"/>
              <a:ext cx="5176838" cy="627063"/>
            </a:xfrm>
            <a:custGeom>
              <a:avLst/>
              <a:gdLst>
                <a:gd name="T0" fmla="*/ 0 w 3096"/>
                <a:gd name="T1" fmla="*/ 395979 h 540"/>
                <a:gd name="T2" fmla="*/ 1404568 w 3096"/>
                <a:gd name="T3" fmla="*/ 24386 h 540"/>
                <a:gd name="T4" fmla="*/ 2327571 w 3096"/>
                <a:gd name="T5" fmla="*/ 544616 h 540"/>
                <a:gd name="T6" fmla="*/ 3223819 w 3096"/>
                <a:gd name="T7" fmla="*/ 516746 h 540"/>
                <a:gd name="T8" fmla="*/ 3986299 w 3096"/>
                <a:gd name="T9" fmla="*/ 98704 h 540"/>
                <a:gd name="T10" fmla="*/ 5176838 w 3096"/>
                <a:gd name="T11" fmla="*/ 433138 h 5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96" h="540">
                  <a:moveTo>
                    <a:pt x="0" y="341"/>
                  </a:moveTo>
                  <a:cubicBezTo>
                    <a:pt x="304" y="170"/>
                    <a:pt x="608" y="0"/>
                    <a:pt x="840" y="21"/>
                  </a:cubicBezTo>
                  <a:cubicBezTo>
                    <a:pt x="1072" y="42"/>
                    <a:pt x="1211" y="398"/>
                    <a:pt x="1392" y="469"/>
                  </a:cubicBezTo>
                  <a:cubicBezTo>
                    <a:pt x="1573" y="540"/>
                    <a:pt x="1763" y="509"/>
                    <a:pt x="1928" y="445"/>
                  </a:cubicBezTo>
                  <a:cubicBezTo>
                    <a:pt x="2093" y="381"/>
                    <a:pt x="2189" y="97"/>
                    <a:pt x="2384" y="85"/>
                  </a:cubicBezTo>
                  <a:cubicBezTo>
                    <a:pt x="2579" y="73"/>
                    <a:pt x="2837" y="223"/>
                    <a:pt x="3096" y="373"/>
                  </a:cubicBezTo>
                </a:path>
              </a:pathLst>
            </a:custGeom>
            <a:noFill/>
            <a:ln w="508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14"/>
            <p:cNvSpPr>
              <a:spLocks/>
            </p:cNvSpPr>
            <p:nvPr/>
          </p:nvSpPr>
          <p:spPr bwMode="auto">
            <a:xfrm>
              <a:off x="1227137" y="5395243"/>
              <a:ext cx="5270500" cy="554037"/>
            </a:xfrm>
            <a:custGeom>
              <a:avLst/>
              <a:gdLst>
                <a:gd name="T0" fmla="*/ 0 w 3152"/>
                <a:gd name="T1" fmla="*/ 197162 h 503"/>
                <a:gd name="T2" fmla="*/ 1324313 w 3152"/>
                <a:gd name="T3" fmla="*/ 532008 h 503"/>
                <a:gd name="T4" fmla="*/ 2447973 w 3152"/>
                <a:gd name="T5" fmla="*/ 64986 h 503"/>
                <a:gd name="T6" fmla="*/ 3411110 w 3152"/>
                <a:gd name="T7" fmla="*/ 144292 h 503"/>
                <a:gd name="T8" fmla="*/ 4093332 w 3152"/>
                <a:gd name="T9" fmla="*/ 523196 h 503"/>
                <a:gd name="T10" fmla="*/ 5270500 w 3152"/>
                <a:gd name="T11" fmla="*/ 161915 h 5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52" h="503">
                  <a:moveTo>
                    <a:pt x="0" y="179"/>
                  </a:moveTo>
                  <a:cubicBezTo>
                    <a:pt x="274" y="341"/>
                    <a:pt x="548" y="503"/>
                    <a:pt x="792" y="483"/>
                  </a:cubicBezTo>
                  <a:cubicBezTo>
                    <a:pt x="1036" y="463"/>
                    <a:pt x="1256" y="118"/>
                    <a:pt x="1464" y="59"/>
                  </a:cubicBezTo>
                  <a:cubicBezTo>
                    <a:pt x="1672" y="0"/>
                    <a:pt x="1876" y="62"/>
                    <a:pt x="2040" y="131"/>
                  </a:cubicBezTo>
                  <a:cubicBezTo>
                    <a:pt x="2204" y="200"/>
                    <a:pt x="2263" y="472"/>
                    <a:pt x="2448" y="475"/>
                  </a:cubicBezTo>
                  <a:cubicBezTo>
                    <a:pt x="2633" y="478"/>
                    <a:pt x="2892" y="312"/>
                    <a:pt x="3152" y="147"/>
                  </a:cubicBezTo>
                </a:path>
              </a:pathLst>
            </a:custGeom>
            <a:noFill/>
            <a:ln w="50800" cap="flat" cmpd="sng">
              <a:solidFill>
                <a:srgbClr val="66FF33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auto">
            <a:xfrm>
              <a:off x="3576637" y="5433343"/>
              <a:ext cx="800100" cy="0"/>
            </a:xfrm>
            <a:prstGeom prst="line">
              <a:avLst/>
            </a:prstGeom>
            <a:noFill/>
            <a:ln w="8890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Oval 16"/>
            <p:cNvSpPr>
              <a:spLocks noChangeArrowheads="1"/>
            </p:cNvSpPr>
            <p:nvPr/>
          </p:nvSpPr>
          <p:spPr bwMode="auto">
            <a:xfrm>
              <a:off x="1001712" y="5161880"/>
              <a:ext cx="442913" cy="465138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>
              <a:off x="3182937" y="4920580"/>
              <a:ext cx="16129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cs typeface="Narkisim" pitchFamily="2" charset="-79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cs typeface="Narkisim" pitchFamily="2" charset="-79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cs typeface="Narkisim" pitchFamily="2" charset="-79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cs typeface="Narkisim" pitchFamily="2" charset="-79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cs typeface="Narkisim" pitchFamily="2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Narkisim" pitchFamily="2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Narkisim" pitchFamily="2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Narkisim" pitchFamily="2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Narkisim" pitchFamily="2" charset="-79"/>
                </a:defRPr>
              </a:lvl9pPr>
            </a:lstStyle>
            <a:p>
              <a:r>
                <a:rPr lang="en-US" sz="1800" dirty="0" smtClean="0">
                  <a:solidFill>
                    <a:schemeClr val="accent6">
                      <a:lumMod val="50000"/>
                    </a:schemeClr>
                  </a:solidFill>
                  <a:latin typeface="Comic Sans MS" pitchFamily="66" charset="0"/>
                </a:rPr>
                <a:t> common 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mic Sans MS" pitchFamily="66" charset="0"/>
                </a:rPr>
                <a:t>link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7504" y="390712"/>
            <a:ext cx="440313" cy="3155544"/>
          </a:xfrm>
          <a:prstGeom prst="rect">
            <a:avLst/>
          </a:prstGeom>
          <a:noFill/>
        </p:spPr>
        <p:txBody>
          <a:bodyPr vert="wordArtVertRtl" wrap="none" rtlCol="1">
            <a:spAutoFit/>
          </a:bodyPr>
          <a:lstStyle/>
          <a:p>
            <a:r>
              <a:rPr lang="en-US" sz="1400" dirty="0" smtClean="0"/>
              <a:t>Introduction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41911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3568" y="1221222"/>
            <a:ext cx="7992888" cy="516010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612503"/>
              </a:buClr>
            </a:pPr>
            <a:r>
              <a:rPr lang="en-US" dirty="0"/>
              <a:t>Broadcasting -</a:t>
            </a:r>
            <a:r>
              <a:rPr lang="en-US" sz="2000" dirty="0" smtClean="0"/>
              <a:t> a </a:t>
            </a:r>
            <a:r>
              <a:rPr lang="en-US" sz="2000" dirty="0"/>
              <a:t>method of </a:t>
            </a:r>
            <a:r>
              <a:rPr lang="en-US" sz="2000" dirty="0" smtClean="0"/>
              <a:t>transferring </a:t>
            </a:r>
            <a:r>
              <a:rPr lang="en-US" sz="2000" dirty="0"/>
              <a:t>a message to all recipients simultaneously. </a:t>
            </a:r>
            <a:endParaRPr lang="en-US" sz="2000" dirty="0" smtClean="0"/>
          </a:p>
          <a:p>
            <a:endParaRPr lang="en-US" sz="20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Broadcasting  Methods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47959" y="5147900"/>
            <a:ext cx="2505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Spanning-Tree Broadcast</a:t>
            </a:r>
          </a:p>
        </p:txBody>
      </p:sp>
      <p:pic>
        <p:nvPicPr>
          <p:cNvPr id="9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1533" y="2420888"/>
            <a:ext cx="405765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3161613" y="3228206"/>
            <a:ext cx="1944216" cy="1304528"/>
            <a:chOff x="2873581" y="3156198"/>
            <a:chExt cx="1944216" cy="1304528"/>
          </a:xfrm>
        </p:grpSpPr>
        <p:cxnSp>
          <p:nvCxnSpPr>
            <p:cNvPr id="100" name="Rak pil 23"/>
            <p:cNvCxnSpPr/>
            <p:nvPr/>
          </p:nvCxnSpPr>
          <p:spPr>
            <a:xfrm>
              <a:off x="3665669" y="3444230"/>
              <a:ext cx="1008112" cy="1588"/>
            </a:xfrm>
            <a:prstGeom prst="straightConnector1">
              <a:avLst/>
            </a:prstGeom>
            <a:ln w="44450"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Rak pil 27"/>
            <p:cNvCxnSpPr/>
            <p:nvPr/>
          </p:nvCxnSpPr>
          <p:spPr>
            <a:xfrm rot="10800000">
              <a:off x="3593661" y="3156198"/>
              <a:ext cx="936104" cy="1588"/>
            </a:xfrm>
            <a:prstGeom prst="straightConnector1">
              <a:avLst/>
            </a:prstGeom>
            <a:ln w="44450"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Rak pil 33"/>
            <p:cNvCxnSpPr/>
            <p:nvPr/>
          </p:nvCxnSpPr>
          <p:spPr>
            <a:xfrm>
              <a:off x="4025709" y="4380334"/>
              <a:ext cx="792088" cy="1588"/>
            </a:xfrm>
            <a:prstGeom prst="straightConnector1">
              <a:avLst/>
            </a:prstGeom>
            <a:ln w="44450"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Rak pil 35"/>
            <p:cNvCxnSpPr/>
            <p:nvPr/>
          </p:nvCxnSpPr>
          <p:spPr>
            <a:xfrm flipV="1">
              <a:off x="2873581" y="4452342"/>
              <a:ext cx="432048" cy="8384"/>
            </a:xfrm>
            <a:prstGeom prst="straightConnector1">
              <a:avLst/>
            </a:prstGeom>
            <a:ln w="44450"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ak pil 39"/>
            <p:cNvCxnSpPr/>
            <p:nvPr/>
          </p:nvCxnSpPr>
          <p:spPr>
            <a:xfrm rot="10800000">
              <a:off x="2945589" y="4236318"/>
              <a:ext cx="440432" cy="16768"/>
            </a:xfrm>
            <a:prstGeom prst="straightConnector1">
              <a:avLst/>
            </a:prstGeom>
            <a:ln w="44450"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Rak pil 43"/>
            <p:cNvCxnSpPr/>
            <p:nvPr/>
          </p:nvCxnSpPr>
          <p:spPr>
            <a:xfrm rot="10800000">
              <a:off x="4097717" y="4164310"/>
              <a:ext cx="648072" cy="1588"/>
            </a:xfrm>
            <a:prstGeom prst="straightConnector1">
              <a:avLst/>
            </a:prstGeom>
            <a:ln w="44450"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729565" y="2652142"/>
            <a:ext cx="3312370" cy="2088233"/>
            <a:chOff x="2441533" y="2580134"/>
            <a:chExt cx="3312370" cy="2088233"/>
          </a:xfrm>
        </p:grpSpPr>
        <p:cxnSp>
          <p:nvCxnSpPr>
            <p:cNvPr id="94" name="Rak pil 4"/>
            <p:cNvCxnSpPr/>
            <p:nvPr/>
          </p:nvCxnSpPr>
          <p:spPr>
            <a:xfrm rot="5400000">
              <a:off x="3233621" y="2652142"/>
              <a:ext cx="504056" cy="504056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Rak pil 6"/>
            <p:cNvCxnSpPr/>
            <p:nvPr/>
          </p:nvCxnSpPr>
          <p:spPr>
            <a:xfrm>
              <a:off x="4385749" y="2580134"/>
              <a:ext cx="576064" cy="504056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Rak pil 9"/>
            <p:cNvCxnSpPr/>
            <p:nvPr/>
          </p:nvCxnSpPr>
          <p:spPr>
            <a:xfrm rot="5400000">
              <a:off x="4979927" y="3714148"/>
              <a:ext cx="692065" cy="8214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Rak pil 17"/>
            <p:cNvCxnSpPr/>
            <p:nvPr/>
          </p:nvCxnSpPr>
          <p:spPr>
            <a:xfrm rot="5400000">
              <a:off x="2261513" y="3624250"/>
              <a:ext cx="720080" cy="36004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Rak pil 20"/>
            <p:cNvCxnSpPr/>
            <p:nvPr/>
          </p:nvCxnSpPr>
          <p:spPr>
            <a:xfrm rot="16200000" flipH="1">
              <a:off x="3125609" y="3624250"/>
              <a:ext cx="720080" cy="36004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Rak pil 13"/>
            <p:cNvCxnSpPr/>
            <p:nvPr/>
          </p:nvCxnSpPr>
          <p:spPr>
            <a:xfrm>
              <a:off x="5465869" y="4380334"/>
              <a:ext cx="288034" cy="288033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Rectangle 107"/>
          <p:cNvSpPr/>
          <p:nvPr/>
        </p:nvSpPr>
        <p:spPr>
          <a:xfrm>
            <a:off x="3411375" y="5145038"/>
            <a:ext cx="202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dirty="0" smtClean="0"/>
              <a:t>Flooding Broadcast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390712"/>
            <a:ext cx="440313" cy="2644506"/>
          </a:xfrm>
          <a:prstGeom prst="rect">
            <a:avLst/>
          </a:prstGeom>
          <a:noFill/>
        </p:spPr>
        <p:txBody>
          <a:bodyPr vert="wordArtVertRtl" wrap="none" rtlCol="1">
            <a:spAutoFit/>
          </a:bodyPr>
          <a:lstStyle/>
          <a:p>
            <a:r>
              <a:rPr lang="en-US" sz="1400" dirty="0" smtClean="0"/>
              <a:t>Motivation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88092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8" grpId="0"/>
      <p:bldP spid="10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93620" y="2863240"/>
            <a:ext cx="4715826" cy="2292736"/>
            <a:chOff x="1493620" y="2863240"/>
            <a:chExt cx="4715826" cy="2292736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1493620" y="2863240"/>
              <a:ext cx="4715826" cy="1161081"/>
            </a:xfrm>
            <a:prstGeom prst="straightConnector1">
              <a:avLst/>
            </a:prstGeom>
            <a:noFill/>
            <a:ln w="50800" cap="flat" cmpd="sng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>
            <a:xfrm>
              <a:off x="1493620" y="4024321"/>
              <a:ext cx="4650963" cy="1131655"/>
            </a:xfrm>
            <a:prstGeom prst="straightConnector1">
              <a:avLst/>
            </a:prstGeom>
            <a:noFill/>
            <a:ln w="50800" cap="flat" cmpd="sng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" name="Group 4"/>
          <p:cNvGrpSpPr/>
          <p:nvPr/>
        </p:nvGrpSpPr>
        <p:grpSpPr>
          <a:xfrm>
            <a:off x="1471647" y="3808090"/>
            <a:ext cx="4982086" cy="218669"/>
            <a:chOff x="1493620" y="3794844"/>
            <a:chExt cx="4982086" cy="218669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1493620" y="4011244"/>
              <a:ext cx="4965124" cy="2269"/>
            </a:xfrm>
            <a:prstGeom prst="straightConnector1">
              <a:avLst/>
            </a:prstGeom>
            <a:noFill/>
            <a:ln w="50800" cap="flat" cmpd="sng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Arrow Connector 34"/>
            <p:cNvCxnSpPr/>
            <p:nvPr/>
          </p:nvCxnSpPr>
          <p:spPr>
            <a:xfrm>
              <a:off x="1534612" y="3794844"/>
              <a:ext cx="4941094" cy="4688"/>
            </a:xfrm>
            <a:prstGeom prst="straightConnector1">
              <a:avLst/>
            </a:prstGeom>
            <a:noFill/>
            <a:ln w="50800" cap="flat" cmpd="sng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" name="Freeform 13"/>
          <p:cNvSpPr>
            <a:spLocks/>
          </p:cNvSpPr>
          <p:nvPr/>
        </p:nvSpPr>
        <p:spPr bwMode="auto">
          <a:xfrm flipV="1">
            <a:off x="1331640" y="3910630"/>
            <a:ext cx="5112000" cy="180000"/>
          </a:xfrm>
          <a:custGeom>
            <a:avLst/>
            <a:gdLst>
              <a:gd name="T0" fmla="*/ 0 w 3096"/>
              <a:gd name="T1" fmla="*/ 395979 h 540"/>
              <a:gd name="T2" fmla="*/ 1404568 w 3096"/>
              <a:gd name="T3" fmla="*/ 24386 h 540"/>
              <a:gd name="T4" fmla="*/ 2327571 w 3096"/>
              <a:gd name="T5" fmla="*/ 544616 h 540"/>
              <a:gd name="T6" fmla="*/ 3223819 w 3096"/>
              <a:gd name="T7" fmla="*/ 516746 h 540"/>
              <a:gd name="T8" fmla="*/ 3986299 w 3096"/>
              <a:gd name="T9" fmla="*/ 98704 h 540"/>
              <a:gd name="T10" fmla="*/ 5176838 w 3096"/>
              <a:gd name="T11" fmla="*/ 433138 h 5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96" h="540">
                <a:moveTo>
                  <a:pt x="0" y="341"/>
                </a:moveTo>
                <a:cubicBezTo>
                  <a:pt x="304" y="170"/>
                  <a:pt x="608" y="0"/>
                  <a:pt x="840" y="21"/>
                </a:cubicBezTo>
                <a:cubicBezTo>
                  <a:pt x="1072" y="42"/>
                  <a:pt x="1211" y="398"/>
                  <a:pt x="1392" y="469"/>
                </a:cubicBezTo>
                <a:cubicBezTo>
                  <a:pt x="1573" y="540"/>
                  <a:pt x="1763" y="509"/>
                  <a:pt x="1928" y="445"/>
                </a:cubicBezTo>
                <a:cubicBezTo>
                  <a:pt x="2093" y="381"/>
                  <a:pt x="2189" y="97"/>
                  <a:pt x="2384" y="85"/>
                </a:cubicBezTo>
                <a:cubicBezTo>
                  <a:pt x="2579" y="73"/>
                  <a:pt x="2837" y="223"/>
                  <a:pt x="3096" y="373"/>
                </a:cubicBezTo>
              </a:path>
            </a:pathLst>
          </a:custGeom>
          <a:noFill/>
          <a:ln w="508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13"/>
          <p:cNvSpPr>
            <a:spLocks/>
          </p:cNvSpPr>
          <p:nvPr/>
        </p:nvSpPr>
        <p:spPr bwMode="auto">
          <a:xfrm>
            <a:off x="1331640" y="3711301"/>
            <a:ext cx="5112000" cy="216000"/>
          </a:xfrm>
          <a:custGeom>
            <a:avLst/>
            <a:gdLst>
              <a:gd name="T0" fmla="*/ 0 w 3096"/>
              <a:gd name="T1" fmla="*/ 395979 h 540"/>
              <a:gd name="T2" fmla="*/ 1404568 w 3096"/>
              <a:gd name="T3" fmla="*/ 24386 h 540"/>
              <a:gd name="T4" fmla="*/ 2327571 w 3096"/>
              <a:gd name="T5" fmla="*/ 544616 h 540"/>
              <a:gd name="T6" fmla="*/ 3223819 w 3096"/>
              <a:gd name="T7" fmla="*/ 516746 h 540"/>
              <a:gd name="T8" fmla="*/ 3986299 w 3096"/>
              <a:gd name="T9" fmla="*/ 98704 h 540"/>
              <a:gd name="T10" fmla="*/ 5176838 w 3096"/>
              <a:gd name="T11" fmla="*/ 433138 h 5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96" h="540">
                <a:moveTo>
                  <a:pt x="0" y="341"/>
                </a:moveTo>
                <a:cubicBezTo>
                  <a:pt x="304" y="170"/>
                  <a:pt x="608" y="0"/>
                  <a:pt x="840" y="21"/>
                </a:cubicBezTo>
                <a:cubicBezTo>
                  <a:pt x="1072" y="42"/>
                  <a:pt x="1211" y="398"/>
                  <a:pt x="1392" y="469"/>
                </a:cubicBezTo>
                <a:cubicBezTo>
                  <a:pt x="1573" y="540"/>
                  <a:pt x="1763" y="509"/>
                  <a:pt x="1928" y="445"/>
                </a:cubicBezTo>
                <a:cubicBezTo>
                  <a:pt x="2093" y="381"/>
                  <a:pt x="2189" y="97"/>
                  <a:pt x="2384" y="85"/>
                </a:cubicBezTo>
                <a:cubicBezTo>
                  <a:pt x="2579" y="73"/>
                  <a:pt x="2837" y="223"/>
                  <a:pt x="3096" y="373"/>
                </a:cubicBezTo>
              </a:path>
            </a:pathLst>
          </a:custGeom>
          <a:noFill/>
          <a:ln w="50800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Tunable Survivability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F</a:t>
            </a:r>
            <a:r>
              <a:rPr lang="en-US" sz="2000" b="1" dirty="0" smtClean="0"/>
              <a:t>ull </a:t>
            </a:r>
            <a:r>
              <a:rPr lang="en-US" sz="2000" b="1" dirty="0"/>
              <a:t>survivability </a:t>
            </a:r>
            <a:r>
              <a:rPr lang="en-US" sz="2000" dirty="0" smtClean="0"/>
              <a:t>- (100</a:t>
            </a:r>
            <a:r>
              <a:rPr lang="en-US" sz="2000" dirty="0"/>
              <a:t>%) protection against </a:t>
            </a:r>
            <a:r>
              <a:rPr lang="en-US" sz="2000" dirty="0" smtClean="0"/>
              <a:t>network single failures. </a:t>
            </a:r>
          </a:p>
          <a:p>
            <a:pPr lvl="1"/>
            <a:r>
              <a:rPr lang="en-US" altLang="he-IL" sz="1800" dirty="0" smtClean="0"/>
              <a:t>Establishment </a:t>
            </a:r>
            <a:r>
              <a:rPr lang="en-US" altLang="he-IL" sz="1800" dirty="0"/>
              <a:t>of </a:t>
            </a:r>
            <a:r>
              <a:rPr lang="en-US" altLang="he-IL" sz="1800" dirty="0" smtClean="0"/>
              <a:t>link-disjoint </a:t>
            </a:r>
            <a:r>
              <a:rPr lang="en-US" altLang="he-IL" sz="1800" dirty="0"/>
              <a:t>s</a:t>
            </a:r>
            <a:r>
              <a:rPr lang="en-US" altLang="he-IL" sz="1800" dirty="0" smtClean="0"/>
              <a:t>panning </a:t>
            </a:r>
            <a:r>
              <a:rPr lang="en-US" altLang="he-IL" sz="1800" dirty="0"/>
              <a:t>t</a:t>
            </a:r>
            <a:r>
              <a:rPr lang="en-US" altLang="he-IL" sz="1800" dirty="0" smtClean="0"/>
              <a:t>rees. </a:t>
            </a:r>
          </a:p>
          <a:p>
            <a:pPr lvl="1"/>
            <a:r>
              <a:rPr lang="en-US" sz="1800" dirty="0" smtClean="0"/>
              <a:t>This scheme is often too restrictive.</a:t>
            </a:r>
            <a:endParaRPr lang="en-US" sz="1800" b="1" dirty="0"/>
          </a:p>
          <a:p>
            <a:pPr>
              <a:lnSpc>
                <a:spcPct val="90000"/>
              </a:lnSpc>
            </a:pPr>
            <a:endParaRPr lang="en-US" sz="2000" b="1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578402" y="4005064"/>
                <a:ext cx="9340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/>
                  <a:t>=0.01</a:t>
                </a:r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402" y="4005064"/>
                <a:ext cx="93403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5882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092280" y="3717032"/>
                <a:ext cx="8351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=0.99</a:t>
                </a:r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3717032"/>
                <a:ext cx="83516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6569" b="-2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1525087" y="2651631"/>
            <a:ext cx="4691796" cy="2292736"/>
            <a:chOff x="1294527" y="2940879"/>
            <a:chExt cx="4691796" cy="2292736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1294527" y="4093617"/>
              <a:ext cx="4626933" cy="1139998"/>
            </a:xfrm>
            <a:prstGeom prst="straightConnector1">
              <a:avLst/>
            </a:prstGeom>
            <a:noFill/>
            <a:ln w="50800" cap="flat" cmpd="sng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22"/>
            <p:cNvCxnSpPr/>
            <p:nvPr/>
          </p:nvCxnSpPr>
          <p:spPr>
            <a:xfrm flipV="1">
              <a:off x="1294527" y="2940879"/>
              <a:ext cx="4691796" cy="1152738"/>
            </a:xfrm>
            <a:prstGeom prst="straightConnector1">
              <a:avLst/>
            </a:prstGeom>
            <a:noFill/>
            <a:ln w="50800" cap="flat" cmpd="sng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6152020" y="2487180"/>
            <a:ext cx="442913" cy="465138"/>
          </a:xfrm>
          <a:prstGeom prst="ellips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800">
              <a:solidFill>
                <a:prstClr val="black"/>
              </a:solidFill>
            </a:endParaRPr>
          </a:p>
        </p:txBody>
      </p:sp>
      <p:sp>
        <p:nvSpPr>
          <p:cNvPr id="42" name="Oval 12"/>
          <p:cNvSpPr>
            <a:spLocks noChangeArrowheads="1"/>
          </p:cNvSpPr>
          <p:nvPr/>
        </p:nvSpPr>
        <p:spPr bwMode="auto">
          <a:xfrm>
            <a:off x="6433496" y="3682726"/>
            <a:ext cx="442913" cy="465138"/>
          </a:xfrm>
          <a:prstGeom prst="ellips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800">
              <a:solidFill>
                <a:prstClr val="black"/>
              </a:solidFill>
            </a:endParaRPr>
          </a:p>
        </p:txBody>
      </p:sp>
      <p:sp>
        <p:nvSpPr>
          <p:cNvPr id="43" name="Oval 12"/>
          <p:cNvSpPr>
            <a:spLocks noChangeArrowheads="1"/>
          </p:cNvSpPr>
          <p:nvPr/>
        </p:nvSpPr>
        <p:spPr bwMode="auto">
          <a:xfrm>
            <a:off x="6098704" y="4834854"/>
            <a:ext cx="442913" cy="465138"/>
          </a:xfrm>
          <a:prstGeom prst="ellips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800">
              <a:solidFill>
                <a:prstClr val="black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14128" y="5573157"/>
            <a:ext cx="7632848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itchFamily="34" charset="0"/>
              <a:buChar char="•"/>
            </a:pPr>
            <a:r>
              <a:rPr lang="en-US" b="1" dirty="0"/>
              <a:t>Tunable survivability </a:t>
            </a:r>
            <a:r>
              <a:rPr lang="en-US" dirty="0"/>
              <a:t>allows any desired degree of survivability in the range 0% to 100%.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390712"/>
            <a:ext cx="440313" cy="2644506"/>
          </a:xfrm>
          <a:prstGeom prst="rect">
            <a:avLst/>
          </a:prstGeom>
          <a:noFill/>
        </p:spPr>
        <p:txBody>
          <a:bodyPr vert="wordArtVertRtl" wrap="none" rtlCol="1">
            <a:spAutoFit/>
          </a:bodyPr>
          <a:lstStyle/>
          <a:p>
            <a:r>
              <a:rPr lang="en-US" sz="1400" dirty="0" smtClean="0"/>
              <a:t>Motivation</a:t>
            </a:r>
            <a:endParaRPr lang="he-IL" sz="1400" dirty="0"/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3652936" y="3914006"/>
            <a:ext cx="800100" cy="0"/>
          </a:xfrm>
          <a:prstGeom prst="line">
            <a:avLst/>
          </a:prstGeom>
          <a:noFill/>
          <a:ln w="88900">
            <a:solidFill>
              <a:srgbClr val="61250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3419872" y="3573016"/>
            <a:ext cx="14401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Narkisim" pitchFamily="2" charset="-79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Narkisim" pitchFamily="2" charset="-79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Narkisim" pitchFamily="2" charset="-79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Narkisim" pitchFamily="2" charset="-79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Narkisim" pitchFamily="2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Narkisim" pitchFamily="2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Narkisim" pitchFamily="2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Narkisim" pitchFamily="2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Narkisim" pitchFamily="2" charset="-79"/>
              </a:defRPr>
            </a:lvl9pPr>
          </a:lstStyle>
          <a:p>
            <a:r>
              <a:rPr lang="en-US" sz="1400" dirty="0" smtClean="0">
                <a:solidFill>
                  <a:srgbClr val="984807"/>
                </a:solidFill>
                <a:latin typeface="Comic Sans MS" pitchFamily="66" charset="0"/>
              </a:rPr>
              <a:t> </a:t>
            </a:r>
            <a:r>
              <a:rPr lang="en-US" sz="1400" dirty="0" smtClean="0">
                <a:solidFill>
                  <a:srgbClr val="612503"/>
                </a:solidFill>
                <a:latin typeface="Comic Sans MS" pitchFamily="66" charset="0"/>
              </a:rPr>
              <a:t>common </a:t>
            </a:r>
            <a:r>
              <a:rPr lang="en-US" sz="1400" dirty="0">
                <a:solidFill>
                  <a:srgbClr val="612503"/>
                </a:solidFill>
                <a:latin typeface="Comic Sans MS" pitchFamily="66" charset="0"/>
              </a:rPr>
              <a:t>link</a:t>
            </a:r>
          </a:p>
        </p:txBody>
      </p:sp>
      <p:sp>
        <p:nvSpPr>
          <p:cNvPr id="40" name="Oval 16"/>
          <p:cNvSpPr>
            <a:spLocks noChangeArrowheads="1"/>
          </p:cNvSpPr>
          <p:nvPr/>
        </p:nvSpPr>
        <p:spPr bwMode="auto">
          <a:xfrm>
            <a:off x="1104751" y="3682726"/>
            <a:ext cx="442913" cy="465138"/>
          </a:xfrm>
          <a:prstGeom prst="ellips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19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12" grpId="0"/>
      <p:bldP spid="13" grpId="0"/>
      <p:bldP spid="46" grpId="0"/>
      <p:bldP spid="25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584804" y="3187853"/>
            <a:ext cx="2808312" cy="3018402"/>
            <a:chOff x="2584804" y="3187853"/>
            <a:chExt cx="2808312" cy="3018402"/>
          </a:xfrm>
        </p:grpSpPr>
        <p:grpSp>
          <p:nvGrpSpPr>
            <p:cNvPr id="27" name="Group 26"/>
            <p:cNvGrpSpPr/>
            <p:nvPr/>
          </p:nvGrpSpPr>
          <p:grpSpPr>
            <a:xfrm>
              <a:off x="2901879" y="3187853"/>
              <a:ext cx="2491237" cy="3018402"/>
              <a:chOff x="857954" y="2151275"/>
              <a:chExt cx="2491237" cy="3018402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2394759" y="3609193"/>
                <a:ext cx="954432" cy="0"/>
              </a:xfrm>
              <a:prstGeom prst="line">
                <a:avLst/>
              </a:prstGeom>
              <a:noFill/>
              <a:ln w="50800" algn="ctr">
                <a:solidFill>
                  <a:srgbClr val="00B05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027129" y="3609193"/>
                <a:ext cx="954432" cy="0"/>
              </a:xfrm>
              <a:prstGeom prst="line">
                <a:avLst/>
              </a:prstGeom>
              <a:noFill/>
              <a:ln w="50800" algn="ctr">
                <a:solidFill>
                  <a:srgbClr val="00B05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857954" y="2151275"/>
                <a:ext cx="1139691" cy="1234665"/>
              </a:xfrm>
              <a:prstGeom prst="line">
                <a:avLst/>
              </a:prstGeom>
              <a:noFill/>
              <a:ln w="50800" algn="ctr">
                <a:solidFill>
                  <a:srgbClr val="00B05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59" name="Straight Connector 58"/>
              <p:cNvCxnSpPr/>
              <p:nvPr/>
            </p:nvCxnSpPr>
            <p:spPr>
              <a:xfrm rot="13500000">
                <a:off x="587865" y="4324260"/>
                <a:ext cx="1690834" cy="0"/>
              </a:xfrm>
              <a:prstGeom prst="line">
                <a:avLst/>
              </a:prstGeom>
              <a:noFill/>
              <a:ln w="50800" algn="ctr">
                <a:solidFill>
                  <a:srgbClr val="00B050"/>
                </a:solidFill>
                <a:prstDash val="sysDash"/>
                <a:round/>
                <a:headEnd/>
                <a:tailEnd/>
              </a:ln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2584804" y="4825618"/>
                  <a:ext cx="499560" cy="400110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he-IL" sz="28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804" y="4825618"/>
                  <a:ext cx="499560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3016852" y="2899615"/>
            <a:ext cx="2533896" cy="3121673"/>
            <a:chOff x="3016852" y="2897794"/>
            <a:chExt cx="2533896" cy="3121673"/>
          </a:xfrm>
        </p:grpSpPr>
        <p:grpSp>
          <p:nvGrpSpPr>
            <p:cNvPr id="20" name="Group 19"/>
            <p:cNvGrpSpPr/>
            <p:nvPr/>
          </p:nvGrpSpPr>
          <p:grpSpPr>
            <a:xfrm>
              <a:off x="3016852" y="2984771"/>
              <a:ext cx="2533896" cy="3034696"/>
              <a:chOff x="968495" y="1948193"/>
              <a:chExt cx="2533896" cy="3034696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 flipH="1">
                <a:off x="2367321" y="3779204"/>
                <a:ext cx="1135070" cy="1203685"/>
              </a:xfrm>
              <a:prstGeom prst="line">
                <a:avLst/>
              </a:prstGeom>
              <a:solidFill>
                <a:srgbClr val="BAA68B"/>
              </a:solidFill>
              <a:ln w="50800" algn="ctr">
                <a:solidFill>
                  <a:srgbClr val="0070C0"/>
                </a:solidFill>
                <a:prstDash val="sysDot"/>
                <a:round/>
                <a:headEnd/>
                <a:tailEnd/>
              </a:ln>
            </p:spPr>
          </p:cxnSp>
          <p:cxnSp>
            <p:nvCxnSpPr>
              <p:cNvPr id="61" name="Straight Connector 60"/>
              <p:cNvCxnSpPr/>
              <p:nvPr/>
            </p:nvCxnSpPr>
            <p:spPr>
              <a:xfrm rot="13500000">
                <a:off x="2147028" y="2793610"/>
                <a:ext cx="1690834" cy="0"/>
              </a:xfrm>
              <a:prstGeom prst="line">
                <a:avLst/>
              </a:prstGeom>
              <a:solidFill>
                <a:srgbClr val="BAA68B"/>
              </a:solidFill>
              <a:ln w="50800" algn="ctr">
                <a:solidFill>
                  <a:srgbClr val="0070C0"/>
                </a:solidFill>
                <a:prstDash val="sysDot"/>
                <a:round/>
                <a:headEnd/>
                <a:tailEnd/>
              </a:ln>
            </p:spPr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968495" y="2248884"/>
                <a:ext cx="1139691" cy="1234665"/>
              </a:xfrm>
              <a:prstGeom prst="line">
                <a:avLst/>
              </a:prstGeom>
              <a:solidFill>
                <a:srgbClr val="BAA68B"/>
              </a:solidFill>
              <a:ln w="50800" algn="ctr">
                <a:solidFill>
                  <a:srgbClr val="0070C0"/>
                </a:solidFill>
                <a:prstDash val="sysDot"/>
                <a:round/>
                <a:headEnd/>
                <a:tailEnd/>
              </a:ln>
            </p:spPr>
          </p:cxnSp>
          <p:cxnSp>
            <p:nvCxnSpPr>
              <p:cNvPr id="63" name="Straight Connector 62"/>
              <p:cNvCxnSpPr/>
              <p:nvPr/>
            </p:nvCxnSpPr>
            <p:spPr>
              <a:xfrm rot="16200000">
                <a:off x="1716741" y="2844196"/>
                <a:ext cx="1049876" cy="0"/>
              </a:xfrm>
              <a:prstGeom prst="line">
                <a:avLst/>
              </a:prstGeom>
              <a:solidFill>
                <a:srgbClr val="BAA68B"/>
              </a:solidFill>
              <a:ln w="50800" algn="ctr">
                <a:solidFill>
                  <a:srgbClr val="0070C0"/>
                </a:solidFill>
                <a:prstDash val="sysDot"/>
                <a:round/>
                <a:headEnd/>
                <a:tailEnd/>
              </a:ln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483726" y="2897794"/>
                  <a:ext cx="493597" cy="400110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sz="32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726" y="2897794"/>
                  <a:ext cx="493597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Model Formulation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1005198"/>
                <a:ext cx="7992888" cy="516010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Network represented by an undirected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𝐺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𝑉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𝐸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/>
                  <a:t>: </a:t>
                </a:r>
                <a:r>
                  <a:rPr lang="en-US" dirty="0"/>
                  <a:t>bandwidth </a:t>
                </a:r>
                <a:r>
                  <a:rPr lang="en-US" dirty="0" smtClean="0"/>
                  <a:t>of </a:t>
                </a:r>
                <a:r>
                  <a:rPr lang="en-US" dirty="0"/>
                  <a:t>link e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/>
                  <a:t>: independent failure </a:t>
                </a:r>
                <a:r>
                  <a:rPr lang="en-US" dirty="0"/>
                  <a:t>probability </a:t>
                </a:r>
                <a:r>
                  <a:rPr lang="en-US" dirty="0" smtClean="0"/>
                  <a:t>of </a:t>
                </a:r>
                <a:r>
                  <a:rPr lang="en-US" dirty="0"/>
                  <a:t>link </a:t>
                </a:r>
                <a:r>
                  <a:rPr lang="en-US" dirty="0" smtClean="0"/>
                  <a:t>e</a:t>
                </a:r>
              </a:p>
              <a:p>
                <a:pPr lvl="1"/>
                <a:r>
                  <a:rPr lang="en-US" dirty="0" smtClean="0"/>
                  <a:t>Given a </a:t>
                </a:r>
                <a:r>
                  <a:rPr lang="en-US" dirty="0"/>
                  <a:t>network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, a </a:t>
                </a:r>
                <a:r>
                  <a:rPr lang="en-US" i="1" dirty="0"/>
                  <a:t>k-survivable spanning connection </a:t>
                </a:r>
                <a:r>
                  <a:rPr lang="en-US" dirty="0"/>
                  <a:t>is a tuple of </a:t>
                </a:r>
                <a:r>
                  <a:rPr lang="en-US" i="1" dirty="0"/>
                  <a:t>k</a:t>
                </a:r>
                <a:r>
                  <a:rPr lang="en-US" dirty="0"/>
                  <a:t> </a:t>
                </a:r>
                <a:r>
                  <a:rPr lang="en-US" dirty="0" smtClean="0"/>
                  <a:t>spanning trees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(not necessarily disjoint).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005198"/>
                <a:ext cx="7992888" cy="5160106"/>
              </a:xfrm>
              <a:blipFill rotWithShape="1">
                <a:blip r:embed="rId5"/>
                <a:stretch>
                  <a:fillRect t="-94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>
                <a:spLocks noChangeAspect="1"/>
              </p:cNvSpPr>
              <p:nvPr/>
            </p:nvSpPr>
            <p:spPr>
              <a:xfrm>
                <a:off x="5310995" y="2937138"/>
                <a:ext cx="3941525" cy="70788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solidFill>
                                  <a:srgbClr val="0070C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rgbClr val="0070C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2000" i="1" dirty="0" smtClean="0"/>
              </a:p>
              <a:p>
                <a:r>
                  <a:rPr lang="en-US" sz="2000" i="1" dirty="0" smtClean="0"/>
                  <a:t>2-survivable </a:t>
                </a:r>
                <a:r>
                  <a:rPr lang="en-US" sz="2000" i="1" dirty="0"/>
                  <a:t>spanning connection </a:t>
                </a:r>
                <a:endParaRPr lang="he-IL" sz="20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995" y="2937138"/>
                <a:ext cx="3941525" cy="707886"/>
              </a:xfrm>
              <a:prstGeom prst="rect">
                <a:avLst/>
              </a:prstGeom>
              <a:blipFill rotWithShape="1">
                <a:blip r:embed="rId6"/>
                <a:stretch>
                  <a:fillRect l="-1546" b="-1465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07504" y="390712"/>
            <a:ext cx="440313" cy="2900346"/>
          </a:xfrm>
          <a:prstGeom prst="rect">
            <a:avLst/>
          </a:prstGeom>
          <a:noFill/>
        </p:spPr>
        <p:txBody>
          <a:bodyPr vert="wordArtVertRtl" wrap="none" rtlCol="1">
            <a:spAutoFit/>
          </a:bodyPr>
          <a:lstStyle/>
          <a:p>
            <a:r>
              <a:rPr lang="en-US" sz="1400" dirty="0" smtClean="0"/>
              <a:t>Formulation</a:t>
            </a:r>
            <a:endParaRPr lang="en-US" sz="1400" dirty="0"/>
          </a:p>
        </p:txBody>
      </p:sp>
      <p:cxnSp>
        <p:nvCxnSpPr>
          <p:cNvPr id="22" name="Straight Connector 21"/>
          <p:cNvCxnSpPr/>
          <p:nvPr/>
        </p:nvCxnSpPr>
        <p:spPr>
          <a:xfrm rot="13500000">
            <a:off x="2707498" y="5360838"/>
            <a:ext cx="1690834" cy="0"/>
          </a:xfrm>
          <a:prstGeom prst="line">
            <a:avLst/>
          </a:prstGeom>
          <a:solidFill>
            <a:srgbClr val="BAA68B"/>
          </a:solidFill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Straight Connector 22"/>
          <p:cNvCxnSpPr/>
          <p:nvPr/>
        </p:nvCxnSpPr>
        <p:spPr>
          <a:xfrm flipH="1">
            <a:off x="2963490" y="3226829"/>
            <a:ext cx="1139691" cy="1234665"/>
          </a:xfrm>
          <a:prstGeom prst="line">
            <a:avLst/>
          </a:prstGeom>
          <a:solidFill>
            <a:srgbClr val="BAA68B"/>
          </a:solidFill>
          <a:ln w="28575" algn="ctr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24" name="Straight Connector 23"/>
          <p:cNvCxnSpPr/>
          <p:nvPr/>
        </p:nvCxnSpPr>
        <p:spPr>
          <a:xfrm>
            <a:off x="4438156" y="4599142"/>
            <a:ext cx="954432" cy="0"/>
          </a:xfrm>
          <a:prstGeom prst="line">
            <a:avLst/>
          </a:prstGeom>
          <a:solidFill>
            <a:srgbClr val="BAA68B"/>
          </a:solidFill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Straight Connector 24"/>
          <p:cNvCxnSpPr/>
          <p:nvPr/>
        </p:nvCxnSpPr>
        <p:spPr>
          <a:xfrm flipH="1">
            <a:off x="4365392" y="4761596"/>
            <a:ext cx="1135070" cy="1203685"/>
          </a:xfrm>
          <a:prstGeom prst="line">
            <a:avLst/>
          </a:prstGeom>
          <a:solidFill>
            <a:srgbClr val="BAA68B"/>
          </a:solidFill>
          <a:ln w="28575" algn="ctr">
            <a:solidFill>
              <a:schemeClr val="tx1"/>
            </a:solidFill>
            <a:prstDash val="solid"/>
            <a:round/>
            <a:headEnd/>
            <a:tailEnd/>
          </a:ln>
        </p:spPr>
      </p:cxnSp>
      <p:cxnSp>
        <p:nvCxnSpPr>
          <p:cNvPr id="26" name="Straight Connector 25"/>
          <p:cNvCxnSpPr/>
          <p:nvPr/>
        </p:nvCxnSpPr>
        <p:spPr>
          <a:xfrm rot="13500000">
            <a:off x="4154128" y="3863693"/>
            <a:ext cx="1690834" cy="0"/>
          </a:xfrm>
          <a:prstGeom prst="line">
            <a:avLst/>
          </a:prstGeom>
          <a:solidFill>
            <a:srgbClr val="BAA68B"/>
          </a:solidFill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Oval 212"/>
          <p:cNvSpPr>
            <a:spLocks noChangeArrowheads="1"/>
          </p:cNvSpPr>
          <p:nvPr/>
        </p:nvSpPr>
        <p:spPr bwMode="auto">
          <a:xfrm>
            <a:off x="4039466" y="2953778"/>
            <a:ext cx="397123" cy="397082"/>
          </a:xfrm>
          <a:prstGeom prst="ellips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29" name="Oval 212"/>
          <p:cNvSpPr>
            <a:spLocks noChangeArrowheads="1"/>
          </p:cNvSpPr>
          <p:nvPr/>
        </p:nvSpPr>
        <p:spPr bwMode="auto">
          <a:xfrm>
            <a:off x="5409800" y="4421737"/>
            <a:ext cx="397123" cy="397082"/>
          </a:xfrm>
          <a:prstGeom prst="ellips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30" name="Oval 212"/>
          <p:cNvSpPr>
            <a:spLocks noChangeArrowheads="1"/>
          </p:cNvSpPr>
          <p:nvPr/>
        </p:nvSpPr>
        <p:spPr bwMode="auto">
          <a:xfrm>
            <a:off x="4039466" y="4421737"/>
            <a:ext cx="397123" cy="397082"/>
          </a:xfrm>
          <a:prstGeom prst="ellips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31" name="Oval 212"/>
          <p:cNvSpPr>
            <a:spLocks noChangeArrowheads="1"/>
          </p:cNvSpPr>
          <p:nvPr/>
        </p:nvSpPr>
        <p:spPr bwMode="auto">
          <a:xfrm>
            <a:off x="2669133" y="4421737"/>
            <a:ext cx="397123" cy="397082"/>
          </a:xfrm>
          <a:prstGeom prst="ellips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 sz="800">
              <a:solidFill>
                <a:prstClr val="black"/>
              </a:solidFill>
            </a:endParaRPr>
          </a:p>
        </p:txBody>
      </p:sp>
      <p:sp>
        <p:nvSpPr>
          <p:cNvPr id="32" name="Oval 212"/>
          <p:cNvSpPr>
            <a:spLocks noChangeArrowheads="1"/>
          </p:cNvSpPr>
          <p:nvPr/>
        </p:nvSpPr>
        <p:spPr bwMode="auto">
          <a:xfrm>
            <a:off x="4039466" y="5868696"/>
            <a:ext cx="397123" cy="397082"/>
          </a:xfrm>
          <a:prstGeom prst="ellipse">
            <a:avLst/>
          </a:prstGeom>
          <a:solidFill>
            <a:srgbClr val="BAA68B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 sz="800">
              <a:solidFill>
                <a:prstClr val="black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3072334" y="4599142"/>
            <a:ext cx="954432" cy="0"/>
          </a:xfrm>
          <a:prstGeom prst="line">
            <a:avLst/>
          </a:prstGeom>
          <a:solidFill>
            <a:srgbClr val="BAA68B"/>
          </a:solidFill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Straight Connector 33"/>
          <p:cNvCxnSpPr/>
          <p:nvPr/>
        </p:nvCxnSpPr>
        <p:spPr>
          <a:xfrm rot="16200000">
            <a:off x="3709627" y="3883763"/>
            <a:ext cx="1049876" cy="0"/>
          </a:xfrm>
          <a:prstGeom prst="line">
            <a:avLst/>
          </a:prstGeom>
          <a:solidFill>
            <a:srgbClr val="BAA68B"/>
          </a:solidFill>
          <a:ln w="28575" algn="ctr">
            <a:solidFill>
              <a:schemeClr val="tx1"/>
            </a:solidFill>
            <a:prstDash val="solid"/>
            <a:round/>
            <a:headEnd/>
            <a:tailEnd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129247" y="4229809"/>
                <a:ext cx="9685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01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247" y="4229809"/>
                <a:ext cx="968534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167955" y="4668966"/>
                <a:ext cx="7309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955" y="4668966"/>
                <a:ext cx="730969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458597" y="4229809"/>
                <a:ext cx="9685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01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597" y="4229809"/>
                <a:ext cx="968534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482792" y="4677687"/>
                <a:ext cx="7309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792" y="4677687"/>
                <a:ext cx="730969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 rot="5400000">
                <a:off x="3654485" y="3719759"/>
                <a:ext cx="830356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654485" y="3719759"/>
                <a:ext cx="830356" cy="33855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rot="2685160">
                <a:off x="2981062" y="5302904"/>
                <a:ext cx="7309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85160">
                <a:off x="2981062" y="5302904"/>
                <a:ext cx="730969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 rot="18643502">
                <a:off x="4719754" y="5358926"/>
                <a:ext cx="7822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sz="1400" i="1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US" sz="1400" i="1" smtClean="0">
                        <a:solidFill>
                          <a:prstClr val="black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1400" dirty="0" smtClean="0">
                    <a:solidFill>
                      <a:prstClr val="black"/>
                    </a:solidFill>
                  </a:rPr>
                  <a:t>0</a:t>
                </a:r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43502">
                <a:off x="4719754" y="5358926"/>
                <a:ext cx="782265" cy="307777"/>
              </a:xfrm>
              <a:prstGeom prst="rect">
                <a:avLst/>
              </a:prstGeom>
              <a:blipFill rotWithShape="1">
                <a:blip r:embed="rId12"/>
                <a:stretch>
                  <a:fillRect t="-1527" r="-650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 rot="2897385">
                <a:off x="4438499" y="3728773"/>
                <a:ext cx="8303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97385">
                <a:off x="4438499" y="3728773"/>
                <a:ext cx="830356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 rot="18643502">
                <a:off x="3252752" y="3832018"/>
                <a:ext cx="8303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43502">
                <a:off x="3252752" y="3832018"/>
                <a:ext cx="83035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 rot="18846525">
                <a:off x="4244426" y="5074899"/>
                <a:ext cx="9685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01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46525">
                <a:off x="4244426" y="5074899"/>
                <a:ext cx="968534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 rot="18846525">
                <a:off x="2891831" y="3540312"/>
                <a:ext cx="9685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01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46525">
                <a:off x="2891831" y="3540312"/>
                <a:ext cx="968534" cy="30777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 rot="2741485">
                <a:off x="3200917" y="5048817"/>
                <a:ext cx="9685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01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41485">
                <a:off x="3200917" y="5048817"/>
                <a:ext cx="968534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 rot="2741485">
                <a:off x="4711306" y="3514011"/>
                <a:ext cx="9685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01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41485">
                <a:off x="4711306" y="3514011"/>
                <a:ext cx="968534" cy="307777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 rot="16200000" flipH="1" flipV="1">
                <a:off x="3948303" y="3763573"/>
                <a:ext cx="9685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01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H="1" flipV="1">
                <a:off x="3948303" y="3763573"/>
                <a:ext cx="968534" cy="307777"/>
              </a:xfrm>
              <a:prstGeom prst="rect">
                <a:avLst/>
              </a:prstGeom>
              <a:blipFill rotWithShape="1">
                <a:blip r:embed="rId19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4095363" y="2991471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a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81697" y="445176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b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95363" y="4461494"/>
            <a:ext cx="260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c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64872" y="446149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d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095363" y="591422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e</a:t>
            </a:r>
            <a:endParaRPr lang="en-US" sz="1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31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Formulation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dirty="0" smtClean="0"/>
                  <a:t>The survivability level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is </a:t>
                </a:r>
                <a:r>
                  <a:rPr lang="en-US" dirty="0" smtClean="0"/>
                  <a:t>defined as:</a:t>
                </a:r>
                <a:endParaRPr lang="en-US" dirty="0"/>
              </a:p>
              <a:p>
                <a:pPr lvl="2"/>
                <a:r>
                  <a:rPr lang="en-US" dirty="0"/>
                  <a:t>The probability that all common links are operational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𝑆</m:t>
                    </m:r>
                    <m:r>
                      <a:rPr lang="en-US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)</m:t>
                    </m:r>
                    <m:r>
                      <a:rPr lang="en-US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>
                            <a:latin typeface="Cambria Math"/>
                          </a:rPr>
                          <m:t>𝑒</m:t>
                        </m:r>
                        <m:r>
                          <a:rPr lang="en-US">
                            <a:latin typeface="Cambria Math"/>
                          </a:rPr>
                          <m:t>∈</m:t>
                        </m:r>
                        <m:nary>
                          <m:naryPr>
                            <m:chr m:val="⋂"/>
                            <m:limLoc m:val="subSup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mtClean="0">
                                <a:latin typeface="Cambria Math"/>
                              </a:rPr>
                              <m:t>𝑖</m:t>
                            </m:r>
                            <m:r>
                              <m:rPr>
                                <m:brk m:alnAt="25"/>
                              </m:rPr>
                              <a:rPr lang="en-US" smtClean="0">
                                <a:latin typeface="Cambria Math"/>
                              </a:rPr>
                              <m:t>=</m:t>
                            </m:r>
                            <m:r>
                              <m:rPr>
                                <m:brk m:alnAt="25"/>
                              </m:rPr>
                              <a:rPr lang="en-US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mtClean="0">
                                <a:latin typeface="Cambria Math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sub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  <m:r>
                              <a:rPr lang="en-US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(</m:t>
                    </m:r>
                    <m:nary>
                      <m:naryPr>
                        <m:chr m:val="⋂"/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>
                            <a:latin typeface="Cambria Math"/>
                          </a:rPr>
                          <m:t>𝑖</m:t>
                        </m:r>
                        <m:r>
                          <a:rPr lang="en-US">
                            <a:latin typeface="Cambria Math"/>
                          </a:rPr>
                          <m:t>=</m:t>
                        </m:r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>
                        <a:latin typeface="Cambria Math"/>
                      </a:rPr>
                      <m:t>≠∅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2"/>
                <a:r>
                  <a:rPr lang="en-US" dirty="0"/>
                  <a:t>1  (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>
                            <a:latin typeface="Cambria Math"/>
                          </a:rPr>
                          <m:t>𝑖</m:t>
                        </m:r>
                        <m:r>
                          <a:rPr lang="en-US">
                            <a:latin typeface="Cambria Math"/>
                          </a:rPr>
                          <m:t>=</m:t>
                        </m:r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>
                        <a:latin typeface="Cambria Math"/>
                      </a:rPr>
                      <m:t>=∅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216177"/>
                <a:ext cx="7620000" cy="5257800"/>
              </a:xfrm>
              <a:blipFill rotWithShape="1">
                <a:blip r:embed="rId3"/>
                <a:stretch>
                  <a:fillRect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447116" y="2915652"/>
                <a:ext cx="34594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0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rgbClr val="0070C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rgbClr val="0070C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=</m:t>
                      </m:r>
                      <m:r>
                        <a:rPr lang="en-US" sz="2000" b="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1</m:t>
                      </m:r>
                      <m:r>
                        <a:rPr lang="en-US" sz="2000" b="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−</m:t>
                      </m:r>
                      <m:r>
                        <a:rPr lang="en-US" sz="2000" b="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0</m:t>
                      </m:r>
                      <m:r>
                        <a:rPr lang="en-US" sz="2000" b="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.</m:t>
                      </m:r>
                      <m:r>
                        <a:rPr lang="en-US" sz="2000" b="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01</m:t>
                      </m:r>
                      <m:r>
                        <a:rPr lang="en-US" sz="2000" b="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=(</m:t>
                      </m:r>
                      <m:r>
                        <a:rPr lang="en-US" sz="2000" b="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0</m:t>
                      </m:r>
                      <m:r>
                        <a:rPr lang="en-US" sz="2000" b="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.</m:t>
                      </m:r>
                      <m:r>
                        <a:rPr lang="en-US" sz="2000" b="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99</m:t>
                      </m:r>
                      <m:r>
                        <a:rPr lang="en-US" sz="2000" b="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116" y="2915652"/>
                <a:ext cx="3459472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2121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07504" y="390712"/>
            <a:ext cx="440313" cy="2900346"/>
          </a:xfrm>
          <a:prstGeom prst="rect">
            <a:avLst/>
          </a:prstGeom>
          <a:noFill/>
        </p:spPr>
        <p:txBody>
          <a:bodyPr vert="wordArtVertRtl" wrap="none" rtlCol="1">
            <a:spAutoFit/>
          </a:bodyPr>
          <a:lstStyle/>
          <a:p>
            <a:r>
              <a:rPr lang="en-US" sz="1400" dirty="0" smtClean="0"/>
              <a:t>Formulation</a:t>
            </a:r>
            <a:endParaRPr lang="en-US" sz="14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2584804" y="2897794"/>
            <a:ext cx="3222119" cy="3367984"/>
            <a:chOff x="4938860" y="1885079"/>
            <a:chExt cx="3222119" cy="3367984"/>
          </a:xfrm>
        </p:grpSpPr>
        <p:grpSp>
          <p:nvGrpSpPr>
            <p:cNvPr id="78" name="Group 77"/>
            <p:cNvGrpSpPr/>
            <p:nvPr/>
          </p:nvGrpSpPr>
          <p:grpSpPr>
            <a:xfrm>
              <a:off x="5370908" y="1972056"/>
              <a:ext cx="2533896" cy="3034696"/>
              <a:chOff x="968495" y="1948193"/>
              <a:chExt cx="2533896" cy="3034696"/>
            </a:xfrm>
          </p:grpSpPr>
          <p:cxnSp>
            <p:nvCxnSpPr>
              <p:cNvPr id="117" name="Straight Connector 116"/>
              <p:cNvCxnSpPr/>
              <p:nvPr/>
            </p:nvCxnSpPr>
            <p:spPr>
              <a:xfrm flipH="1">
                <a:off x="2367321" y="3779204"/>
                <a:ext cx="1135070" cy="1203685"/>
              </a:xfrm>
              <a:prstGeom prst="line">
                <a:avLst/>
              </a:prstGeom>
              <a:solidFill>
                <a:srgbClr val="BAA68B"/>
              </a:solidFill>
              <a:ln w="50800" algn="ctr">
                <a:solidFill>
                  <a:srgbClr val="0070C0"/>
                </a:solidFill>
                <a:prstDash val="sysDot"/>
                <a:round/>
                <a:headEnd/>
                <a:tailEnd/>
              </a:ln>
            </p:spPr>
          </p:cxnSp>
          <p:cxnSp>
            <p:nvCxnSpPr>
              <p:cNvPr id="118" name="Straight Connector 117"/>
              <p:cNvCxnSpPr/>
              <p:nvPr/>
            </p:nvCxnSpPr>
            <p:spPr>
              <a:xfrm rot="13500000">
                <a:off x="2147028" y="2793610"/>
                <a:ext cx="1690834" cy="0"/>
              </a:xfrm>
              <a:prstGeom prst="line">
                <a:avLst/>
              </a:prstGeom>
              <a:solidFill>
                <a:srgbClr val="BAA68B"/>
              </a:solidFill>
              <a:ln w="50800" algn="ctr">
                <a:solidFill>
                  <a:srgbClr val="0070C0"/>
                </a:solidFill>
                <a:prstDash val="sysDot"/>
                <a:round/>
                <a:headEnd/>
                <a:tailEnd/>
              </a:ln>
            </p:spPr>
          </p:cxnSp>
          <p:cxnSp>
            <p:nvCxnSpPr>
              <p:cNvPr id="119" name="Straight Connector 118"/>
              <p:cNvCxnSpPr/>
              <p:nvPr/>
            </p:nvCxnSpPr>
            <p:spPr>
              <a:xfrm flipH="1">
                <a:off x="968495" y="2248884"/>
                <a:ext cx="1139691" cy="1234665"/>
              </a:xfrm>
              <a:prstGeom prst="line">
                <a:avLst/>
              </a:prstGeom>
              <a:solidFill>
                <a:srgbClr val="BAA68B"/>
              </a:solidFill>
              <a:ln w="50800" algn="ctr">
                <a:solidFill>
                  <a:srgbClr val="0070C0"/>
                </a:solidFill>
                <a:prstDash val="sysDot"/>
                <a:round/>
                <a:headEnd/>
                <a:tailEnd/>
              </a:ln>
            </p:spPr>
          </p:cxnSp>
          <p:cxnSp>
            <p:nvCxnSpPr>
              <p:cNvPr id="120" name="Straight Connector 119"/>
              <p:cNvCxnSpPr/>
              <p:nvPr/>
            </p:nvCxnSpPr>
            <p:spPr>
              <a:xfrm rot="16200000">
                <a:off x="1716741" y="2844196"/>
                <a:ext cx="1049876" cy="0"/>
              </a:xfrm>
              <a:prstGeom prst="line">
                <a:avLst/>
              </a:prstGeom>
              <a:solidFill>
                <a:srgbClr val="BAA68B"/>
              </a:solidFill>
              <a:ln w="50800" algn="ctr">
                <a:solidFill>
                  <a:srgbClr val="0070C0"/>
                </a:solidFill>
                <a:prstDash val="sysDot"/>
                <a:round/>
                <a:headEnd/>
                <a:tailEnd/>
              </a:ln>
            </p:spPr>
          </p:cxnSp>
        </p:grpSp>
        <p:cxnSp>
          <p:nvCxnSpPr>
            <p:cNvPr id="79" name="Straight Connector 78"/>
            <p:cNvCxnSpPr/>
            <p:nvPr/>
          </p:nvCxnSpPr>
          <p:spPr>
            <a:xfrm rot="13500000">
              <a:off x="5061554" y="4348123"/>
              <a:ext cx="1690834" cy="0"/>
            </a:xfrm>
            <a:prstGeom prst="line">
              <a:avLst/>
            </a:prstGeom>
            <a:solidFill>
              <a:srgbClr val="BAA68B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0" name="Straight Connector 79"/>
            <p:cNvCxnSpPr/>
            <p:nvPr/>
          </p:nvCxnSpPr>
          <p:spPr>
            <a:xfrm flipH="1">
              <a:off x="5317546" y="2214114"/>
              <a:ext cx="1139691" cy="1234665"/>
            </a:xfrm>
            <a:prstGeom prst="line">
              <a:avLst/>
            </a:prstGeom>
            <a:solidFill>
              <a:srgbClr val="BAA68B"/>
            </a:solidFill>
            <a:ln w="28575" algn="ctr">
              <a:solidFill>
                <a:schemeClr val="tx1"/>
              </a:solidFill>
              <a:prstDash val="solid"/>
              <a:round/>
              <a:headEnd/>
              <a:tailEnd/>
            </a:ln>
          </p:spPr>
        </p:cxnSp>
        <p:cxnSp>
          <p:nvCxnSpPr>
            <p:cNvPr id="81" name="Straight Connector 80"/>
            <p:cNvCxnSpPr/>
            <p:nvPr/>
          </p:nvCxnSpPr>
          <p:spPr>
            <a:xfrm>
              <a:off x="6792212" y="3586427"/>
              <a:ext cx="954432" cy="0"/>
            </a:xfrm>
            <a:prstGeom prst="line">
              <a:avLst/>
            </a:prstGeom>
            <a:solidFill>
              <a:srgbClr val="BAA68B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" name="Straight Connector 81"/>
            <p:cNvCxnSpPr/>
            <p:nvPr/>
          </p:nvCxnSpPr>
          <p:spPr>
            <a:xfrm flipH="1">
              <a:off x="6719448" y="3748881"/>
              <a:ext cx="1135070" cy="1203685"/>
            </a:xfrm>
            <a:prstGeom prst="line">
              <a:avLst/>
            </a:prstGeom>
            <a:solidFill>
              <a:srgbClr val="BAA68B"/>
            </a:solidFill>
            <a:ln w="28575" algn="ctr">
              <a:solidFill>
                <a:schemeClr val="tx1"/>
              </a:solidFill>
              <a:prstDash val="solid"/>
              <a:round/>
              <a:headEnd/>
              <a:tailEnd/>
            </a:ln>
          </p:spPr>
        </p:cxnSp>
        <p:cxnSp>
          <p:nvCxnSpPr>
            <p:cNvPr id="83" name="Straight Connector 82"/>
            <p:cNvCxnSpPr/>
            <p:nvPr/>
          </p:nvCxnSpPr>
          <p:spPr>
            <a:xfrm rot="13500000">
              <a:off x="6508184" y="2850978"/>
              <a:ext cx="1690834" cy="0"/>
            </a:xfrm>
            <a:prstGeom prst="line">
              <a:avLst/>
            </a:prstGeom>
            <a:solidFill>
              <a:srgbClr val="BAA68B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84" name="Group 83"/>
            <p:cNvGrpSpPr/>
            <p:nvPr/>
          </p:nvGrpSpPr>
          <p:grpSpPr>
            <a:xfrm>
              <a:off x="5255935" y="2175138"/>
              <a:ext cx="2491237" cy="3018402"/>
              <a:chOff x="857954" y="2151275"/>
              <a:chExt cx="2491237" cy="3018402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2394759" y="3609193"/>
                <a:ext cx="954432" cy="0"/>
              </a:xfrm>
              <a:prstGeom prst="line">
                <a:avLst/>
              </a:prstGeom>
              <a:noFill/>
              <a:ln w="50800" algn="ctr">
                <a:solidFill>
                  <a:srgbClr val="00B05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1027129" y="3609193"/>
                <a:ext cx="954432" cy="0"/>
              </a:xfrm>
              <a:prstGeom prst="line">
                <a:avLst/>
              </a:prstGeom>
              <a:noFill/>
              <a:ln w="50800" algn="ctr">
                <a:solidFill>
                  <a:srgbClr val="00B05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115" name="Straight Connector 114"/>
              <p:cNvCxnSpPr/>
              <p:nvPr/>
            </p:nvCxnSpPr>
            <p:spPr>
              <a:xfrm flipH="1">
                <a:off x="857954" y="2151275"/>
                <a:ext cx="1139691" cy="1234665"/>
              </a:xfrm>
              <a:prstGeom prst="line">
                <a:avLst/>
              </a:prstGeom>
              <a:noFill/>
              <a:ln w="50800" algn="ctr">
                <a:solidFill>
                  <a:srgbClr val="00B05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116" name="Straight Connector 115"/>
              <p:cNvCxnSpPr/>
              <p:nvPr/>
            </p:nvCxnSpPr>
            <p:spPr>
              <a:xfrm rot="13500000">
                <a:off x="587865" y="4324260"/>
                <a:ext cx="1690834" cy="0"/>
              </a:xfrm>
              <a:prstGeom prst="line">
                <a:avLst/>
              </a:prstGeom>
              <a:noFill/>
              <a:ln w="50800" algn="ctr">
                <a:solidFill>
                  <a:srgbClr val="00B050"/>
                </a:solidFill>
                <a:prstDash val="sysDash"/>
                <a:round/>
                <a:headEnd/>
                <a:tailEnd/>
              </a:ln>
            </p:spPr>
          </p:cxnSp>
        </p:grpSp>
        <p:sp>
          <p:nvSpPr>
            <p:cNvPr id="85" name="Oval 212"/>
            <p:cNvSpPr>
              <a:spLocks noChangeArrowheads="1"/>
            </p:cNvSpPr>
            <p:nvPr/>
          </p:nvSpPr>
          <p:spPr bwMode="auto">
            <a:xfrm>
              <a:off x="6393522" y="1941063"/>
              <a:ext cx="397123" cy="397082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>
                <a:solidFill>
                  <a:prstClr val="black"/>
                </a:solidFill>
              </a:endParaRPr>
            </a:p>
          </p:txBody>
        </p:sp>
        <p:sp>
          <p:nvSpPr>
            <p:cNvPr id="86" name="Oval 212"/>
            <p:cNvSpPr>
              <a:spLocks noChangeArrowheads="1"/>
            </p:cNvSpPr>
            <p:nvPr/>
          </p:nvSpPr>
          <p:spPr bwMode="auto">
            <a:xfrm>
              <a:off x="7763856" y="3409022"/>
              <a:ext cx="397123" cy="397082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>
                <a:solidFill>
                  <a:prstClr val="black"/>
                </a:solidFill>
              </a:endParaRPr>
            </a:p>
          </p:txBody>
        </p:sp>
        <p:sp>
          <p:nvSpPr>
            <p:cNvPr id="87" name="Oval 212"/>
            <p:cNvSpPr>
              <a:spLocks noChangeArrowheads="1"/>
            </p:cNvSpPr>
            <p:nvPr/>
          </p:nvSpPr>
          <p:spPr bwMode="auto">
            <a:xfrm>
              <a:off x="6393522" y="3409022"/>
              <a:ext cx="397123" cy="397082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>
                <a:solidFill>
                  <a:prstClr val="black"/>
                </a:solidFill>
              </a:endParaRPr>
            </a:p>
          </p:txBody>
        </p:sp>
        <p:sp>
          <p:nvSpPr>
            <p:cNvPr id="88" name="Oval 212"/>
            <p:cNvSpPr>
              <a:spLocks noChangeArrowheads="1"/>
            </p:cNvSpPr>
            <p:nvPr/>
          </p:nvSpPr>
          <p:spPr bwMode="auto">
            <a:xfrm>
              <a:off x="5023189" y="3409022"/>
              <a:ext cx="397123" cy="397082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>
                <a:solidFill>
                  <a:prstClr val="black"/>
                </a:solidFill>
              </a:endParaRPr>
            </a:p>
          </p:txBody>
        </p:sp>
        <p:sp>
          <p:nvSpPr>
            <p:cNvPr id="89" name="Oval 212"/>
            <p:cNvSpPr>
              <a:spLocks noChangeArrowheads="1"/>
            </p:cNvSpPr>
            <p:nvPr/>
          </p:nvSpPr>
          <p:spPr bwMode="auto">
            <a:xfrm>
              <a:off x="6393522" y="4855981"/>
              <a:ext cx="397123" cy="397082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>
                <a:solidFill>
                  <a:prstClr val="black"/>
                </a:solidFill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5426390" y="3586427"/>
              <a:ext cx="954432" cy="0"/>
            </a:xfrm>
            <a:prstGeom prst="line">
              <a:avLst/>
            </a:prstGeom>
            <a:solidFill>
              <a:srgbClr val="BAA68B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1" name="Straight Connector 90"/>
            <p:cNvCxnSpPr/>
            <p:nvPr/>
          </p:nvCxnSpPr>
          <p:spPr>
            <a:xfrm rot="16200000">
              <a:off x="6063683" y="2871048"/>
              <a:ext cx="1049876" cy="0"/>
            </a:xfrm>
            <a:prstGeom prst="line">
              <a:avLst/>
            </a:prstGeom>
            <a:solidFill>
              <a:srgbClr val="BAA68B"/>
            </a:solidFill>
            <a:ln w="28575" algn="ctr">
              <a:solidFill>
                <a:schemeClr val="tx1"/>
              </a:solidFill>
              <a:prstDash val="solid"/>
              <a:round/>
              <a:headEnd/>
              <a:tailEnd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5483303" y="3217094"/>
                  <a:ext cx="9685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01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3303" y="3217094"/>
                  <a:ext cx="968534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5522011" y="3656251"/>
                  <a:ext cx="7309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2011" y="3656251"/>
                  <a:ext cx="730969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812653" y="3217094"/>
                  <a:ext cx="9685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01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2653" y="3217094"/>
                  <a:ext cx="968534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6836848" y="3664972"/>
                  <a:ext cx="7309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6848" y="3664972"/>
                  <a:ext cx="730969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 rot="5400000">
                  <a:off x="6008541" y="2707044"/>
                  <a:ext cx="830356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10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008541" y="2707044"/>
                  <a:ext cx="830356" cy="33855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 rot="2685160">
                  <a:off x="5335118" y="4290189"/>
                  <a:ext cx="7309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85160">
                  <a:off x="5335118" y="4290189"/>
                  <a:ext cx="730969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 rot="18643502">
                  <a:off x="7073810" y="4346211"/>
                  <a:ext cx="78226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sz="1400" dirty="0" smtClean="0">
                      <a:solidFill>
                        <a:prstClr val="black"/>
                      </a:solidFill>
                    </a:rPr>
                    <a:t>0</a:t>
                  </a:r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643502">
                  <a:off x="7073810" y="4346211"/>
                  <a:ext cx="782265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1527" r="-650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 rot="2897385">
                  <a:off x="6792555" y="2716058"/>
                  <a:ext cx="8303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10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897385">
                  <a:off x="6792555" y="2716058"/>
                  <a:ext cx="830356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 rot="18643502">
                  <a:off x="5606808" y="2819303"/>
                  <a:ext cx="8303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10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643502">
                  <a:off x="5606808" y="2819303"/>
                  <a:ext cx="830356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 rot="18846525">
                  <a:off x="6598482" y="4062184"/>
                  <a:ext cx="9685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01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6525">
                  <a:off x="6598482" y="4062184"/>
                  <a:ext cx="968534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 rot="18846525">
                  <a:off x="5245887" y="2527597"/>
                  <a:ext cx="9685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01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6525">
                  <a:off x="5245887" y="2527597"/>
                  <a:ext cx="968534" cy="30777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 rot="2741485">
                  <a:off x="5554973" y="4036102"/>
                  <a:ext cx="9685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01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41485">
                  <a:off x="5554973" y="4036102"/>
                  <a:ext cx="968534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 rot="2741485">
                  <a:off x="7065362" y="2501296"/>
                  <a:ext cx="9685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01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41485">
                  <a:off x="7065362" y="2501296"/>
                  <a:ext cx="968534" cy="307777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 rot="16200000" flipH="1" flipV="1">
                  <a:off x="6302359" y="2750858"/>
                  <a:ext cx="9685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01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 flipV="1">
                  <a:off x="6302359" y="2750858"/>
                  <a:ext cx="968534" cy="307777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200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TextBox 105"/>
            <p:cNvSpPr txBox="1"/>
            <p:nvPr/>
          </p:nvSpPr>
          <p:spPr>
            <a:xfrm>
              <a:off x="6449419" y="1978756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a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035753" y="3439046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b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449419" y="3448779"/>
              <a:ext cx="260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c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818928" y="3448779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d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449419" y="490151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e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4938860" y="3812903"/>
                  <a:ext cx="499560" cy="400110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he-IL" sz="28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8860" y="3812903"/>
                  <a:ext cx="499560" cy="400110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5837782" y="1885079"/>
                  <a:ext cx="493597" cy="400110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sz="32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7782" y="1885079"/>
                  <a:ext cx="493597" cy="40011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4936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Formulation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dirty="0" smtClean="0"/>
                  <a:t>The bandwidth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is defined:</a:t>
                </a:r>
              </a:p>
              <a:p>
                <a:pPr lvl="2"/>
                <a:r>
                  <a:rPr lang="en-US" dirty="0"/>
                  <a:t>The </a:t>
                </a:r>
                <a:r>
                  <a:rPr lang="en-US" dirty="0" smtClean="0"/>
                  <a:t>bandwidth of the bottleneck link across </a:t>
                </a:r>
                <a:r>
                  <a:rPr lang="en-US" dirty="0"/>
                  <a:t>all </a:t>
                </a:r>
                <a:r>
                  <a:rPr lang="en-US" dirty="0" smtClean="0"/>
                  <a:t>spanning trees. 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𝐵</m:t>
                        </m:r>
                        <m:r>
                          <a:rPr lang="en-US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>
                            <a:latin typeface="Cambria Math"/>
                          </a:rPr>
                          <m:t>)</m:t>
                        </m:r>
                        <m:r>
                          <a:rPr lang="en-US" smtClean="0">
                            <a:latin typeface="Cambria Math"/>
                          </a:rPr>
                          <m:t>=</m:t>
                        </m:r>
                        <m:r>
                          <a:rPr lang="en-US" smtClean="0">
                            <a:latin typeface="Cambria Math"/>
                          </a:rPr>
                          <m:t>𝑚𝑖𝑛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𝑒</m:t>
                        </m:r>
                        <m:r>
                          <a:rPr lang="en-US">
                            <a:latin typeface="Cambria Math"/>
                          </a:rPr>
                          <m:t>∈</m:t>
                        </m:r>
                        <m:nary>
                          <m:naryPr>
                            <m:chr m:val="⋃"/>
                            <m:limLoc m:val="subSup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>
                                <a:latin typeface="Cambria Math"/>
                              </a:rPr>
                              <m:t>𝑖</m:t>
                            </m:r>
                            <m:r>
                              <m:rPr>
                                <m:brk m:alnAt="25"/>
                              </m:rPr>
                              <a:rPr lang="en-US">
                                <a:latin typeface="Cambria Math"/>
                              </a:rPr>
                              <m:t>=</m:t>
                            </m:r>
                            <m:r>
                              <m:rPr>
                                <m:brk m:alnAt="25"/>
                              </m:rP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mtClean="0">
                                <a:latin typeface="Cambria Math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sub>
                    </m:sSub>
                    <m:r>
                      <a:rPr lang="en-US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}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216177"/>
                <a:ext cx="7620000" cy="5257800"/>
              </a:xfrm>
              <a:blipFill rotWithShape="1">
                <a:blip r:embed="rId3"/>
                <a:stretch>
                  <a:fillRect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609503" y="2788493"/>
                <a:ext cx="199067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0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rgbClr val="0070C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rgbClr val="0070C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=</m:t>
                      </m:r>
                      <m:r>
                        <a:rPr lang="en-US" sz="2000" b="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0</m:t>
                      </m:r>
                      <m:r>
                        <a:rPr lang="en-US" sz="2000" b="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.</m:t>
                      </m:r>
                      <m:r>
                        <a:rPr lang="en-US" sz="2000" b="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99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503" y="2788493"/>
                <a:ext cx="1990673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197861" y="2788493"/>
                <a:ext cx="16863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0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rgbClr val="0070C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rgbClr val="0070C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861" y="2788493"/>
                <a:ext cx="1686359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107504" y="390712"/>
            <a:ext cx="440313" cy="2900346"/>
          </a:xfrm>
          <a:prstGeom prst="rect">
            <a:avLst/>
          </a:prstGeom>
          <a:noFill/>
        </p:spPr>
        <p:txBody>
          <a:bodyPr vert="wordArtVertRtl" wrap="none" rtlCol="1">
            <a:spAutoFit/>
          </a:bodyPr>
          <a:lstStyle/>
          <a:p>
            <a:r>
              <a:rPr lang="en-US" sz="1400" dirty="0" smtClean="0"/>
              <a:t>Formulation</a:t>
            </a:r>
            <a:endParaRPr lang="en-US" sz="1400" dirty="0"/>
          </a:p>
        </p:txBody>
      </p:sp>
      <p:grpSp>
        <p:nvGrpSpPr>
          <p:cNvPr id="78" name="Group 77"/>
          <p:cNvGrpSpPr/>
          <p:nvPr/>
        </p:nvGrpSpPr>
        <p:grpSpPr>
          <a:xfrm>
            <a:off x="2584804" y="2897794"/>
            <a:ext cx="3222119" cy="3367984"/>
            <a:chOff x="4938860" y="1885079"/>
            <a:chExt cx="3222119" cy="3367984"/>
          </a:xfrm>
        </p:grpSpPr>
        <p:grpSp>
          <p:nvGrpSpPr>
            <p:cNvPr id="79" name="Group 78"/>
            <p:cNvGrpSpPr/>
            <p:nvPr/>
          </p:nvGrpSpPr>
          <p:grpSpPr>
            <a:xfrm>
              <a:off x="5370908" y="1972056"/>
              <a:ext cx="2533896" cy="3034696"/>
              <a:chOff x="968495" y="1948193"/>
              <a:chExt cx="2533896" cy="3034696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 flipH="1">
                <a:off x="2367321" y="3779204"/>
                <a:ext cx="1135070" cy="1203685"/>
              </a:xfrm>
              <a:prstGeom prst="line">
                <a:avLst/>
              </a:prstGeom>
              <a:solidFill>
                <a:srgbClr val="BAA68B"/>
              </a:solidFill>
              <a:ln w="50800" algn="ctr">
                <a:solidFill>
                  <a:srgbClr val="0070C0"/>
                </a:solidFill>
                <a:prstDash val="sysDot"/>
                <a:round/>
                <a:headEnd/>
                <a:tailEnd/>
              </a:ln>
            </p:spPr>
          </p:cxnSp>
          <p:cxnSp>
            <p:nvCxnSpPr>
              <p:cNvPr id="119" name="Straight Connector 118"/>
              <p:cNvCxnSpPr/>
              <p:nvPr/>
            </p:nvCxnSpPr>
            <p:spPr>
              <a:xfrm rot="13500000">
                <a:off x="2147028" y="2793610"/>
                <a:ext cx="1690834" cy="0"/>
              </a:xfrm>
              <a:prstGeom prst="line">
                <a:avLst/>
              </a:prstGeom>
              <a:solidFill>
                <a:srgbClr val="BAA68B"/>
              </a:solidFill>
              <a:ln w="50800" algn="ctr">
                <a:solidFill>
                  <a:srgbClr val="0070C0"/>
                </a:solidFill>
                <a:prstDash val="sysDot"/>
                <a:round/>
                <a:headEnd/>
                <a:tailEnd/>
              </a:ln>
            </p:spPr>
          </p:cxnSp>
          <p:cxnSp>
            <p:nvCxnSpPr>
              <p:cNvPr id="120" name="Straight Connector 119"/>
              <p:cNvCxnSpPr/>
              <p:nvPr/>
            </p:nvCxnSpPr>
            <p:spPr>
              <a:xfrm flipH="1">
                <a:off x="968495" y="2248884"/>
                <a:ext cx="1139691" cy="1234665"/>
              </a:xfrm>
              <a:prstGeom prst="line">
                <a:avLst/>
              </a:prstGeom>
              <a:solidFill>
                <a:srgbClr val="BAA68B"/>
              </a:solidFill>
              <a:ln w="50800" algn="ctr">
                <a:solidFill>
                  <a:srgbClr val="0070C0"/>
                </a:solidFill>
                <a:prstDash val="sysDot"/>
                <a:round/>
                <a:headEnd/>
                <a:tailEnd/>
              </a:ln>
            </p:spPr>
          </p:cxnSp>
          <p:cxnSp>
            <p:nvCxnSpPr>
              <p:cNvPr id="121" name="Straight Connector 120"/>
              <p:cNvCxnSpPr/>
              <p:nvPr/>
            </p:nvCxnSpPr>
            <p:spPr>
              <a:xfrm rot="16200000">
                <a:off x="1716741" y="2844196"/>
                <a:ext cx="1049876" cy="0"/>
              </a:xfrm>
              <a:prstGeom prst="line">
                <a:avLst/>
              </a:prstGeom>
              <a:solidFill>
                <a:srgbClr val="BAA68B"/>
              </a:solidFill>
              <a:ln w="50800" algn="ctr">
                <a:solidFill>
                  <a:srgbClr val="0070C0"/>
                </a:solidFill>
                <a:prstDash val="sysDot"/>
                <a:round/>
                <a:headEnd/>
                <a:tailEnd/>
              </a:ln>
            </p:spPr>
          </p:cxnSp>
        </p:grpSp>
        <p:cxnSp>
          <p:nvCxnSpPr>
            <p:cNvPr id="80" name="Straight Connector 79"/>
            <p:cNvCxnSpPr/>
            <p:nvPr/>
          </p:nvCxnSpPr>
          <p:spPr>
            <a:xfrm rot="13500000">
              <a:off x="5061554" y="4348123"/>
              <a:ext cx="1690834" cy="0"/>
            </a:xfrm>
            <a:prstGeom prst="line">
              <a:avLst/>
            </a:prstGeom>
            <a:solidFill>
              <a:srgbClr val="BAA68B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1" name="Straight Connector 80"/>
            <p:cNvCxnSpPr/>
            <p:nvPr/>
          </p:nvCxnSpPr>
          <p:spPr>
            <a:xfrm flipH="1">
              <a:off x="5317546" y="2214114"/>
              <a:ext cx="1139691" cy="1234665"/>
            </a:xfrm>
            <a:prstGeom prst="line">
              <a:avLst/>
            </a:prstGeom>
            <a:solidFill>
              <a:srgbClr val="BAA68B"/>
            </a:solidFill>
            <a:ln w="28575" algn="ctr">
              <a:solidFill>
                <a:schemeClr val="tx1"/>
              </a:solidFill>
              <a:prstDash val="solid"/>
              <a:round/>
              <a:headEnd/>
              <a:tailEnd/>
            </a:ln>
          </p:spPr>
        </p:cxnSp>
        <p:cxnSp>
          <p:nvCxnSpPr>
            <p:cNvPr id="82" name="Straight Connector 81"/>
            <p:cNvCxnSpPr/>
            <p:nvPr/>
          </p:nvCxnSpPr>
          <p:spPr>
            <a:xfrm>
              <a:off x="6792212" y="3586427"/>
              <a:ext cx="954432" cy="0"/>
            </a:xfrm>
            <a:prstGeom prst="line">
              <a:avLst/>
            </a:prstGeom>
            <a:solidFill>
              <a:srgbClr val="BAA68B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3" name="Straight Connector 82"/>
            <p:cNvCxnSpPr/>
            <p:nvPr/>
          </p:nvCxnSpPr>
          <p:spPr>
            <a:xfrm flipH="1">
              <a:off x="6719448" y="3748881"/>
              <a:ext cx="1135070" cy="1203685"/>
            </a:xfrm>
            <a:prstGeom prst="line">
              <a:avLst/>
            </a:prstGeom>
            <a:solidFill>
              <a:srgbClr val="BAA68B"/>
            </a:solidFill>
            <a:ln w="28575" algn="ctr">
              <a:solidFill>
                <a:schemeClr val="tx1"/>
              </a:solidFill>
              <a:prstDash val="solid"/>
              <a:round/>
              <a:headEnd/>
              <a:tailEnd/>
            </a:ln>
          </p:spPr>
        </p:cxnSp>
        <p:cxnSp>
          <p:nvCxnSpPr>
            <p:cNvPr id="84" name="Straight Connector 83"/>
            <p:cNvCxnSpPr/>
            <p:nvPr/>
          </p:nvCxnSpPr>
          <p:spPr>
            <a:xfrm rot="13500000">
              <a:off x="6508184" y="2850978"/>
              <a:ext cx="1690834" cy="0"/>
            </a:xfrm>
            <a:prstGeom prst="line">
              <a:avLst/>
            </a:prstGeom>
            <a:solidFill>
              <a:srgbClr val="BAA68B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85" name="Group 84"/>
            <p:cNvGrpSpPr/>
            <p:nvPr/>
          </p:nvGrpSpPr>
          <p:grpSpPr>
            <a:xfrm>
              <a:off x="5255935" y="2175138"/>
              <a:ext cx="2491237" cy="3018402"/>
              <a:chOff x="857954" y="2151275"/>
              <a:chExt cx="2491237" cy="3018402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2394759" y="3609193"/>
                <a:ext cx="954432" cy="0"/>
              </a:xfrm>
              <a:prstGeom prst="line">
                <a:avLst/>
              </a:prstGeom>
              <a:noFill/>
              <a:ln w="50800" algn="ctr">
                <a:solidFill>
                  <a:srgbClr val="00B05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1027129" y="3609193"/>
                <a:ext cx="954432" cy="0"/>
              </a:xfrm>
              <a:prstGeom prst="line">
                <a:avLst/>
              </a:prstGeom>
              <a:noFill/>
              <a:ln w="50800" algn="ctr">
                <a:solidFill>
                  <a:srgbClr val="00B05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116" name="Straight Connector 115"/>
              <p:cNvCxnSpPr/>
              <p:nvPr/>
            </p:nvCxnSpPr>
            <p:spPr>
              <a:xfrm flipH="1">
                <a:off x="857954" y="2151275"/>
                <a:ext cx="1139691" cy="1234665"/>
              </a:xfrm>
              <a:prstGeom prst="line">
                <a:avLst/>
              </a:prstGeom>
              <a:noFill/>
              <a:ln w="50800" algn="ctr">
                <a:solidFill>
                  <a:srgbClr val="00B05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117" name="Straight Connector 116"/>
              <p:cNvCxnSpPr/>
              <p:nvPr/>
            </p:nvCxnSpPr>
            <p:spPr>
              <a:xfrm rot="13500000">
                <a:off x="587865" y="4324260"/>
                <a:ext cx="1690834" cy="0"/>
              </a:xfrm>
              <a:prstGeom prst="line">
                <a:avLst/>
              </a:prstGeom>
              <a:noFill/>
              <a:ln w="50800" algn="ctr">
                <a:solidFill>
                  <a:srgbClr val="00B050"/>
                </a:solidFill>
                <a:prstDash val="sysDash"/>
                <a:round/>
                <a:headEnd/>
                <a:tailEnd/>
              </a:ln>
            </p:spPr>
          </p:cxnSp>
        </p:grpSp>
        <p:sp>
          <p:nvSpPr>
            <p:cNvPr id="86" name="Oval 212"/>
            <p:cNvSpPr>
              <a:spLocks noChangeArrowheads="1"/>
            </p:cNvSpPr>
            <p:nvPr/>
          </p:nvSpPr>
          <p:spPr bwMode="auto">
            <a:xfrm>
              <a:off x="6393522" y="1941063"/>
              <a:ext cx="397123" cy="397082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>
                <a:solidFill>
                  <a:prstClr val="black"/>
                </a:solidFill>
              </a:endParaRPr>
            </a:p>
          </p:txBody>
        </p:sp>
        <p:sp>
          <p:nvSpPr>
            <p:cNvPr id="87" name="Oval 212"/>
            <p:cNvSpPr>
              <a:spLocks noChangeArrowheads="1"/>
            </p:cNvSpPr>
            <p:nvPr/>
          </p:nvSpPr>
          <p:spPr bwMode="auto">
            <a:xfrm>
              <a:off x="7763856" y="3409022"/>
              <a:ext cx="397123" cy="397082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>
                <a:solidFill>
                  <a:prstClr val="black"/>
                </a:solidFill>
              </a:endParaRPr>
            </a:p>
          </p:txBody>
        </p:sp>
        <p:sp>
          <p:nvSpPr>
            <p:cNvPr id="88" name="Oval 212"/>
            <p:cNvSpPr>
              <a:spLocks noChangeArrowheads="1"/>
            </p:cNvSpPr>
            <p:nvPr/>
          </p:nvSpPr>
          <p:spPr bwMode="auto">
            <a:xfrm>
              <a:off x="6393522" y="3409022"/>
              <a:ext cx="397123" cy="397082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>
                <a:solidFill>
                  <a:prstClr val="black"/>
                </a:solidFill>
              </a:endParaRPr>
            </a:p>
          </p:txBody>
        </p:sp>
        <p:sp>
          <p:nvSpPr>
            <p:cNvPr id="89" name="Oval 212"/>
            <p:cNvSpPr>
              <a:spLocks noChangeArrowheads="1"/>
            </p:cNvSpPr>
            <p:nvPr/>
          </p:nvSpPr>
          <p:spPr bwMode="auto">
            <a:xfrm>
              <a:off x="5023189" y="3409022"/>
              <a:ext cx="397123" cy="397082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>
                <a:solidFill>
                  <a:prstClr val="black"/>
                </a:solidFill>
              </a:endParaRPr>
            </a:p>
          </p:txBody>
        </p:sp>
        <p:sp>
          <p:nvSpPr>
            <p:cNvPr id="90" name="Oval 212"/>
            <p:cNvSpPr>
              <a:spLocks noChangeArrowheads="1"/>
            </p:cNvSpPr>
            <p:nvPr/>
          </p:nvSpPr>
          <p:spPr bwMode="auto">
            <a:xfrm>
              <a:off x="6393522" y="4855981"/>
              <a:ext cx="397123" cy="397082"/>
            </a:xfrm>
            <a:prstGeom prst="ellipse">
              <a:avLst/>
            </a:prstGeom>
            <a:solidFill>
              <a:srgbClr val="BAA68B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800">
                <a:solidFill>
                  <a:prstClr val="black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5426390" y="3586427"/>
              <a:ext cx="954432" cy="0"/>
            </a:xfrm>
            <a:prstGeom prst="line">
              <a:avLst/>
            </a:prstGeom>
            <a:solidFill>
              <a:srgbClr val="BAA68B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" name="Straight Connector 91"/>
            <p:cNvCxnSpPr/>
            <p:nvPr/>
          </p:nvCxnSpPr>
          <p:spPr>
            <a:xfrm rot="16200000">
              <a:off x="6063683" y="2871048"/>
              <a:ext cx="1049876" cy="0"/>
            </a:xfrm>
            <a:prstGeom prst="line">
              <a:avLst/>
            </a:prstGeom>
            <a:solidFill>
              <a:srgbClr val="BAA68B"/>
            </a:solidFill>
            <a:ln w="28575" algn="ctr">
              <a:solidFill>
                <a:schemeClr val="tx1"/>
              </a:solidFill>
              <a:prstDash val="solid"/>
              <a:round/>
              <a:headEnd/>
              <a:tailEnd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5483303" y="3217094"/>
                  <a:ext cx="9685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01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3303" y="3217094"/>
                  <a:ext cx="968534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5522011" y="3656251"/>
                  <a:ext cx="7309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2011" y="3656251"/>
                  <a:ext cx="730969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6812653" y="3217094"/>
                  <a:ext cx="9685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01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2653" y="3217094"/>
                  <a:ext cx="968534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6836848" y="3664972"/>
                  <a:ext cx="7309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6848" y="3664972"/>
                  <a:ext cx="730969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 rot="5400000">
                  <a:off x="6008541" y="2707044"/>
                  <a:ext cx="830356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10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008541" y="2707044"/>
                  <a:ext cx="830356" cy="33855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 rot="2685160">
                  <a:off x="5335118" y="4290189"/>
                  <a:ext cx="7309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85160">
                  <a:off x="5335118" y="4290189"/>
                  <a:ext cx="730969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 rot="18643502">
                  <a:off x="7073810" y="4346211"/>
                  <a:ext cx="78226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sz="1400" dirty="0" smtClean="0">
                      <a:solidFill>
                        <a:prstClr val="black"/>
                      </a:solidFill>
                    </a:rPr>
                    <a:t>0</a:t>
                  </a:r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643502">
                  <a:off x="7073810" y="4346211"/>
                  <a:ext cx="782265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1527" r="-650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 rot="2897385">
                  <a:off x="6792555" y="2716058"/>
                  <a:ext cx="8303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10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897385">
                  <a:off x="6792555" y="2716058"/>
                  <a:ext cx="830356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 rot="18643502">
                  <a:off x="5606808" y="2819303"/>
                  <a:ext cx="8303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10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643502">
                  <a:off x="5606808" y="2819303"/>
                  <a:ext cx="830356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 rot="18846525">
                  <a:off x="6598482" y="4062184"/>
                  <a:ext cx="9685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01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6525">
                  <a:off x="6598482" y="4062184"/>
                  <a:ext cx="968534" cy="30777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 rot="18846525">
                  <a:off x="5245887" y="2527597"/>
                  <a:ext cx="9685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01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6525">
                  <a:off x="5245887" y="2527597"/>
                  <a:ext cx="968534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 rot="2741485">
                  <a:off x="5554973" y="4036102"/>
                  <a:ext cx="9685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01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41485">
                  <a:off x="5554973" y="4036102"/>
                  <a:ext cx="968534" cy="307777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 rot="2741485">
                  <a:off x="7065362" y="2501296"/>
                  <a:ext cx="9685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01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41485">
                  <a:off x="7065362" y="2501296"/>
                  <a:ext cx="968534" cy="307777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 rot="16200000" flipH="1" flipV="1">
                  <a:off x="6302359" y="2750858"/>
                  <a:ext cx="9685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01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 flipV="1">
                  <a:off x="6302359" y="2750858"/>
                  <a:ext cx="968534" cy="30777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200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TextBox 106"/>
            <p:cNvSpPr txBox="1"/>
            <p:nvPr/>
          </p:nvSpPr>
          <p:spPr>
            <a:xfrm>
              <a:off x="6449419" y="1978756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a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035753" y="3439046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b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449419" y="3448779"/>
              <a:ext cx="260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c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818928" y="3448779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d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449419" y="490151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e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4938860" y="3812903"/>
                  <a:ext cx="499560" cy="400110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he-IL" sz="28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8860" y="3812903"/>
                  <a:ext cx="499560" cy="40011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5837782" y="1885079"/>
                  <a:ext cx="493597" cy="400110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sz="32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7782" y="1885079"/>
                  <a:ext cx="493597" cy="40011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7476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ustom 4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612503"/>
      </a:hlink>
      <a:folHlink>
        <a:srgbClr val="612503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19133</TotalTime>
  <Words>4097</Words>
  <Application>Microsoft Office PowerPoint</Application>
  <PresentationFormat>On-screen Show (4:3)</PresentationFormat>
  <Paragraphs>555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Adjacency</vt:lpstr>
      <vt:lpstr>Tunable Survivable Spanning Trees </vt:lpstr>
      <vt:lpstr>Quality of Service (QoS)</vt:lpstr>
      <vt:lpstr>Survivability</vt:lpstr>
      <vt:lpstr>Single Failure Model</vt:lpstr>
      <vt:lpstr>Broadcasting  Methods</vt:lpstr>
      <vt:lpstr>Tunable Survivability</vt:lpstr>
      <vt:lpstr>Model Formulation</vt:lpstr>
      <vt:lpstr>Model Formulation</vt:lpstr>
      <vt:lpstr>Model Formulation</vt:lpstr>
      <vt:lpstr>Optimization Problems</vt:lpstr>
      <vt:lpstr>Example</vt:lpstr>
      <vt:lpstr>How Many Spanning Trees?</vt:lpstr>
      <vt:lpstr>How Many Spanning Trees?</vt:lpstr>
      <vt:lpstr>Algorithmic Scheme</vt:lpstr>
      <vt:lpstr>Algorithmic Solution</vt:lpstr>
      <vt:lpstr>Algorithmic Solution</vt:lpstr>
      <vt:lpstr>Algorithmic Solution</vt:lpstr>
      <vt:lpstr>Simulation</vt:lpstr>
      <vt:lpstr>Simulation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Network Intrusions via Sampling : A Game Theoretic Approach</dc:title>
  <dc:creator>jose</dc:creator>
  <cp:lastModifiedBy>Yoseff Jose Yalloos</cp:lastModifiedBy>
  <cp:revision>655</cp:revision>
  <cp:lastPrinted>2014-06-12T09:25:02Z</cp:lastPrinted>
  <dcterms:created xsi:type="dcterms:W3CDTF">2006-08-16T00:00:00Z</dcterms:created>
  <dcterms:modified xsi:type="dcterms:W3CDTF">2014-09-07T10:37:45Z</dcterms:modified>
</cp:coreProperties>
</file>