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2" r:id="rId9"/>
    <p:sldId id="274" r:id="rId10"/>
    <p:sldId id="275" r:id="rId11"/>
    <p:sldId id="278" r:id="rId12"/>
    <p:sldId id="263" r:id="rId13"/>
    <p:sldId id="268" r:id="rId14"/>
    <p:sldId id="269" r:id="rId15"/>
    <p:sldId id="270" r:id="rId16"/>
    <p:sldId id="271" r:id="rId17"/>
    <p:sldId id="276" r:id="rId18"/>
    <p:sldId id="280" r:id="rId19"/>
    <p:sldId id="277" r:id="rId20"/>
    <p:sldId id="279" r:id="rId21"/>
    <p:sldId id="264" r:id="rId22"/>
    <p:sldId id="265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uter" initials="C" lastIdx="1" clrIdx="0">
    <p:extLst>
      <p:ext uri="{19B8F6BF-5375-455C-9EA6-DF929625EA0E}">
        <p15:presenceInfo xmlns:p15="http://schemas.microsoft.com/office/powerpoint/2012/main" userId="Compu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8FDD8-691E-4083-B18B-6F50C5F5CCC7}" type="datetimeFigureOut">
              <a:rPr lang="es-PE" smtClean="0"/>
              <a:t>8/10/2018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F1D3F-3EA1-487C-93FF-98165F227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094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F1D3F-3EA1-487C-93FF-98165F227CFA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577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577F-357B-4154-B02A-2A9E933FAFDF}" type="datetimeFigureOut">
              <a:rPr lang="es-PE" smtClean="0"/>
              <a:t>3/10/2018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9463-DF88-493C-A006-4344DB62AA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802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577F-357B-4154-B02A-2A9E933FAFDF}" type="datetimeFigureOut">
              <a:rPr lang="es-PE" smtClean="0"/>
              <a:t>3/10/2018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9463-DF88-493C-A006-4344DB62AA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173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577F-357B-4154-B02A-2A9E933FAFDF}" type="datetimeFigureOut">
              <a:rPr lang="es-PE" smtClean="0"/>
              <a:t>3/10/2018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9463-DF88-493C-A006-4344DB62AA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726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577F-357B-4154-B02A-2A9E933FAFDF}" type="datetimeFigureOut">
              <a:rPr lang="es-PE" smtClean="0"/>
              <a:t>3/10/2018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9463-DF88-493C-A006-4344DB62AA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89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577F-357B-4154-B02A-2A9E933FAFDF}" type="datetimeFigureOut">
              <a:rPr lang="es-PE" smtClean="0"/>
              <a:t>3/10/2018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9463-DF88-493C-A006-4344DB62AA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782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577F-357B-4154-B02A-2A9E933FAFDF}" type="datetimeFigureOut">
              <a:rPr lang="es-PE" smtClean="0"/>
              <a:t>3/10/2018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9463-DF88-493C-A006-4344DB62AA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7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577F-357B-4154-B02A-2A9E933FAFDF}" type="datetimeFigureOut">
              <a:rPr lang="es-PE" smtClean="0"/>
              <a:t>3/10/2018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9463-DF88-493C-A006-4344DB62AA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125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577F-357B-4154-B02A-2A9E933FAFDF}" type="datetimeFigureOut">
              <a:rPr lang="es-PE" smtClean="0"/>
              <a:t>3/10/2018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9463-DF88-493C-A006-4344DB62AA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473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577F-357B-4154-B02A-2A9E933FAFDF}" type="datetimeFigureOut">
              <a:rPr lang="es-PE" smtClean="0"/>
              <a:t>3/10/2018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9463-DF88-493C-A006-4344DB62AA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977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577F-357B-4154-B02A-2A9E933FAFDF}" type="datetimeFigureOut">
              <a:rPr lang="es-PE" smtClean="0"/>
              <a:t>3/10/2018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9463-DF88-493C-A006-4344DB62AA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642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577F-357B-4154-B02A-2A9E933FAFDF}" type="datetimeFigureOut">
              <a:rPr lang="es-PE" smtClean="0"/>
              <a:t>3/10/2018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9463-DF88-493C-A006-4344DB62AA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048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F577F-357B-4154-B02A-2A9E933FAFDF}" type="datetimeFigureOut">
              <a:rPr lang="es-PE" smtClean="0"/>
              <a:t>3/10/2018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89463-DF88-493C-A006-4344DB62AA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227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/>
            </a:r>
            <a:br>
              <a:rPr lang="es-PE" dirty="0"/>
            </a:br>
            <a:r>
              <a:rPr lang="es-PE" b="1" dirty="0">
                <a:solidFill>
                  <a:srgbClr val="FF0000"/>
                </a:solidFill>
              </a:rPr>
              <a:t/>
            </a:r>
            <a:br>
              <a:rPr lang="es-PE" b="1" dirty="0">
                <a:solidFill>
                  <a:srgbClr val="FF0000"/>
                </a:solidFill>
              </a:rPr>
            </a:br>
            <a:r>
              <a:rPr lang="es-PE" b="1" dirty="0">
                <a:solidFill>
                  <a:srgbClr val="FF0000"/>
                </a:solidFill>
              </a:rPr>
              <a:t> Una revisión sobre interacción entre machine</a:t>
            </a:r>
            <a:br>
              <a:rPr lang="es-PE" b="1" dirty="0">
                <a:solidFill>
                  <a:srgbClr val="FF0000"/>
                </a:solidFill>
              </a:rPr>
            </a:br>
            <a:r>
              <a:rPr lang="es-PE" b="1" dirty="0" err="1">
                <a:solidFill>
                  <a:srgbClr val="FF0000"/>
                </a:solidFill>
              </a:rPr>
              <a:t>learning</a:t>
            </a:r>
            <a:r>
              <a:rPr lang="es-PE" b="1" dirty="0">
                <a:solidFill>
                  <a:srgbClr val="FF0000"/>
                </a:solidFill>
              </a:rPr>
              <a:t> y Visual </a:t>
            </a:r>
            <a:r>
              <a:rPr lang="es-PE" b="1" dirty="0" err="1">
                <a:solidFill>
                  <a:srgbClr val="FF0000"/>
                </a:solidFill>
              </a:rPr>
              <a:t>Analytics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  <a:p>
            <a:endParaRPr lang="es-PE" dirty="0"/>
          </a:p>
          <a:p>
            <a:r>
              <a:rPr lang="es-PE" dirty="0"/>
              <a:t> JOSÉ CASTRO</a:t>
            </a:r>
          </a:p>
        </p:txBody>
      </p:sp>
    </p:spTree>
    <p:extLst>
      <p:ext uri="{BB962C8B-B14F-4D97-AF65-F5344CB8AC3E}">
        <p14:creationId xmlns:p14="http://schemas.microsoft.com/office/powerpoint/2010/main" val="5678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FF0000"/>
                </a:solidFill>
              </a:rPr>
              <a:t>Clustering</a:t>
            </a:r>
            <a:endParaRPr lang="es-PE" b="1" dirty="0">
              <a:solidFill>
                <a:srgbClr val="FF0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957229"/>
            <a:ext cx="8705850" cy="2990850"/>
          </a:xfrm>
        </p:spPr>
      </p:pic>
      <p:sp>
        <p:nvSpPr>
          <p:cNvPr id="5" name="CuadroTexto 4"/>
          <p:cNvSpPr txBox="1"/>
          <p:nvPr/>
        </p:nvSpPr>
        <p:spPr>
          <a:xfrm>
            <a:off x="1743075" y="5214620"/>
            <a:ext cx="624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Fig4. cuadro de tipos de algoritmo de </a:t>
            </a:r>
            <a:r>
              <a:rPr lang="es-PE" dirty="0" err="1" smtClean="0"/>
              <a:t>clustering</a:t>
            </a:r>
            <a:r>
              <a:rPr lang="es-PE" dirty="0" smtClean="0"/>
              <a:t> según [6]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8212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FF0000"/>
                </a:solidFill>
              </a:rPr>
              <a:t>Clustering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8714"/>
            <a:ext cx="10515600" cy="3305159"/>
          </a:xfrm>
        </p:spPr>
      </p:pic>
      <p:sp>
        <p:nvSpPr>
          <p:cNvPr id="6" name="CuadroTexto 5"/>
          <p:cNvSpPr txBox="1"/>
          <p:nvPr/>
        </p:nvSpPr>
        <p:spPr>
          <a:xfrm>
            <a:off x="838200" y="5653873"/>
            <a:ext cx="58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Fig5. Cuadro de taxonomía de [5]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672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rgbClr val="FF0000"/>
                </a:solidFill>
              </a:rPr>
              <a:t>Trabajos relacionados	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Visual Approach to Boundary </a:t>
            </a:r>
            <a:r>
              <a:rPr lang="en-US" dirty="0" smtClean="0">
                <a:solidFill>
                  <a:srgbClr val="002060"/>
                </a:solidFill>
              </a:rPr>
              <a:t>Detection of </a:t>
            </a:r>
            <a:r>
              <a:rPr lang="en-US" dirty="0">
                <a:solidFill>
                  <a:srgbClr val="002060"/>
                </a:solidFill>
              </a:rPr>
              <a:t>Clusters Projected in 2D </a:t>
            </a:r>
            <a:r>
              <a:rPr lang="en-US" dirty="0" smtClean="0">
                <a:solidFill>
                  <a:srgbClr val="002060"/>
                </a:solidFill>
              </a:rPr>
              <a:t>Space[7]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An Adaptive Parameter Space-Filling Algorithm for Highly Interactive Cluster Exploration[8] </a:t>
            </a:r>
            <a:endParaRPr lang="es-PE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A Hybrid K-Mean Clustering Algorithm for Prediction </a:t>
            </a:r>
            <a:r>
              <a:rPr lang="en-US" dirty="0" smtClean="0">
                <a:solidFill>
                  <a:srgbClr val="002060"/>
                </a:solidFill>
              </a:rPr>
              <a:t>Analysis[9]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4241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Visual Approach to Boundary Detection of Clusters Projected in 2D Space </a:t>
            </a:r>
            <a:r>
              <a:rPr lang="es-PE" b="1" dirty="0" smtClean="0">
                <a:solidFill>
                  <a:srgbClr val="FF0000"/>
                </a:solidFill>
              </a:rPr>
              <a:t/>
            </a:r>
            <a:br>
              <a:rPr lang="es-PE" b="1" dirty="0" smtClean="0">
                <a:solidFill>
                  <a:srgbClr val="FF0000"/>
                </a:solidFill>
              </a:rPr>
            </a:b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>
                <a:solidFill>
                  <a:srgbClr val="002060"/>
                </a:solidFill>
              </a:rPr>
              <a:t>Como los </a:t>
            </a:r>
            <a:r>
              <a:rPr lang="es-PE" dirty="0" err="1" smtClean="0">
                <a:solidFill>
                  <a:srgbClr val="002060"/>
                </a:solidFill>
              </a:rPr>
              <a:t>clustering</a:t>
            </a:r>
            <a:r>
              <a:rPr lang="es-PE" dirty="0" smtClean="0">
                <a:solidFill>
                  <a:srgbClr val="002060"/>
                </a:solidFill>
              </a:rPr>
              <a:t>, técnica de proyección multidimensional presente relaciones de </a:t>
            </a:r>
            <a:r>
              <a:rPr lang="es-PE" dirty="0" err="1" smtClean="0">
                <a:solidFill>
                  <a:srgbClr val="002060"/>
                </a:solidFill>
              </a:rPr>
              <a:t>datasets</a:t>
            </a:r>
            <a:r>
              <a:rPr lang="es-PE" dirty="0" smtClean="0">
                <a:solidFill>
                  <a:srgbClr val="002060"/>
                </a:solidFill>
              </a:rPr>
              <a:t> basada en distancia, agrupando o separando instancia en un espacio </a:t>
            </a:r>
            <a:r>
              <a:rPr lang="es-PE" dirty="0" smtClean="0">
                <a:solidFill>
                  <a:srgbClr val="002060"/>
                </a:solidFill>
              </a:rPr>
              <a:t>proyectado.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90843" y="5824025"/>
            <a:ext cx="1147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[7]Silva</a:t>
            </a:r>
            <a:r>
              <a:rPr lang="en-US" sz="1200" dirty="0"/>
              <a:t>, L. F., &amp; </a:t>
            </a:r>
            <a:r>
              <a:rPr lang="en-US" sz="1200" dirty="0" err="1"/>
              <a:t>Eler</a:t>
            </a:r>
            <a:r>
              <a:rPr lang="en-US" sz="1200" dirty="0"/>
              <a:t>, D. M. (2018). Visual Approach to Boundary Detection of Clusters Projected in 2D Space. In </a:t>
            </a:r>
            <a:r>
              <a:rPr lang="en-US" sz="1200" i="1" dirty="0"/>
              <a:t>Information Technology-New Generations</a:t>
            </a:r>
            <a:r>
              <a:rPr lang="en-US" sz="1200" dirty="0"/>
              <a:t> (pp. 849-854). Springer, Cham.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23459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Visual Approach to Boundary Detection of Clusters Projected in 2D Space</a:t>
            </a:r>
            <a:r>
              <a:rPr lang="es-PE" b="1" dirty="0" smtClean="0">
                <a:solidFill>
                  <a:srgbClr val="FF0000"/>
                </a:solidFill>
              </a:rPr>
              <a:t/>
            </a:r>
            <a:br>
              <a:rPr lang="es-PE" b="1" dirty="0" smtClean="0">
                <a:solidFill>
                  <a:srgbClr val="FF0000"/>
                </a:solidFill>
              </a:rPr>
            </a:b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>
                <a:solidFill>
                  <a:srgbClr val="002060"/>
                </a:solidFill>
              </a:rPr>
              <a:t>Usualmente es difícil detectar el limite entre distintos clúster presentado en un espacio 2D, una vez que ello esta proyectado ellos están muy cerca o superpuesto.</a:t>
            </a:r>
            <a:endParaRPr lang="es-PE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3554990"/>
            <a:ext cx="46863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8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Visual Approach to Boundary Detection of Clusters Projected in 2D Space 105</a:t>
            </a:r>
            <a:r>
              <a:rPr lang="es-PE" b="1" dirty="0" smtClean="0">
                <a:solidFill>
                  <a:srgbClr val="FF0000"/>
                </a:solidFill>
              </a:rPr>
              <a:t/>
            </a:r>
            <a:br>
              <a:rPr lang="es-PE" b="1" dirty="0" smtClean="0">
                <a:solidFill>
                  <a:srgbClr val="FF0000"/>
                </a:solidFill>
              </a:rPr>
            </a:b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rgbClr val="002060"/>
                </a:solidFill>
              </a:rPr>
              <a:t>U</a:t>
            </a:r>
            <a:r>
              <a:rPr lang="es-PE" dirty="0" smtClean="0">
                <a:solidFill>
                  <a:srgbClr val="002060"/>
                </a:solidFill>
              </a:rPr>
              <a:t>n nuevo enfoque visual para detención de limite de clúster proyectado en un espacio 2D-los atributos son mapeados a una representación gráfica basada el </a:t>
            </a:r>
            <a:r>
              <a:rPr lang="es-PE" dirty="0" err="1" smtClean="0">
                <a:solidFill>
                  <a:srgbClr val="002060"/>
                </a:solidFill>
              </a:rPr>
              <a:t>lineas</a:t>
            </a:r>
            <a:r>
              <a:rPr lang="es-PE" dirty="0" smtClean="0">
                <a:solidFill>
                  <a:srgbClr val="002060"/>
                </a:solidFill>
              </a:rPr>
              <a:t> o color.</a:t>
            </a:r>
            <a:endParaRPr lang="es-PE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62" y="2937164"/>
            <a:ext cx="3952875" cy="392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Visual Approach to Boundary Detection of Clusters Projected in 2D Space 105</a:t>
            </a:r>
            <a:r>
              <a:rPr lang="es-PE" b="1" dirty="0" smtClean="0">
                <a:solidFill>
                  <a:srgbClr val="FF0000"/>
                </a:solidFill>
              </a:rPr>
              <a:t/>
            </a:r>
            <a:br>
              <a:rPr lang="es-PE" b="1" dirty="0" smtClean="0">
                <a:solidFill>
                  <a:srgbClr val="FF0000"/>
                </a:solidFill>
              </a:rPr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>
                <a:solidFill>
                  <a:srgbClr val="002060"/>
                </a:solidFill>
              </a:rPr>
              <a:t>Resultado de [7].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57" y="2617463"/>
            <a:ext cx="3752850" cy="16478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58" y="4681538"/>
            <a:ext cx="3924300" cy="1495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44" y="2528237"/>
            <a:ext cx="3857625" cy="15906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723016" y="4177269"/>
            <a:ext cx="190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Mapeo de líneas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8047572" y="4244738"/>
            <a:ext cx="208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Mapeo de color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4311962" y="6350982"/>
            <a:ext cx="40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Resultado del </a:t>
            </a:r>
            <a:r>
              <a:rPr lang="es-PE" dirty="0" err="1" smtClean="0"/>
              <a:t>dataset</a:t>
            </a:r>
            <a:r>
              <a:rPr lang="es-PE" dirty="0" smtClean="0"/>
              <a:t> con etiquetas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4510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 Adaptive Parameter Space-Filling Algorithm for Highly Interactive Cluster Exploration</a:t>
            </a:r>
            <a:r>
              <a:rPr lang="es-PE" b="1" dirty="0" smtClean="0">
                <a:solidFill>
                  <a:srgbClr val="FF0000"/>
                </a:solidFill>
              </a:rPr>
              <a:t/>
            </a:r>
            <a:br>
              <a:rPr lang="es-PE" b="1" dirty="0" smtClean="0">
                <a:solidFill>
                  <a:srgbClr val="FF0000"/>
                </a:solidFill>
              </a:rPr>
            </a:b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>
                <a:solidFill>
                  <a:srgbClr val="002060"/>
                </a:solidFill>
              </a:rPr>
              <a:t>Para que un usuario perciba el tiempo de respuesta interactiva continua de una herramienta de visualización, el tiempo de respuesta para entregar y mostrar resultados para cualquier interacción debe ser menos de 100 milisegundos.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922498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838201" y="6176963"/>
            <a:ext cx="1099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[8]Ahmed</a:t>
            </a:r>
            <a:r>
              <a:rPr lang="en-US" sz="1200" dirty="0"/>
              <a:t>, Z., &amp; Weaver, C. (2012, October). An adaptive parameter space-filling algorithm for highly interactive cluster exploration. In </a:t>
            </a:r>
            <a:r>
              <a:rPr lang="en-US" sz="1200" i="1" dirty="0"/>
              <a:t>Visual Analytics Science and Technology (VAST), 2012 IEEE Conference on</a:t>
            </a:r>
            <a:r>
              <a:rPr lang="en-US" sz="1200" dirty="0"/>
              <a:t> (pp. 13-22). IEEE.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69904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 Adaptive Parameter Space-Filling Algorithm for Highly Interactive Cluster Exploration</a:t>
            </a:r>
            <a:r>
              <a:rPr lang="es-PE" b="1" dirty="0" smtClean="0">
                <a:solidFill>
                  <a:srgbClr val="FF0000"/>
                </a:solidFill>
              </a:rPr>
              <a:t/>
            </a:r>
            <a:br>
              <a:rPr lang="es-PE" b="1" dirty="0" smtClean="0">
                <a:solidFill>
                  <a:srgbClr val="FF0000"/>
                </a:solidFill>
              </a:rPr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>
                <a:solidFill>
                  <a:srgbClr val="002060"/>
                </a:solidFill>
              </a:rPr>
              <a:t>Una solución a ese problema es que por medio de una estructura de datos, se podría almacenar consultas similares, para luego ser usada para las futuras consultas con sus respectiva variación respecto a la consulta almacenada.</a:t>
            </a:r>
            <a:endParaRPr lang="es-P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077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 Hybrid K-Mean Clustering Algorithm for Prediction Analysis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L</a:t>
            </a:r>
            <a:r>
              <a:rPr lang="es-PE" dirty="0" smtClean="0"/>
              <a:t>a principal desventaja del algoritmo </a:t>
            </a:r>
            <a:r>
              <a:rPr lang="es-PE" dirty="0" err="1" smtClean="0"/>
              <a:t>kmean</a:t>
            </a:r>
            <a:r>
              <a:rPr lang="es-PE" dirty="0" smtClean="0"/>
              <a:t> es la precisión, y que como resultado nos da muchos puntos no agrupados.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6311900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[9]</a:t>
            </a:r>
            <a:r>
              <a:rPr lang="en-US" sz="1200" dirty="0" err="1" smtClean="0"/>
              <a:t>Verma</a:t>
            </a:r>
            <a:r>
              <a:rPr lang="en-US" sz="1200" dirty="0"/>
              <a:t>, V., Bhardwaj, S., &amp; Singh, H. (2016). A hybrid K-mean clustering algorithm for prediction analysis. </a:t>
            </a:r>
            <a:r>
              <a:rPr lang="en-US" sz="1200" i="1" dirty="0"/>
              <a:t>Indian Journal of Science and Technology</a:t>
            </a:r>
            <a:r>
              <a:rPr lang="en-US" sz="1200" dirty="0"/>
              <a:t>, </a:t>
            </a:r>
            <a:r>
              <a:rPr lang="en-US" sz="1200" i="1" dirty="0"/>
              <a:t>9</a:t>
            </a:r>
            <a:r>
              <a:rPr lang="en-US" sz="1200" dirty="0"/>
              <a:t>(28).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72294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/>
            </a:r>
            <a:br>
              <a:rPr lang="es-PE" dirty="0"/>
            </a:br>
            <a:r>
              <a:rPr lang="es-PE" dirty="0" smtClean="0"/>
              <a:t>¿Que </a:t>
            </a:r>
            <a:r>
              <a:rPr lang="es-PE" dirty="0"/>
              <a:t>es visual </a:t>
            </a:r>
            <a:r>
              <a:rPr lang="es-PE" dirty="0" err="1"/>
              <a:t>analytics</a:t>
            </a:r>
            <a:r>
              <a:rPr lang="es-PE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 smtClean="0">
                <a:solidFill>
                  <a:srgbClr val="002060"/>
                </a:solidFill>
              </a:rPr>
              <a:t>Visual </a:t>
            </a:r>
            <a:r>
              <a:rPr lang="es-PE" dirty="0" err="1" smtClean="0">
                <a:solidFill>
                  <a:srgbClr val="002060"/>
                </a:solidFill>
              </a:rPr>
              <a:t>Analytics</a:t>
            </a:r>
            <a:r>
              <a:rPr lang="es-PE" dirty="0" smtClean="0">
                <a:solidFill>
                  <a:srgbClr val="002060"/>
                </a:solidFill>
              </a:rPr>
              <a:t> es </a:t>
            </a:r>
            <a:r>
              <a:rPr lang="es-PE" dirty="0">
                <a:solidFill>
                  <a:srgbClr val="002060"/>
                </a:solidFill>
              </a:rPr>
              <a:t>la </a:t>
            </a:r>
            <a:r>
              <a:rPr lang="es-PE" dirty="0" smtClean="0">
                <a:solidFill>
                  <a:srgbClr val="002060"/>
                </a:solidFill>
              </a:rPr>
              <a:t>ciencia del análisis racional soportado por </a:t>
            </a:r>
            <a:r>
              <a:rPr lang="es-PE" dirty="0">
                <a:solidFill>
                  <a:srgbClr val="002060"/>
                </a:solidFill>
              </a:rPr>
              <a:t>un </a:t>
            </a:r>
            <a:r>
              <a:rPr lang="es-PE" dirty="0" smtClean="0">
                <a:solidFill>
                  <a:srgbClr val="002060"/>
                </a:solidFill>
              </a:rPr>
              <a:t>interface visual </a:t>
            </a:r>
            <a:r>
              <a:rPr lang="es-PE" dirty="0">
                <a:solidFill>
                  <a:srgbClr val="002060"/>
                </a:solidFill>
              </a:rPr>
              <a:t>e interactivo[1</a:t>
            </a:r>
            <a:r>
              <a:rPr lang="es-PE" dirty="0" smtClean="0">
                <a:solidFill>
                  <a:srgbClr val="002060"/>
                </a:solidFill>
              </a:rPr>
              <a:t>].</a:t>
            </a:r>
          </a:p>
          <a:p>
            <a:pPr marL="0" indent="0"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PE" dirty="0" smtClean="0">
                <a:solidFill>
                  <a:srgbClr val="002060"/>
                </a:solidFill>
              </a:rPr>
              <a:t>Visual </a:t>
            </a:r>
            <a:r>
              <a:rPr lang="es-PE" dirty="0" err="1">
                <a:solidFill>
                  <a:srgbClr val="002060"/>
                </a:solidFill>
              </a:rPr>
              <a:t>analytics</a:t>
            </a:r>
            <a:r>
              <a:rPr lang="es-PE" dirty="0">
                <a:solidFill>
                  <a:srgbClr val="002060"/>
                </a:solidFill>
              </a:rPr>
              <a:t> es un </a:t>
            </a:r>
            <a:r>
              <a:rPr lang="es-PE" dirty="0" smtClean="0">
                <a:solidFill>
                  <a:srgbClr val="002060"/>
                </a:solidFill>
              </a:rPr>
              <a:t>área </a:t>
            </a:r>
            <a:r>
              <a:rPr lang="es-PE" dirty="0">
                <a:solidFill>
                  <a:srgbClr val="002060"/>
                </a:solidFill>
              </a:rPr>
              <a:t>que </a:t>
            </a:r>
            <a:r>
              <a:rPr lang="es-PE" dirty="0" smtClean="0">
                <a:solidFill>
                  <a:srgbClr val="002060"/>
                </a:solidFill>
              </a:rPr>
              <a:t>responde a consultas de </a:t>
            </a:r>
            <a:r>
              <a:rPr lang="es-PE" dirty="0">
                <a:solidFill>
                  <a:srgbClr val="002060"/>
                </a:solidFill>
              </a:rPr>
              <a:t>los usuarios, en las que los </a:t>
            </a:r>
            <a:r>
              <a:rPr lang="es-PE" dirty="0" smtClean="0">
                <a:solidFill>
                  <a:srgbClr val="002060"/>
                </a:solidFill>
              </a:rPr>
              <a:t>datos proporcionan información para </a:t>
            </a:r>
            <a:r>
              <a:rPr lang="es-PE" dirty="0">
                <a:solidFill>
                  <a:srgbClr val="002060"/>
                </a:solidFill>
              </a:rPr>
              <a:t>resolver </a:t>
            </a:r>
            <a:r>
              <a:rPr lang="es-PE" dirty="0" smtClean="0">
                <a:solidFill>
                  <a:srgbClr val="002060"/>
                </a:solidFill>
              </a:rPr>
              <a:t>problemas que </a:t>
            </a:r>
            <a:r>
              <a:rPr lang="es-PE" dirty="0">
                <a:solidFill>
                  <a:srgbClr val="002060"/>
                </a:solidFill>
              </a:rPr>
              <a:t>se muestran de forma </a:t>
            </a:r>
            <a:r>
              <a:rPr lang="es-PE" dirty="0" smtClean="0">
                <a:solidFill>
                  <a:srgbClr val="002060"/>
                </a:solidFill>
              </a:rPr>
              <a:t>interactiva y gráfica[2].</a:t>
            </a:r>
            <a:endParaRPr lang="es-PE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endParaRPr lang="es-PE" dirty="0"/>
          </a:p>
          <a:p>
            <a:pPr marL="0" indent="0">
              <a:buNone/>
            </a:pPr>
            <a:r>
              <a:rPr lang="en-US" sz="1500" i="1" dirty="0"/>
              <a:t>[1] Thomas, J., Cook, K.: Illuminating the Path: Research and </a:t>
            </a:r>
            <a:r>
              <a:rPr lang="en-US" sz="1500" i="1" dirty="0" smtClean="0"/>
              <a:t>Development Agenda </a:t>
            </a:r>
            <a:r>
              <a:rPr lang="en-US" sz="1500" i="1" dirty="0"/>
              <a:t>for Visual Analytics. </a:t>
            </a:r>
            <a:r>
              <a:rPr lang="en-US" sz="1500" i="1" dirty="0" smtClean="0"/>
              <a:t>IEEE-Press  (2005)http</a:t>
            </a:r>
            <a:r>
              <a:rPr lang="en-US" sz="1500" i="1" dirty="0"/>
              <a:t>://vis.pnnl.gov/pdf/RD_Agenda_VisualAnalytics.pdf</a:t>
            </a:r>
            <a:endParaRPr lang="es-PE" sz="1500" dirty="0"/>
          </a:p>
        </p:txBody>
      </p:sp>
    </p:spTree>
    <p:extLst>
      <p:ext uri="{BB962C8B-B14F-4D97-AF65-F5344CB8AC3E}">
        <p14:creationId xmlns:p14="http://schemas.microsoft.com/office/powerpoint/2010/main" val="3929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/>
            </a:r>
            <a:br>
              <a:rPr lang="es-PE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 A Hybrid K-Mean Clustering Algorithm for Prediction Analysis 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>
                <a:solidFill>
                  <a:srgbClr val="002060"/>
                </a:solidFill>
              </a:rPr>
              <a:t>La normalización dirige a una mejora en la exactitud y reduce el tiempo de </a:t>
            </a:r>
            <a:r>
              <a:rPr lang="es-PE" dirty="0" err="1" smtClean="0">
                <a:solidFill>
                  <a:srgbClr val="002060"/>
                </a:solidFill>
              </a:rPr>
              <a:t>clustering</a:t>
            </a:r>
            <a:r>
              <a:rPr lang="es-PE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s-PE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PE" dirty="0" smtClean="0">
                <a:solidFill>
                  <a:srgbClr val="002060"/>
                </a:solidFill>
              </a:rPr>
              <a:t>El pre procesamiento previo va acompañado junto con la técnica de </a:t>
            </a:r>
            <a:r>
              <a:rPr lang="es-PE" dirty="0" err="1" smtClean="0">
                <a:solidFill>
                  <a:srgbClr val="002060"/>
                </a:solidFill>
              </a:rPr>
              <a:t>backtraking</a:t>
            </a:r>
            <a:r>
              <a:rPr lang="es-PE" dirty="0" smtClean="0">
                <a:solidFill>
                  <a:srgbClr val="002060"/>
                </a:solidFill>
              </a:rPr>
              <a:t> para encontrar el numero de </a:t>
            </a:r>
            <a:r>
              <a:rPr lang="es-PE" dirty="0" err="1" smtClean="0">
                <a:solidFill>
                  <a:srgbClr val="002060"/>
                </a:solidFill>
              </a:rPr>
              <a:t>cluster</a:t>
            </a:r>
            <a:r>
              <a:rPr lang="es-PE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1718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FF0000"/>
                </a:solidFill>
              </a:rPr>
              <a:t/>
            </a:r>
            <a:br>
              <a:rPr lang="es-PE" b="1" dirty="0">
                <a:solidFill>
                  <a:srgbClr val="FF0000"/>
                </a:solidFill>
              </a:rPr>
            </a:br>
            <a:r>
              <a:rPr lang="es-PE" b="1" dirty="0">
                <a:solidFill>
                  <a:srgbClr val="FF0000"/>
                </a:solidFill>
              </a:rPr>
              <a:t>Nuevos Retos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>
              <a:solidFill>
                <a:srgbClr val="002060"/>
              </a:solidFill>
            </a:endParaRPr>
          </a:p>
          <a:p>
            <a:endParaRPr lang="es-PE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PE" dirty="0">
                <a:solidFill>
                  <a:srgbClr val="002060"/>
                </a:solidFill>
              </a:rPr>
              <a:t>•La </a:t>
            </a:r>
            <a:r>
              <a:rPr lang="es-PE" dirty="0" smtClean="0">
                <a:solidFill>
                  <a:srgbClr val="002060"/>
                </a:solidFill>
              </a:rPr>
              <a:t>creación de modelos a partir de </a:t>
            </a:r>
            <a:r>
              <a:rPr lang="es-PE" dirty="0">
                <a:solidFill>
                  <a:srgbClr val="002060"/>
                </a:solidFill>
              </a:rPr>
              <a:t>la </a:t>
            </a:r>
            <a:r>
              <a:rPr lang="es-PE" dirty="0" smtClean="0">
                <a:solidFill>
                  <a:srgbClr val="002060"/>
                </a:solidFill>
              </a:rPr>
              <a:t>interacción del </a:t>
            </a:r>
            <a:r>
              <a:rPr lang="es-PE" dirty="0">
                <a:solidFill>
                  <a:srgbClr val="002060"/>
                </a:solidFill>
              </a:rPr>
              <a:t>usuario.</a:t>
            </a:r>
          </a:p>
          <a:p>
            <a:pPr marL="0" indent="0">
              <a:buNone/>
            </a:pPr>
            <a:r>
              <a:rPr lang="es-PE" dirty="0">
                <a:solidFill>
                  <a:srgbClr val="002060"/>
                </a:solidFill>
              </a:rPr>
              <a:t>•La </a:t>
            </a:r>
            <a:r>
              <a:rPr lang="es-PE" dirty="0" smtClean="0">
                <a:solidFill>
                  <a:srgbClr val="002060"/>
                </a:solidFill>
              </a:rPr>
              <a:t>visualización de resultados intermedios y </a:t>
            </a:r>
            <a:r>
              <a:rPr lang="es-PE" dirty="0">
                <a:solidFill>
                  <a:srgbClr val="002060"/>
                </a:solidFill>
              </a:rPr>
              <a:t>del </a:t>
            </a:r>
            <a:r>
              <a:rPr lang="es-PE" dirty="0" smtClean="0">
                <a:solidFill>
                  <a:srgbClr val="002060"/>
                </a:solidFill>
              </a:rPr>
              <a:t>proceso computacional</a:t>
            </a:r>
            <a:r>
              <a:rPr lang="es-PE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s-PE" dirty="0">
                <a:solidFill>
                  <a:srgbClr val="002060"/>
                </a:solidFill>
              </a:rPr>
              <a:t>•</a:t>
            </a:r>
            <a:r>
              <a:rPr lang="es-PE" dirty="0" smtClean="0">
                <a:solidFill>
                  <a:srgbClr val="002060"/>
                </a:solidFill>
              </a:rPr>
              <a:t>Otros retos que irán apareciendo en </a:t>
            </a:r>
            <a:r>
              <a:rPr lang="es-PE" dirty="0">
                <a:solidFill>
                  <a:srgbClr val="002060"/>
                </a:solidFill>
              </a:rPr>
              <a:t>el </a:t>
            </a:r>
            <a:r>
              <a:rPr lang="es-PE" dirty="0" smtClean="0">
                <a:solidFill>
                  <a:srgbClr val="002060"/>
                </a:solidFill>
              </a:rPr>
              <a:t>futuro para </a:t>
            </a:r>
            <a:r>
              <a:rPr lang="es-PE" dirty="0">
                <a:solidFill>
                  <a:srgbClr val="002060"/>
                </a:solidFill>
              </a:rPr>
              <a:t>que los </a:t>
            </a:r>
            <a:r>
              <a:rPr lang="es-PE" dirty="0" smtClean="0">
                <a:solidFill>
                  <a:srgbClr val="002060"/>
                </a:solidFill>
              </a:rPr>
              <a:t>usuarios puedan ganar mas conocimiento a partir de </a:t>
            </a:r>
            <a:r>
              <a:rPr lang="es-PE" dirty="0">
                <a:solidFill>
                  <a:srgbClr val="002060"/>
                </a:solidFill>
              </a:rPr>
              <a:t>la data.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6298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FF0000"/>
                </a:solidFill>
              </a:rPr>
              <a:t/>
            </a:r>
            <a:br>
              <a:rPr lang="es-PE" b="1" dirty="0">
                <a:solidFill>
                  <a:srgbClr val="FF0000"/>
                </a:solidFill>
              </a:rPr>
            </a:br>
            <a:r>
              <a:rPr lang="es-PE" b="1" dirty="0">
                <a:solidFill>
                  <a:srgbClr val="FF0000"/>
                </a:solidFill>
              </a:rPr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  <a:p>
            <a:pPr marL="0" indent="0">
              <a:buNone/>
            </a:pPr>
            <a:r>
              <a:rPr lang="es-PE" dirty="0" smtClean="0">
                <a:solidFill>
                  <a:srgbClr val="002060"/>
                </a:solidFill>
              </a:rPr>
              <a:t>Esta revisión muestra los últimos avances sobre la interacción de </a:t>
            </a:r>
            <a:r>
              <a:rPr lang="es-PE" dirty="0">
                <a:solidFill>
                  <a:srgbClr val="002060"/>
                </a:solidFill>
              </a:rPr>
              <a:t>machine </a:t>
            </a:r>
            <a:r>
              <a:rPr lang="es-PE" dirty="0" err="1">
                <a:solidFill>
                  <a:srgbClr val="002060"/>
                </a:solidFill>
              </a:rPr>
              <a:t>learning</a:t>
            </a:r>
            <a:r>
              <a:rPr lang="es-PE" dirty="0">
                <a:solidFill>
                  <a:srgbClr val="002060"/>
                </a:solidFill>
              </a:rPr>
              <a:t>, y visual </a:t>
            </a:r>
            <a:r>
              <a:rPr lang="es-PE" dirty="0" err="1">
                <a:solidFill>
                  <a:srgbClr val="002060"/>
                </a:solidFill>
              </a:rPr>
              <a:t>analytics</a:t>
            </a:r>
            <a:r>
              <a:rPr lang="es-PE" dirty="0">
                <a:solidFill>
                  <a:srgbClr val="002060"/>
                </a:solidFill>
              </a:rPr>
              <a:t>. La </a:t>
            </a:r>
            <a:r>
              <a:rPr lang="es-PE" dirty="0" smtClean="0">
                <a:solidFill>
                  <a:srgbClr val="002060"/>
                </a:solidFill>
              </a:rPr>
              <a:t>colaboración de ambas </a:t>
            </a:r>
            <a:r>
              <a:rPr lang="es-PE" dirty="0" err="1" smtClean="0">
                <a:solidFill>
                  <a:srgbClr val="002060"/>
                </a:solidFill>
              </a:rPr>
              <a:t>aréas</a:t>
            </a:r>
            <a:r>
              <a:rPr lang="es-PE" dirty="0" smtClean="0">
                <a:solidFill>
                  <a:srgbClr val="002060"/>
                </a:solidFill>
              </a:rPr>
              <a:t> resulta beneficiosa y </a:t>
            </a:r>
            <a:r>
              <a:rPr lang="es-PE" dirty="0">
                <a:solidFill>
                  <a:srgbClr val="002060"/>
                </a:solidFill>
              </a:rPr>
              <a:t>se </a:t>
            </a:r>
            <a:r>
              <a:rPr lang="es-PE" dirty="0" smtClean="0">
                <a:solidFill>
                  <a:srgbClr val="002060"/>
                </a:solidFill>
              </a:rPr>
              <a:t>pueden complementar entre sí para fortalecer las debilidad desde </a:t>
            </a:r>
            <a:r>
              <a:rPr lang="es-PE" dirty="0">
                <a:solidFill>
                  <a:srgbClr val="002060"/>
                </a:solidFill>
              </a:rPr>
              <a:t>las mismas.</a:t>
            </a:r>
          </a:p>
        </p:txBody>
      </p:sp>
    </p:spTree>
    <p:extLst>
      <p:ext uri="{BB962C8B-B14F-4D97-AF65-F5344CB8AC3E}">
        <p14:creationId xmlns:p14="http://schemas.microsoft.com/office/powerpoint/2010/main" val="359447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FF0000"/>
                </a:solidFill>
              </a:rPr>
              <a:t/>
            </a:r>
            <a:br>
              <a:rPr lang="es-PE" b="1" dirty="0">
                <a:solidFill>
                  <a:srgbClr val="FF0000"/>
                </a:solidFill>
              </a:rPr>
            </a:br>
            <a:r>
              <a:rPr lang="es-PE" b="1" dirty="0" smtClean="0">
                <a:solidFill>
                  <a:srgbClr val="FF0000"/>
                </a:solidFill>
              </a:rPr>
              <a:t>Motivación y </a:t>
            </a:r>
            <a:r>
              <a:rPr lang="es-PE" b="1" dirty="0">
                <a:solidFill>
                  <a:srgbClr val="FF0000"/>
                </a:solidFill>
              </a:rPr>
              <a:t>Contexto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99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dirty="0" smtClean="0">
                <a:solidFill>
                  <a:srgbClr val="002060"/>
                </a:solidFill>
              </a:rPr>
              <a:t>Cada </a:t>
            </a:r>
            <a:r>
              <a:rPr lang="es-PE" dirty="0">
                <a:solidFill>
                  <a:srgbClr val="002060"/>
                </a:solidFill>
              </a:rPr>
              <a:t>vez mas dominios genera y consume data. Razonamiento acerca de la data se vuelve mas complicado y dificultoso para una data escalable. Por lo que se requiere herramientas poderosas para </a:t>
            </a:r>
            <a:r>
              <a:rPr lang="es-PE" dirty="0" smtClean="0">
                <a:solidFill>
                  <a:srgbClr val="002060"/>
                </a:solidFill>
              </a:rPr>
              <a:t>conclusión </a:t>
            </a:r>
            <a:r>
              <a:rPr lang="es-PE" dirty="0">
                <a:solidFill>
                  <a:srgbClr val="002060"/>
                </a:solidFill>
              </a:rPr>
              <a:t>de imagen </a:t>
            </a:r>
            <a:r>
              <a:rPr lang="es-PE" dirty="0" smtClean="0">
                <a:solidFill>
                  <a:srgbClr val="002060"/>
                </a:solidFill>
              </a:rPr>
              <a:t>valida de </a:t>
            </a:r>
            <a:r>
              <a:rPr lang="es-PE" dirty="0">
                <a:solidFill>
                  <a:srgbClr val="002060"/>
                </a:solidFill>
              </a:rPr>
              <a:t>la data . Los datos brutos no tienen ningún valor en sí mismo, </a:t>
            </a:r>
            <a:r>
              <a:rPr lang="es-PE" dirty="0" smtClean="0">
                <a:solidFill>
                  <a:srgbClr val="002060"/>
                </a:solidFill>
              </a:rPr>
              <a:t>solo </a:t>
            </a:r>
            <a:r>
              <a:rPr lang="es-PE" dirty="0">
                <a:solidFill>
                  <a:srgbClr val="002060"/>
                </a:solidFill>
              </a:rPr>
              <a:t>la información extraída tiene valor [2</a:t>
            </a:r>
            <a:r>
              <a:rPr lang="es-PE" dirty="0" smtClean="0">
                <a:solidFill>
                  <a:srgbClr val="002060"/>
                </a:solidFill>
              </a:rPr>
              <a:t>].</a:t>
            </a:r>
          </a:p>
          <a:p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  <a:p>
            <a:pPr marL="0" indent="0">
              <a:buNone/>
            </a:pPr>
            <a:r>
              <a:rPr lang="es-PE" sz="1400" dirty="0"/>
              <a:t>[2]G. Ellis D. </a:t>
            </a:r>
            <a:r>
              <a:rPr lang="es-PE" sz="1400" dirty="0" err="1"/>
              <a:t>Keim</a:t>
            </a:r>
            <a:r>
              <a:rPr lang="es-PE" sz="1400" dirty="0"/>
              <a:t>, J. </a:t>
            </a:r>
            <a:r>
              <a:rPr lang="es-PE" sz="1400" dirty="0" err="1"/>
              <a:t>Kohlhammer</a:t>
            </a:r>
            <a:r>
              <a:rPr lang="es-PE" sz="1400" dirty="0"/>
              <a:t> and F. </a:t>
            </a:r>
            <a:r>
              <a:rPr lang="es-PE" sz="1400" dirty="0" err="1"/>
              <a:t>Mansmann</a:t>
            </a:r>
            <a:r>
              <a:rPr lang="es-PE" sz="1400" dirty="0"/>
              <a:t>. </a:t>
            </a:r>
            <a:r>
              <a:rPr lang="es-PE" sz="1400" dirty="0" err="1"/>
              <a:t>Mastering</a:t>
            </a:r>
            <a:r>
              <a:rPr lang="es-PE" sz="1400" dirty="0"/>
              <a:t> </a:t>
            </a:r>
            <a:r>
              <a:rPr lang="es-PE" sz="1400" dirty="0" err="1"/>
              <a:t>the</a:t>
            </a:r>
            <a:r>
              <a:rPr lang="es-PE" sz="1400" dirty="0"/>
              <a:t> </a:t>
            </a:r>
            <a:r>
              <a:rPr lang="es-PE" sz="1400" dirty="0" err="1"/>
              <a:t>information</a:t>
            </a:r>
            <a:r>
              <a:rPr lang="es-PE" sz="1400" dirty="0"/>
              <a:t> </a:t>
            </a:r>
            <a:r>
              <a:rPr lang="es-PE" sz="1400" dirty="0" err="1"/>
              <a:t>age:solvingproblems</a:t>
            </a:r>
            <a:r>
              <a:rPr lang="es-PE" sz="1400" dirty="0"/>
              <a:t> </a:t>
            </a:r>
            <a:r>
              <a:rPr lang="es-PE" sz="1400" dirty="0" err="1"/>
              <a:t>with</a:t>
            </a:r>
            <a:r>
              <a:rPr lang="es-PE" sz="1400" dirty="0"/>
              <a:t> visual </a:t>
            </a:r>
            <a:r>
              <a:rPr lang="es-PE" sz="1400" dirty="0" err="1"/>
              <a:t>analytics</a:t>
            </a:r>
            <a:r>
              <a:rPr lang="es-PE" sz="1400" dirty="0"/>
              <a:t>. </a:t>
            </a:r>
            <a:r>
              <a:rPr lang="es-PE" sz="1400" dirty="0" err="1"/>
              <a:t>Germany</a:t>
            </a:r>
            <a:r>
              <a:rPr lang="es-PE" sz="1400" dirty="0"/>
              <a:t>, 2010. </a:t>
            </a:r>
            <a:r>
              <a:rPr lang="es-PE" sz="1400" dirty="0" err="1"/>
              <a:t>EurographicsAssociation</a:t>
            </a:r>
            <a:r>
              <a:rPr lang="es-PE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3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rgbClr val="FF0000"/>
                </a:solidFill>
              </a:rPr>
              <a:t/>
            </a:r>
            <a:br>
              <a:rPr lang="es-PE" b="1" dirty="0" smtClean="0">
                <a:solidFill>
                  <a:srgbClr val="FF0000"/>
                </a:solidFill>
              </a:rPr>
            </a:br>
            <a:r>
              <a:rPr lang="es-PE" b="1" dirty="0" smtClean="0">
                <a:solidFill>
                  <a:srgbClr val="FF0000"/>
                </a:solidFill>
              </a:rPr>
              <a:t>Motivación y Contexto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>
                <a:solidFill>
                  <a:srgbClr val="002060"/>
                </a:solidFill>
              </a:rPr>
              <a:t>Sistemas </a:t>
            </a:r>
            <a:r>
              <a:rPr lang="es-PE" dirty="0">
                <a:solidFill>
                  <a:srgbClr val="002060"/>
                </a:solidFill>
              </a:rPr>
              <a:t>de visual </a:t>
            </a:r>
            <a:r>
              <a:rPr lang="es-PE" dirty="0" err="1">
                <a:solidFill>
                  <a:srgbClr val="002060"/>
                </a:solidFill>
              </a:rPr>
              <a:t>analytics</a:t>
            </a:r>
            <a:r>
              <a:rPr lang="es-PE" dirty="0">
                <a:solidFill>
                  <a:srgbClr val="002060"/>
                </a:solidFill>
              </a:rPr>
              <a:t> </a:t>
            </a:r>
            <a:r>
              <a:rPr lang="es-PE" dirty="0" smtClean="0">
                <a:solidFill>
                  <a:srgbClr val="002060"/>
                </a:solidFill>
              </a:rPr>
              <a:t>han evolucionado mas allá de </a:t>
            </a:r>
            <a:r>
              <a:rPr lang="es-PE" dirty="0">
                <a:solidFill>
                  <a:srgbClr val="002060"/>
                </a:solidFill>
              </a:rPr>
              <a:t>solo </a:t>
            </a:r>
            <a:r>
              <a:rPr lang="es-PE" dirty="0" smtClean="0">
                <a:solidFill>
                  <a:srgbClr val="002060"/>
                </a:solidFill>
              </a:rPr>
              <a:t>analizar grandes cantidades de </a:t>
            </a:r>
            <a:r>
              <a:rPr lang="es-PE" dirty="0">
                <a:solidFill>
                  <a:srgbClr val="002060"/>
                </a:solidFill>
              </a:rPr>
              <a:t>datos, </a:t>
            </a:r>
            <a:r>
              <a:rPr lang="es-PE" dirty="0" smtClean="0">
                <a:solidFill>
                  <a:srgbClr val="002060"/>
                </a:solidFill>
              </a:rPr>
              <a:t>sino que ahora se </a:t>
            </a:r>
            <a:r>
              <a:rPr lang="es-PE" dirty="0">
                <a:solidFill>
                  <a:srgbClr val="002060"/>
                </a:solidFill>
              </a:rPr>
              <a:t>enfrenta a retos de ser un sistema que se adecue a brindar información dependiendo de las criticas que </a:t>
            </a:r>
            <a:r>
              <a:rPr lang="es-PE" dirty="0" smtClean="0">
                <a:solidFill>
                  <a:srgbClr val="002060"/>
                </a:solidFill>
              </a:rPr>
              <a:t>podrían </a:t>
            </a:r>
            <a:r>
              <a:rPr lang="es-PE" dirty="0">
                <a:solidFill>
                  <a:srgbClr val="002060"/>
                </a:solidFill>
              </a:rPr>
              <a:t>dar los usuarios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180443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FF0000"/>
                </a:solidFill>
              </a:rPr>
              <a:t/>
            </a:r>
            <a:br>
              <a:rPr lang="es-PE" b="1" dirty="0">
                <a:solidFill>
                  <a:srgbClr val="FF0000"/>
                </a:solidFill>
              </a:rPr>
            </a:br>
            <a:r>
              <a:rPr lang="es-PE" b="1" dirty="0" err="1">
                <a:solidFill>
                  <a:srgbClr val="FF0000"/>
                </a:solidFill>
              </a:rPr>
              <a:t>FundamentoTeórico</a:t>
            </a:r>
            <a:endParaRPr lang="es-PE" b="1" dirty="0">
              <a:solidFill>
                <a:srgbClr val="FF0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30" y="1825625"/>
            <a:ext cx="6172339" cy="3214760"/>
          </a:xfrm>
        </p:spPr>
      </p:pic>
      <p:sp>
        <p:nvSpPr>
          <p:cNvPr id="5" name="Rectángulo 4"/>
          <p:cNvSpPr/>
          <p:nvPr/>
        </p:nvSpPr>
        <p:spPr>
          <a:xfrm>
            <a:off x="3047999" y="4621324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PE" sz="12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PE" dirty="0">
                <a:latin typeface="Calibri" panose="020F0502020204030204" pitchFamily="34" charset="0"/>
              </a:rPr>
              <a:t>Fig. 1. Ciclo de un sistema de Visual </a:t>
            </a:r>
            <a:r>
              <a:rPr lang="es-PE" dirty="0" err="1" smtClean="0">
                <a:latin typeface="Calibri" panose="020F0502020204030204" pitchFamily="34" charset="0"/>
              </a:rPr>
              <a:t>Analytics</a:t>
            </a:r>
            <a:r>
              <a:rPr lang="es-PE" dirty="0" smtClean="0">
                <a:latin typeface="Calibri" panose="020F0502020204030204" pitchFamily="34" charset="0"/>
              </a:rPr>
              <a:t> basado en </a:t>
            </a:r>
            <a:r>
              <a:rPr lang="es-PE" dirty="0">
                <a:latin typeface="Calibri" panose="020F0502020204030204" pitchFamily="34" charset="0"/>
              </a:rPr>
              <a:t>[3]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838200" y="5473005"/>
            <a:ext cx="1135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PE" sz="12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PE" sz="1200" dirty="0">
                <a:latin typeface="Calibri" panose="020F0502020204030204" pitchFamily="34" charset="0"/>
              </a:rPr>
              <a:t>[3] SACHA D., S TOFFEL A., S TOFFEL F., K WON B. C., E LLIS G., K EIM D. A.: </a:t>
            </a:r>
            <a:r>
              <a:rPr lang="es-PE" sz="1200" dirty="0" err="1">
                <a:latin typeface="Calibri" panose="020F0502020204030204" pitchFamily="34" charset="0"/>
              </a:rPr>
              <a:t>Knowledge</a:t>
            </a:r>
            <a:r>
              <a:rPr lang="es-PE" sz="1200" dirty="0">
                <a:latin typeface="Calibri" panose="020F0502020204030204" pitchFamily="34" charset="0"/>
              </a:rPr>
              <a:t> </a:t>
            </a:r>
            <a:r>
              <a:rPr lang="es-PE" sz="1200" dirty="0" err="1">
                <a:latin typeface="Calibri" panose="020F0502020204030204" pitchFamily="34" charset="0"/>
              </a:rPr>
              <a:t>generation</a:t>
            </a:r>
            <a:r>
              <a:rPr lang="es-PE" sz="1200" dirty="0">
                <a:latin typeface="Calibri" panose="020F0502020204030204" pitchFamily="34" charset="0"/>
              </a:rPr>
              <a:t> </a:t>
            </a:r>
            <a:r>
              <a:rPr lang="es-PE" sz="1200" dirty="0" err="1">
                <a:latin typeface="Calibri" panose="020F0502020204030204" pitchFamily="34" charset="0"/>
              </a:rPr>
              <a:t>model</a:t>
            </a:r>
            <a:r>
              <a:rPr lang="es-PE" sz="1200" dirty="0">
                <a:latin typeface="Calibri" panose="020F0502020204030204" pitchFamily="34" charset="0"/>
              </a:rPr>
              <a:t> </a:t>
            </a:r>
            <a:r>
              <a:rPr lang="es-PE" sz="1200" dirty="0" err="1">
                <a:latin typeface="Calibri" panose="020F0502020204030204" pitchFamily="34" charset="0"/>
              </a:rPr>
              <a:t>for</a:t>
            </a:r>
            <a:r>
              <a:rPr lang="es-PE" sz="1200" dirty="0">
                <a:latin typeface="Calibri" panose="020F0502020204030204" pitchFamily="34" charset="0"/>
              </a:rPr>
              <a:t> visual </a:t>
            </a:r>
            <a:r>
              <a:rPr lang="es-PE" sz="1200" dirty="0" err="1">
                <a:latin typeface="Calibri" panose="020F0502020204030204" pitchFamily="34" charset="0"/>
              </a:rPr>
              <a:t>analytics</a:t>
            </a:r>
            <a:r>
              <a:rPr lang="es-PE" sz="1200" dirty="0">
                <a:latin typeface="Calibri" panose="020F0502020204030204" pitchFamily="34" charset="0"/>
              </a:rPr>
              <a:t>. </a:t>
            </a:r>
            <a:r>
              <a:rPr lang="es-PE" sz="1200" dirty="0" err="1">
                <a:latin typeface="Calibri" panose="020F0502020204030204" pitchFamily="34" charset="0"/>
              </a:rPr>
              <a:t>Visualization</a:t>
            </a:r>
            <a:r>
              <a:rPr lang="es-PE" sz="1200" dirty="0">
                <a:latin typeface="Calibri" panose="020F0502020204030204" pitchFamily="34" charset="0"/>
              </a:rPr>
              <a:t> and Computer </a:t>
            </a:r>
            <a:r>
              <a:rPr lang="es-PE" sz="1200" dirty="0" err="1">
                <a:latin typeface="Calibri" panose="020F0502020204030204" pitchFamily="34" charset="0"/>
              </a:rPr>
              <a:t>Graphics</a:t>
            </a:r>
            <a:r>
              <a:rPr lang="es-PE" sz="1200" dirty="0">
                <a:latin typeface="Calibri" panose="020F0502020204030204" pitchFamily="34" charset="0"/>
              </a:rPr>
              <a:t>, IEEE </a:t>
            </a:r>
            <a:r>
              <a:rPr lang="es-PE" sz="1200" dirty="0" err="1">
                <a:latin typeface="Calibri" panose="020F0502020204030204" pitchFamily="34" charset="0"/>
              </a:rPr>
              <a:t>Transactions</a:t>
            </a:r>
            <a:r>
              <a:rPr lang="es-PE" sz="1200" dirty="0">
                <a:latin typeface="Calibri" panose="020F0502020204030204" pitchFamily="34" charset="0"/>
              </a:rPr>
              <a:t> </a:t>
            </a:r>
            <a:r>
              <a:rPr lang="es-PE" sz="1200" dirty="0" err="1">
                <a:latin typeface="Calibri" panose="020F0502020204030204" pitchFamily="34" charset="0"/>
              </a:rPr>
              <a:t>on</a:t>
            </a:r>
            <a:r>
              <a:rPr lang="es-PE" sz="1200" dirty="0">
                <a:latin typeface="Calibri" panose="020F0502020204030204" pitchFamily="34" charset="0"/>
              </a:rPr>
              <a:t> 20, 12 (2014), 1604–1613.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58707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/>
            </a:r>
            <a:br>
              <a:rPr lang="es-PE" b="1" dirty="0">
                <a:solidFill>
                  <a:srgbClr val="FF0000"/>
                </a:solidFill>
              </a:rPr>
            </a:br>
            <a:r>
              <a:rPr lang="es-PE" b="1" dirty="0" err="1">
                <a:solidFill>
                  <a:srgbClr val="FF0000"/>
                </a:solidFill>
              </a:rPr>
              <a:t>Integraciónde</a:t>
            </a:r>
            <a:r>
              <a:rPr lang="es-PE" b="1" dirty="0">
                <a:solidFill>
                  <a:srgbClr val="FF0000"/>
                </a:solidFill>
              </a:rPr>
              <a:t> Machine </a:t>
            </a:r>
            <a:r>
              <a:rPr lang="es-PE" b="1" dirty="0" err="1">
                <a:solidFill>
                  <a:srgbClr val="FF0000"/>
                </a:solidFill>
              </a:rPr>
              <a:t>Learning</a:t>
            </a:r>
            <a:r>
              <a:rPr lang="es-PE" b="1" dirty="0">
                <a:solidFill>
                  <a:srgbClr val="FF0000"/>
                </a:solidFill>
              </a:rPr>
              <a:t> en Visual </a:t>
            </a:r>
            <a:r>
              <a:rPr lang="es-PE" b="1" dirty="0" err="1">
                <a:solidFill>
                  <a:srgbClr val="FF0000"/>
                </a:solidFill>
              </a:rPr>
              <a:t>Analytic</a:t>
            </a:r>
            <a:endParaRPr lang="es-PE" b="1" dirty="0">
              <a:solidFill>
                <a:srgbClr val="FF0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637435"/>
            <a:ext cx="8458200" cy="3648075"/>
          </a:xfrm>
        </p:spPr>
      </p:pic>
      <p:sp>
        <p:nvSpPr>
          <p:cNvPr id="5" name="Rectángulo 4"/>
          <p:cNvSpPr/>
          <p:nvPr/>
        </p:nvSpPr>
        <p:spPr>
          <a:xfrm>
            <a:off x="3048000" y="500851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PE" sz="12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Fig. </a:t>
            </a:r>
            <a:r>
              <a:rPr lang="en-US" dirty="0" smtClean="0">
                <a:latin typeface="Calibri" panose="020F0502020204030204" pitchFamily="34" charset="0"/>
              </a:rPr>
              <a:t>2. Human-in-the-loop </a:t>
            </a:r>
            <a:r>
              <a:rPr lang="en-US" dirty="0" err="1" smtClean="0">
                <a:latin typeface="Calibri" panose="020F0502020204030204" pitchFamily="34" charset="0"/>
              </a:rPr>
              <a:t>basado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en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[4]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838200" y="6003822"/>
            <a:ext cx="1135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PE" sz="12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PE" sz="1200" dirty="0" smtClean="0">
                <a:latin typeface="Calibri" panose="020F0502020204030204" pitchFamily="34" charset="0"/>
              </a:rPr>
              <a:t>[4]Alex </a:t>
            </a:r>
            <a:r>
              <a:rPr lang="es-PE" sz="1200" dirty="0" err="1">
                <a:latin typeface="Calibri" panose="020F0502020204030204" pitchFamily="34" charset="0"/>
              </a:rPr>
              <a:t>Endert</a:t>
            </a:r>
            <a:r>
              <a:rPr lang="es-PE" sz="1200" dirty="0">
                <a:latin typeface="Calibri" panose="020F0502020204030204" pitchFamily="34" charset="0"/>
              </a:rPr>
              <a:t>, M </a:t>
            </a:r>
            <a:r>
              <a:rPr lang="es-PE" sz="1200" dirty="0" err="1">
                <a:latin typeface="Calibri" panose="020F0502020204030204" pitchFamily="34" charset="0"/>
              </a:rPr>
              <a:t>Shahriar</a:t>
            </a:r>
            <a:r>
              <a:rPr lang="es-PE" sz="1200" dirty="0">
                <a:latin typeface="Calibri" panose="020F0502020204030204" pitchFamily="34" charset="0"/>
              </a:rPr>
              <a:t> </a:t>
            </a:r>
            <a:r>
              <a:rPr lang="es-PE" sz="1200" dirty="0" err="1">
                <a:latin typeface="Calibri" panose="020F0502020204030204" pitchFamily="34" charset="0"/>
              </a:rPr>
              <a:t>Hossain</a:t>
            </a:r>
            <a:r>
              <a:rPr lang="es-PE" sz="1200" dirty="0">
                <a:latin typeface="Calibri" panose="020F0502020204030204" pitchFamily="34" charset="0"/>
              </a:rPr>
              <a:t>, </a:t>
            </a:r>
            <a:r>
              <a:rPr lang="es-PE" sz="1200" dirty="0" err="1">
                <a:latin typeface="Calibri" panose="020F0502020204030204" pitchFamily="34" charset="0"/>
              </a:rPr>
              <a:t>Naren</a:t>
            </a:r>
            <a:r>
              <a:rPr lang="es-PE" sz="1200" dirty="0">
                <a:latin typeface="Calibri" panose="020F0502020204030204" pitchFamily="34" charset="0"/>
              </a:rPr>
              <a:t> </a:t>
            </a:r>
            <a:r>
              <a:rPr lang="es-PE" sz="1200" dirty="0" err="1">
                <a:latin typeface="Calibri" panose="020F0502020204030204" pitchFamily="34" charset="0"/>
              </a:rPr>
              <a:t>Ramakrishnan</a:t>
            </a:r>
            <a:r>
              <a:rPr lang="es-PE" sz="1200" dirty="0">
                <a:latin typeface="Calibri" panose="020F0502020204030204" pitchFamily="34" charset="0"/>
              </a:rPr>
              <a:t>, </a:t>
            </a:r>
            <a:r>
              <a:rPr lang="es-PE" sz="1200" dirty="0" err="1">
                <a:latin typeface="Calibri" panose="020F0502020204030204" pitchFamily="34" charset="0"/>
              </a:rPr>
              <a:t>ChrisNorth</a:t>
            </a:r>
            <a:r>
              <a:rPr lang="es-PE" sz="1200" dirty="0">
                <a:latin typeface="Calibri" panose="020F0502020204030204" pitchFamily="34" charset="0"/>
              </a:rPr>
              <a:t>, Patrick </a:t>
            </a:r>
            <a:r>
              <a:rPr lang="es-PE" sz="1200" dirty="0" err="1">
                <a:latin typeface="Calibri" panose="020F0502020204030204" pitchFamily="34" charset="0"/>
              </a:rPr>
              <a:t>Fiaux</a:t>
            </a:r>
            <a:r>
              <a:rPr lang="es-PE" sz="1200" dirty="0">
                <a:latin typeface="Calibri" panose="020F0502020204030204" pitchFamily="34" charset="0"/>
              </a:rPr>
              <a:t>, and Christopher Andrews. </a:t>
            </a:r>
            <a:r>
              <a:rPr lang="es-PE" sz="1200" dirty="0" err="1">
                <a:latin typeface="Calibri" panose="020F0502020204030204" pitchFamily="34" charset="0"/>
              </a:rPr>
              <a:t>The</a:t>
            </a:r>
            <a:r>
              <a:rPr lang="es-PE" sz="1200" dirty="0">
                <a:latin typeface="Calibri" panose="020F0502020204030204" pitchFamily="34" charset="0"/>
              </a:rPr>
              <a:t> human </a:t>
            </a:r>
            <a:r>
              <a:rPr lang="es-PE" sz="1200" dirty="0" err="1">
                <a:latin typeface="Calibri" panose="020F0502020204030204" pitchFamily="34" charset="0"/>
              </a:rPr>
              <a:t>isthe</a:t>
            </a:r>
            <a:r>
              <a:rPr lang="es-PE" sz="1200" dirty="0">
                <a:latin typeface="Calibri" panose="020F0502020204030204" pitchFamily="34" charset="0"/>
              </a:rPr>
              <a:t> </a:t>
            </a:r>
            <a:r>
              <a:rPr lang="es-PE" sz="1200" dirty="0" err="1">
                <a:latin typeface="Calibri" panose="020F0502020204030204" pitchFamily="34" charset="0"/>
              </a:rPr>
              <a:t>loop</a:t>
            </a:r>
            <a:r>
              <a:rPr lang="es-PE" sz="1200" dirty="0">
                <a:latin typeface="Calibri" panose="020F0502020204030204" pitchFamily="34" charset="0"/>
              </a:rPr>
              <a:t>: new </a:t>
            </a:r>
            <a:r>
              <a:rPr lang="es-PE" sz="1200" dirty="0" err="1">
                <a:latin typeface="Calibri" panose="020F0502020204030204" pitchFamily="34" charset="0"/>
              </a:rPr>
              <a:t>directions</a:t>
            </a:r>
            <a:r>
              <a:rPr lang="es-PE" sz="1200" dirty="0">
                <a:latin typeface="Calibri" panose="020F0502020204030204" pitchFamily="34" charset="0"/>
              </a:rPr>
              <a:t> </a:t>
            </a:r>
            <a:r>
              <a:rPr lang="es-PE" sz="1200" dirty="0" err="1">
                <a:latin typeface="Calibri" panose="020F0502020204030204" pitchFamily="34" charset="0"/>
              </a:rPr>
              <a:t>for</a:t>
            </a:r>
            <a:r>
              <a:rPr lang="es-PE" sz="1200" dirty="0">
                <a:latin typeface="Calibri" panose="020F0502020204030204" pitchFamily="34" charset="0"/>
              </a:rPr>
              <a:t> visual </a:t>
            </a:r>
            <a:r>
              <a:rPr lang="es-PE" sz="1200" dirty="0" err="1">
                <a:latin typeface="Calibri" panose="020F0502020204030204" pitchFamily="34" charset="0"/>
              </a:rPr>
              <a:t>analytics</a:t>
            </a:r>
            <a:r>
              <a:rPr lang="es-PE" sz="1200" dirty="0">
                <a:latin typeface="Calibri" panose="020F0502020204030204" pitchFamily="34" charset="0"/>
              </a:rPr>
              <a:t>. </a:t>
            </a:r>
            <a:r>
              <a:rPr lang="es-PE" sz="1200" dirty="0" err="1">
                <a:latin typeface="Calibri" panose="020F0502020204030204" pitchFamily="34" charset="0"/>
              </a:rPr>
              <a:t>Journal</a:t>
            </a:r>
            <a:r>
              <a:rPr lang="es-PE" sz="1200" dirty="0">
                <a:latin typeface="Calibri" panose="020F0502020204030204" pitchFamily="34" charset="0"/>
              </a:rPr>
              <a:t> of </a:t>
            </a:r>
            <a:r>
              <a:rPr lang="es-PE" sz="1200" dirty="0" err="1">
                <a:latin typeface="Calibri" panose="020F0502020204030204" pitchFamily="34" charset="0"/>
              </a:rPr>
              <a:t>intelligentinformation</a:t>
            </a:r>
            <a:r>
              <a:rPr lang="es-PE" sz="1200" dirty="0">
                <a:latin typeface="Calibri" panose="020F0502020204030204" pitchFamily="34" charset="0"/>
              </a:rPr>
              <a:t> </a:t>
            </a:r>
            <a:r>
              <a:rPr lang="es-PE" sz="1200" dirty="0" err="1">
                <a:latin typeface="Calibri" panose="020F0502020204030204" pitchFamily="34" charset="0"/>
              </a:rPr>
              <a:t>systems</a:t>
            </a:r>
            <a:r>
              <a:rPr lang="es-PE" sz="1200" dirty="0">
                <a:latin typeface="Calibri" panose="020F0502020204030204" pitchFamily="34" charset="0"/>
              </a:rPr>
              <a:t>, 43(3):411–435, 2014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73789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/>
            </a:r>
            <a:br>
              <a:rPr lang="es-PE" b="1" dirty="0">
                <a:solidFill>
                  <a:srgbClr val="FF0000"/>
                </a:solidFill>
              </a:rPr>
            </a:br>
            <a:r>
              <a:rPr lang="es-PE" b="1" dirty="0">
                <a:solidFill>
                  <a:srgbClr val="FF0000"/>
                </a:solidFill>
              </a:rPr>
              <a:t>Integración de Machine </a:t>
            </a:r>
            <a:r>
              <a:rPr lang="es-PE" b="1" dirty="0" err="1">
                <a:solidFill>
                  <a:srgbClr val="FF0000"/>
                </a:solidFill>
              </a:rPr>
              <a:t>Learning</a:t>
            </a:r>
            <a:r>
              <a:rPr lang="es-PE" b="1" dirty="0">
                <a:solidFill>
                  <a:srgbClr val="FF0000"/>
                </a:solidFill>
              </a:rPr>
              <a:t> en </a:t>
            </a:r>
            <a:r>
              <a:rPr lang="es-PE" b="1" dirty="0" err="1">
                <a:solidFill>
                  <a:srgbClr val="FF0000"/>
                </a:solidFill>
              </a:rPr>
              <a:t>VisualAnalytic</a:t>
            </a:r>
            <a:endParaRPr lang="es-PE" b="1" dirty="0">
              <a:solidFill>
                <a:srgbClr val="FF0000"/>
              </a:solidFill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90" y="1920810"/>
            <a:ext cx="6347420" cy="2856338"/>
          </a:xfrm>
        </p:spPr>
      </p:pic>
      <p:sp>
        <p:nvSpPr>
          <p:cNvPr id="10" name="CuadroTexto 9"/>
          <p:cNvSpPr txBox="1"/>
          <p:nvPr/>
        </p:nvSpPr>
        <p:spPr>
          <a:xfrm>
            <a:off x="3373581" y="5112327"/>
            <a:ext cx="544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Fig3. basado en [5]</a:t>
            </a:r>
            <a:endParaRPr lang="es-P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38200" y="614758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[5]</a:t>
            </a:r>
            <a:r>
              <a:rPr lang="en-US" sz="1200" dirty="0"/>
              <a:t> </a:t>
            </a:r>
            <a:r>
              <a:rPr lang="en-US" sz="1200" dirty="0" err="1"/>
              <a:t>Endert</a:t>
            </a:r>
            <a:r>
              <a:rPr lang="en-US" sz="1200" dirty="0"/>
              <a:t>, A., </a:t>
            </a:r>
            <a:r>
              <a:rPr lang="en-US" sz="1200" dirty="0" err="1"/>
              <a:t>Ribarsky</a:t>
            </a:r>
            <a:r>
              <a:rPr lang="en-US" sz="1200" dirty="0"/>
              <a:t>, W., </a:t>
            </a:r>
            <a:r>
              <a:rPr lang="en-US" sz="1200" dirty="0" err="1"/>
              <a:t>Turkay</a:t>
            </a:r>
            <a:r>
              <a:rPr lang="en-US" sz="1200" dirty="0"/>
              <a:t>, C., Wong, B. W., </a:t>
            </a:r>
            <a:r>
              <a:rPr lang="en-US" sz="1200" dirty="0" err="1"/>
              <a:t>Nabney</a:t>
            </a:r>
            <a:r>
              <a:rPr lang="en-US" sz="1200" dirty="0"/>
              <a:t>, I., Blanco, I. D., &amp; Rossi, F. (2017, December). The state of the art in integrating machine learning into visual analytics. In </a:t>
            </a:r>
            <a:r>
              <a:rPr lang="en-US" sz="1200" i="1" dirty="0"/>
              <a:t>Computer Graphics Forum</a:t>
            </a:r>
            <a:r>
              <a:rPr lang="en-US" sz="1200" dirty="0"/>
              <a:t> (Vol. 36, No. 8, pp. 458-486).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64340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FF0000"/>
                </a:solidFill>
              </a:rPr>
              <a:t>Clustering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>
                <a:solidFill>
                  <a:srgbClr val="002060"/>
                </a:solidFill>
              </a:rPr>
              <a:t>L</a:t>
            </a:r>
            <a:r>
              <a:rPr lang="es-PE" dirty="0" smtClean="0">
                <a:solidFill>
                  <a:srgbClr val="002060"/>
                </a:solidFill>
              </a:rPr>
              <a:t>a principal meta es categorizar la data dentro de </a:t>
            </a:r>
            <a:r>
              <a:rPr lang="es-PE" dirty="0" err="1" smtClean="0">
                <a:solidFill>
                  <a:srgbClr val="002060"/>
                </a:solidFill>
              </a:rPr>
              <a:t>clústers</a:t>
            </a:r>
            <a:r>
              <a:rPr lang="es-PE" dirty="0" smtClean="0">
                <a:solidFill>
                  <a:srgbClr val="002060"/>
                </a:solidFill>
              </a:rPr>
              <a:t> tal que objetos son agrupados en el mismo clúster cuando ellos son similares de acuerdo a una métrica especifica.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5845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 smtClean="0">
                <a:solidFill>
                  <a:srgbClr val="FF0000"/>
                </a:solidFill>
              </a:rPr>
              <a:t>Clustering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Según [6], Volumen, velocidad y variedad son el núcleo de características que deben ser tomada en cuenta para seleccionar una técnica de </a:t>
            </a:r>
            <a:r>
              <a:rPr lang="es-PE" dirty="0" err="1" smtClean="0"/>
              <a:t>clustering</a:t>
            </a:r>
            <a:r>
              <a:rPr lang="es-PE" dirty="0" smtClean="0"/>
              <a:t>.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492369" y="6081067"/>
            <a:ext cx="1154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[6]</a:t>
            </a:r>
            <a:r>
              <a:rPr lang="es-PE" sz="1200" dirty="0" err="1" smtClean="0"/>
              <a:t>Fahad</a:t>
            </a:r>
            <a:r>
              <a:rPr lang="es-PE" sz="1200" dirty="0"/>
              <a:t>, A., </a:t>
            </a:r>
            <a:r>
              <a:rPr lang="es-PE" sz="1200" dirty="0" err="1"/>
              <a:t>Alshatri</a:t>
            </a:r>
            <a:r>
              <a:rPr lang="es-PE" sz="1200" dirty="0"/>
              <a:t>, N., </a:t>
            </a:r>
            <a:r>
              <a:rPr lang="es-PE" sz="1200" dirty="0" err="1"/>
              <a:t>Tari</a:t>
            </a:r>
            <a:r>
              <a:rPr lang="es-PE" sz="1200" dirty="0"/>
              <a:t>, Z., </a:t>
            </a:r>
            <a:r>
              <a:rPr lang="es-PE" sz="1200" dirty="0" err="1"/>
              <a:t>Alamri</a:t>
            </a:r>
            <a:r>
              <a:rPr lang="es-PE" sz="1200" dirty="0"/>
              <a:t>, A., </a:t>
            </a:r>
            <a:r>
              <a:rPr lang="es-PE" sz="1200" dirty="0" err="1"/>
              <a:t>Khalil</a:t>
            </a:r>
            <a:r>
              <a:rPr lang="es-PE" sz="1200" dirty="0"/>
              <a:t>, I., </a:t>
            </a:r>
            <a:r>
              <a:rPr lang="es-PE" sz="1200" dirty="0" err="1"/>
              <a:t>Zomaya</a:t>
            </a:r>
            <a:r>
              <a:rPr lang="es-PE" sz="1200" dirty="0"/>
              <a:t>, A. Y., ... &amp; </a:t>
            </a:r>
            <a:r>
              <a:rPr lang="es-PE" sz="1200" dirty="0" err="1"/>
              <a:t>Bouras</a:t>
            </a:r>
            <a:r>
              <a:rPr lang="es-PE" sz="1200" dirty="0"/>
              <a:t>, A. (2014). A </a:t>
            </a:r>
            <a:r>
              <a:rPr lang="es-PE" sz="1200" dirty="0" err="1"/>
              <a:t>survey</a:t>
            </a:r>
            <a:r>
              <a:rPr lang="es-PE" sz="1200" dirty="0"/>
              <a:t> of </a:t>
            </a:r>
            <a:r>
              <a:rPr lang="es-PE" sz="1200" dirty="0" err="1"/>
              <a:t>clustering</a:t>
            </a:r>
            <a:r>
              <a:rPr lang="es-PE" sz="1200" dirty="0"/>
              <a:t> </a:t>
            </a:r>
            <a:r>
              <a:rPr lang="es-PE" sz="1200" dirty="0" err="1"/>
              <a:t>algorithms</a:t>
            </a:r>
            <a:r>
              <a:rPr lang="es-PE" sz="1200" dirty="0"/>
              <a:t> </a:t>
            </a:r>
            <a:r>
              <a:rPr lang="es-PE" sz="1200" dirty="0" err="1"/>
              <a:t>for</a:t>
            </a:r>
            <a:r>
              <a:rPr lang="es-PE" sz="1200" dirty="0"/>
              <a:t> </a:t>
            </a:r>
            <a:r>
              <a:rPr lang="es-PE" sz="1200" dirty="0" err="1"/>
              <a:t>big</a:t>
            </a:r>
            <a:r>
              <a:rPr lang="es-PE" sz="1200" dirty="0"/>
              <a:t> data: </a:t>
            </a:r>
            <a:r>
              <a:rPr lang="es-PE" sz="1200" dirty="0" err="1"/>
              <a:t>Taxonomy</a:t>
            </a:r>
            <a:r>
              <a:rPr lang="es-PE" sz="1200" dirty="0"/>
              <a:t> and </a:t>
            </a:r>
            <a:r>
              <a:rPr lang="es-PE" sz="1200" dirty="0" err="1"/>
              <a:t>empirical</a:t>
            </a:r>
            <a:r>
              <a:rPr lang="es-PE" sz="1200" dirty="0"/>
              <a:t> </a:t>
            </a:r>
            <a:r>
              <a:rPr lang="es-PE" sz="1200" dirty="0" err="1"/>
              <a:t>analysis</a:t>
            </a:r>
            <a:r>
              <a:rPr lang="es-PE" sz="1200" dirty="0"/>
              <a:t>. </a:t>
            </a:r>
            <a:r>
              <a:rPr lang="es-PE" sz="1200" i="1" dirty="0"/>
              <a:t>IEEE </a:t>
            </a:r>
            <a:r>
              <a:rPr lang="es-PE" sz="1200" i="1" dirty="0" err="1"/>
              <a:t>transactions</a:t>
            </a:r>
            <a:r>
              <a:rPr lang="es-PE" sz="1200" i="1" dirty="0"/>
              <a:t> </a:t>
            </a:r>
            <a:r>
              <a:rPr lang="es-PE" sz="1200" i="1" dirty="0" err="1"/>
              <a:t>on</a:t>
            </a:r>
            <a:r>
              <a:rPr lang="es-PE" sz="1200" i="1" dirty="0"/>
              <a:t> </a:t>
            </a:r>
            <a:r>
              <a:rPr lang="es-PE" sz="1200" i="1" dirty="0" err="1"/>
              <a:t>emerging</a:t>
            </a:r>
            <a:r>
              <a:rPr lang="es-PE" sz="1200" i="1" dirty="0"/>
              <a:t> </a:t>
            </a:r>
            <a:r>
              <a:rPr lang="es-PE" sz="1200" i="1" dirty="0" err="1"/>
              <a:t>topics</a:t>
            </a:r>
            <a:r>
              <a:rPr lang="es-PE" sz="1200" i="1" dirty="0"/>
              <a:t> in </a:t>
            </a:r>
            <a:r>
              <a:rPr lang="es-PE" sz="1200" i="1" dirty="0" err="1"/>
              <a:t>computing</a:t>
            </a:r>
            <a:r>
              <a:rPr lang="es-PE" sz="1200" dirty="0"/>
              <a:t>, </a:t>
            </a:r>
            <a:r>
              <a:rPr lang="es-PE" sz="1200" i="1" dirty="0"/>
              <a:t>2</a:t>
            </a:r>
            <a:r>
              <a:rPr lang="es-PE" sz="1200" dirty="0"/>
              <a:t>(3), 267-279.</a:t>
            </a:r>
          </a:p>
        </p:txBody>
      </p:sp>
    </p:spTree>
    <p:extLst>
      <p:ext uri="{BB962C8B-B14F-4D97-AF65-F5344CB8AC3E}">
        <p14:creationId xmlns:p14="http://schemas.microsoft.com/office/powerpoint/2010/main" val="476392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9020</TotalTime>
  <Words>1037</Words>
  <Application>Microsoft Office PowerPoint</Application>
  <PresentationFormat>Panorámica</PresentationFormat>
  <Paragraphs>88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   Una revisión sobre interacción entre machine learning y Visual Analytics</vt:lpstr>
      <vt:lpstr> ¿Que es visual analytics?</vt:lpstr>
      <vt:lpstr> Motivación y Contexto</vt:lpstr>
      <vt:lpstr> Motivación y Contexto</vt:lpstr>
      <vt:lpstr> FundamentoTeórico</vt:lpstr>
      <vt:lpstr> Integraciónde Machine Learning en Visual Analytic</vt:lpstr>
      <vt:lpstr> Integración de Machine Learning en VisualAnalytic</vt:lpstr>
      <vt:lpstr>Clustering </vt:lpstr>
      <vt:lpstr>Clustering</vt:lpstr>
      <vt:lpstr>Clustering</vt:lpstr>
      <vt:lpstr>Clustering</vt:lpstr>
      <vt:lpstr>Trabajos relacionados </vt:lpstr>
      <vt:lpstr>Visual Approach to Boundary Detection of Clusters Projected in 2D Space  </vt:lpstr>
      <vt:lpstr>Visual Approach to Boundary Detection of Clusters Projected in 2D Space </vt:lpstr>
      <vt:lpstr>Visual Approach to Boundary Detection of Clusters Projected in 2D Space 105 </vt:lpstr>
      <vt:lpstr>Visual Approach to Boundary Detection of Clusters Projected in 2D Space 105 </vt:lpstr>
      <vt:lpstr>An Adaptive Parameter Space-Filling Algorithm for Highly Interactive Cluster Exploration </vt:lpstr>
      <vt:lpstr>An Adaptive Parameter Space-Filling Algorithm for Highly Interactive Cluster Exploration </vt:lpstr>
      <vt:lpstr>A Hybrid K-Mean Clustering Algorithm for Prediction Analysis</vt:lpstr>
      <vt:lpstr>  A Hybrid K-Mean Clustering Algorithm for Prediction Analysis </vt:lpstr>
      <vt:lpstr> Nuevos Retos</vt:lpstr>
      <vt:lpstr>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revisión sobre interacción entre machine learning y Visual Analytics</dc:title>
  <dc:creator>Computer</dc:creator>
  <cp:lastModifiedBy>Computer</cp:lastModifiedBy>
  <cp:revision>27</cp:revision>
  <dcterms:created xsi:type="dcterms:W3CDTF">2018-10-03T21:52:06Z</dcterms:created>
  <dcterms:modified xsi:type="dcterms:W3CDTF">2018-10-10T04:12:42Z</dcterms:modified>
</cp:coreProperties>
</file>