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pPr/>
              <a:t>19/01/2023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pPr/>
              <a:t>19/01/2023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pPr/>
              <a:t>19/01/2023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pPr/>
              <a:t>19/01/2023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pPr/>
              <a:t>19/01/2023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pPr/>
              <a:t>19/01/2023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pPr/>
              <a:t>19/01/2023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pPr/>
              <a:t>19/01/2023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pPr/>
              <a:t>19/01/2023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pPr/>
              <a:t>19/01/2023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pPr/>
              <a:t>19/01/2023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6CE1EA-9FE9-4B7C-BABB-AC51758E051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4D2D28-F722-405F-9CAE-3069AADEF4F2}" type="datetimeFigureOut">
              <a:rPr lang="es-ES" smtClean="0"/>
              <a:pPr/>
              <a:t>19/01/2023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CE1EA-9FE9-4B7C-BABB-AC51758E051E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UML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i="1" dirty="0" err="1" smtClean="0"/>
              <a:t>Unified</a:t>
            </a:r>
            <a:r>
              <a:rPr lang="es-ES" i="1" dirty="0" smtClean="0"/>
              <a:t> </a:t>
            </a:r>
            <a:r>
              <a:rPr lang="es-ES" i="1" dirty="0" err="1" smtClean="0"/>
              <a:t>Modeling</a:t>
            </a:r>
            <a:r>
              <a:rPr lang="es-ES" i="1" dirty="0" smtClean="0"/>
              <a:t> </a:t>
            </a:r>
            <a:r>
              <a:rPr lang="es-ES" i="1" dirty="0" err="1" smtClean="0"/>
              <a:t>Language</a:t>
            </a:r>
            <a:r>
              <a:rPr lang="es-ES" i="1" dirty="0" smtClean="0"/>
              <a:t> o Lenguaje Unificado de Modelado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s-ES" dirty="0" smtClean="0"/>
              <a:t>¿Qué es UML?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929222"/>
          </a:xfrm>
        </p:spPr>
        <p:txBody>
          <a:bodyPr>
            <a:normAutofit fontScale="92500"/>
          </a:bodyPr>
          <a:lstStyle/>
          <a:p>
            <a:pPr algn="just">
              <a:spcAft>
                <a:spcPts val="600"/>
              </a:spcAft>
            </a:pPr>
            <a:r>
              <a:rPr lang="es-ES" b="1" dirty="0" smtClean="0"/>
              <a:t>UML (</a:t>
            </a:r>
            <a:r>
              <a:rPr lang="es-ES" b="1" i="1" dirty="0" err="1" smtClean="0"/>
              <a:t>Unified</a:t>
            </a:r>
            <a:r>
              <a:rPr lang="es-ES" b="1" i="1" dirty="0" smtClean="0"/>
              <a:t> </a:t>
            </a:r>
            <a:r>
              <a:rPr lang="es-ES" b="1" i="1" dirty="0" err="1" smtClean="0"/>
              <a:t>Modeling</a:t>
            </a:r>
            <a:r>
              <a:rPr lang="es-ES" b="1" i="1" dirty="0" smtClean="0"/>
              <a:t> </a:t>
            </a:r>
            <a:r>
              <a:rPr lang="es-ES" b="1" i="1" dirty="0" err="1" smtClean="0"/>
              <a:t>Language</a:t>
            </a:r>
            <a:r>
              <a:rPr lang="es-ES" b="1" i="1" dirty="0" smtClean="0"/>
              <a:t> o Lenguaje Unificado de Modelado) es un conjunto de herramientas </a:t>
            </a:r>
            <a:r>
              <a:rPr lang="es-ES" dirty="0" smtClean="0"/>
              <a:t>que permite modelar, construir y documentar los elementos que forman un sistema software orientado a objetos. </a:t>
            </a:r>
          </a:p>
          <a:p>
            <a:pPr algn="just">
              <a:spcAft>
                <a:spcPts val="600"/>
              </a:spcAft>
            </a:pPr>
            <a:r>
              <a:rPr lang="es-ES" dirty="0" smtClean="0"/>
              <a:t>Ha sido concebido por los autores de los tres métodos más usados de orientación a objetos: Grady </a:t>
            </a:r>
            <a:r>
              <a:rPr lang="es-ES" dirty="0" err="1" smtClean="0"/>
              <a:t>Booch</a:t>
            </a:r>
            <a:r>
              <a:rPr lang="es-ES" dirty="0" smtClean="0"/>
              <a:t>, </a:t>
            </a:r>
            <a:r>
              <a:rPr lang="es-ES" dirty="0" err="1" smtClean="0"/>
              <a:t>Ivar</a:t>
            </a:r>
            <a:r>
              <a:rPr lang="es-ES" dirty="0" smtClean="0"/>
              <a:t> Jacobson y </a:t>
            </a:r>
            <a:r>
              <a:rPr lang="es-ES" dirty="0" err="1" smtClean="0"/>
              <a:t>Jim</a:t>
            </a:r>
            <a:r>
              <a:rPr lang="es-ES" dirty="0" smtClean="0"/>
              <a:t> </a:t>
            </a:r>
            <a:r>
              <a:rPr lang="es-ES" dirty="0" err="1" smtClean="0"/>
              <a:t>Rumbaugh</a:t>
            </a:r>
            <a:r>
              <a:rPr lang="es-ES" dirty="0" smtClean="0"/>
              <a:t>.</a:t>
            </a:r>
          </a:p>
          <a:p>
            <a:pPr algn="just">
              <a:spcAft>
                <a:spcPts val="600"/>
              </a:spcAft>
            </a:pPr>
            <a:r>
              <a:rPr lang="es-ES" dirty="0" smtClean="0"/>
              <a:t>UML permite a los </a:t>
            </a:r>
            <a:r>
              <a:rPr lang="es-ES" smtClean="0"/>
              <a:t>desarrolladores </a:t>
            </a:r>
            <a:r>
              <a:rPr lang="es-ES" smtClean="0"/>
              <a:t>visualizar </a:t>
            </a:r>
            <a:r>
              <a:rPr lang="es-ES" dirty="0" smtClean="0"/>
              <a:t>el producto de su trabajo en esquemas o diagramas estandarizados denominados </a:t>
            </a:r>
            <a:r>
              <a:rPr lang="es-ES" b="1" dirty="0" smtClean="0"/>
              <a:t>modelos que representan el sistema desde diferentes </a:t>
            </a:r>
            <a:r>
              <a:rPr lang="es-ES" dirty="0" smtClean="0"/>
              <a:t>perspectivas.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s-ES" dirty="0" smtClean="0"/>
              <a:t>¿Por qué es útil modelar?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35771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" dirty="0" smtClean="0"/>
              <a:t>Porque permite utilizar un lenguaje común que facilita la comunicación entre el equipo de desarrollo.</a:t>
            </a:r>
          </a:p>
          <a:p>
            <a:pPr>
              <a:spcAft>
                <a:spcPts val="1200"/>
              </a:spcAft>
            </a:pPr>
            <a:r>
              <a:rPr lang="es-ES" dirty="0" smtClean="0"/>
              <a:t>Con UML podemos documentar todos los </a:t>
            </a:r>
            <a:r>
              <a:rPr lang="es-ES" b="1" dirty="0" smtClean="0"/>
              <a:t>artefactos de un proceso de desarrollo (requisitos, </a:t>
            </a:r>
            <a:r>
              <a:rPr lang="es-ES" dirty="0" smtClean="0"/>
              <a:t>arquitectura, pruebas, versiones,...).</a:t>
            </a:r>
          </a:p>
          <a:p>
            <a:pPr>
              <a:spcAft>
                <a:spcPts val="1200"/>
              </a:spcAft>
            </a:pPr>
            <a:r>
              <a:rPr lang="es-ES" dirty="0" smtClean="0"/>
              <a:t>Permite especificar todas las decisiones de análisis, diseño e implementación, construyéndose modelos precisos, no ambiguos y completos.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s-ES" dirty="0" smtClean="0"/>
              <a:t>Tipos de diagramas UML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35771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" dirty="0" smtClean="0"/>
              <a:t>En UML los diagramas de clasifican en dos grupos:</a:t>
            </a:r>
          </a:p>
          <a:p>
            <a:pPr lvl="1" algn="just">
              <a:spcAft>
                <a:spcPts val="1200"/>
              </a:spcAft>
            </a:pPr>
            <a:r>
              <a:rPr lang="es-ES" b="1" dirty="0" smtClean="0"/>
              <a:t>Diagramas estructurales</a:t>
            </a:r>
            <a:r>
              <a:rPr lang="es-ES" dirty="0" smtClean="0"/>
              <a:t>: representan la visión estática del sistema. Especifican clases y objetos y como se distribuyen físicamente en el sistema.</a:t>
            </a:r>
          </a:p>
          <a:p>
            <a:pPr lvl="1" algn="just">
              <a:spcAft>
                <a:spcPts val="1200"/>
              </a:spcAft>
            </a:pPr>
            <a:r>
              <a:rPr lang="es-ES" b="1" dirty="0" smtClean="0"/>
              <a:t>Diagramas de comportamiento</a:t>
            </a:r>
            <a:r>
              <a:rPr lang="es-ES" dirty="0" smtClean="0"/>
              <a:t>: muestran la conducta en tiempo de ejecución del sistema, tanto desde el punto de vista del sistema completo como de las instancias u objetos que lo integran. Dentro de este grupo están los diagramas de interacción.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s-ES" dirty="0" smtClean="0"/>
              <a:t>Tipos de diagramas UML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0"/>
            <a:ext cx="7786702" cy="488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s-ES" dirty="0" smtClean="0"/>
              <a:t>Diagramas Estructurales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857364"/>
            <a:ext cx="6215106" cy="421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s-ES" dirty="0" smtClean="0"/>
              <a:t>Diagramas de Componentes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8" y="2171700"/>
            <a:ext cx="87725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1DA4C627B4D5489C2F286FFFDEE66F" ma:contentTypeVersion="9" ma:contentTypeDescription="Crear nuevo documento." ma:contentTypeScope="" ma:versionID="16fc9f7275706ff9a5c498983c098671">
  <xsd:schema xmlns:xsd="http://www.w3.org/2001/XMLSchema" xmlns:xs="http://www.w3.org/2001/XMLSchema" xmlns:p="http://schemas.microsoft.com/office/2006/metadata/properties" xmlns:ns2="8a98244c-5a60-46fc-84a0-aeae36804d74" xmlns:ns3="50ef88e2-9a0a-401c-af16-8fab2b49b3e5" targetNamespace="http://schemas.microsoft.com/office/2006/metadata/properties" ma:root="true" ma:fieldsID="665e3fb5d26640c4ced634a6d78ff8b3" ns2:_="" ns3:_="">
    <xsd:import namespace="8a98244c-5a60-46fc-84a0-aeae36804d74"/>
    <xsd:import namespace="50ef88e2-9a0a-401c-af16-8fab2b49b3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8244c-5a60-46fc-84a0-aeae36804d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Etiquetas de imagen" ma:readOnly="false" ma:fieldId="{5cf76f15-5ced-4ddc-b409-7134ff3c332f}" ma:taxonomyMulti="true" ma:sspId="cdd4a546-8adf-4c52-815a-b7c98147e0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ef88e2-9a0a-401c-af16-8fab2b49b3e5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dc0521dc-a5aa-4e0d-be45-22c8f587051e}" ma:internalName="TaxCatchAll" ma:showField="CatchAllData" ma:web="50ef88e2-9a0a-401c-af16-8fab2b49b3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8244c-5a60-46fc-84a0-aeae36804d74">
      <Terms xmlns="http://schemas.microsoft.com/office/infopath/2007/PartnerControls"/>
    </lcf76f155ced4ddcb4097134ff3c332f>
    <TaxCatchAll xmlns="50ef88e2-9a0a-401c-af16-8fab2b49b3e5" xsi:nil="true"/>
  </documentManagement>
</p:properties>
</file>

<file path=customXml/itemProps1.xml><?xml version="1.0" encoding="utf-8"?>
<ds:datastoreItem xmlns:ds="http://schemas.openxmlformats.org/officeDocument/2006/customXml" ds:itemID="{AEEBEF30-1754-4C29-8C0D-92A9312AF55E}"/>
</file>

<file path=customXml/itemProps2.xml><?xml version="1.0" encoding="utf-8"?>
<ds:datastoreItem xmlns:ds="http://schemas.openxmlformats.org/officeDocument/2006/customXml" ds:itemID="{A032D45F-7AFC-4290-9278-2983AAFF6F9E}"/>
</file>

<file path=customXml/itemProps3.xml><?xml version="1.0" encoding="utf-8"?>
<ds:datastoreItem xmlns:ds="http://schemas.openxmlformats.org/officeDocument/2006/customXml" ds:itemID="{CCEFA744-3680-47D0-B86C-95365AB545AC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</TotalTime>
  <Words>254</Words>
  <Application>Microsoft Office PowerPoint</Application>
  <PresentationFormat>Presentación en pantalla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Flujo</vt:lpstr>
      <vt:lpstr>UML</vt:lpstr>
      <vt:lpstr>¿Qué es UML?</vt:lpstr>
      <vt:lpstr>¿Por qué es útil modelar?</vt:lpstr>
      <vt:lpstr>Tipos de diagramas UML</vt:lpstr>
      <vt:lpstr>Tipos de diagramas UML</vt:lpstr>
      <vt:lpstr>Diagramas Estructurales</vt:lpstr>
      <vt:lpstr>Diagramas de Componentes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Alvaro</dc:creator>
  <cp:lastModifiedBy>Alvaro</cp:lastModifiedBy>
  <cp:revision>3</cp:revision>
  <dcterms:created xsi:type="dcterms:W3CDTF">2022-01-20T11:02:27Z</dcterms:created>
  <dcterms:modified xsi:type="dcterms:W3CDTF">2023-01-19T16:13:01Z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0x0101005D1DA4C627B4D5489C2F286FFFDEE66F</vt:lpwstr>
  </property>
</Properties>
</file>