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  <p:sldId id="261" r:id="rId9"/>
    <p:sldId id="284" r:id="rId10"/>
    <p:sldId id="260" r:id="rId11"/>
    <p:sldId id="265" r:id="rId12"/>
    <p:sldId id="28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7" r:id="rId21"/>
    <p:sldId id="273" r:id="rId22"/>
    <p:sldId id="274" r:id="rId23"/>
    <p:sldId id="275" r:id="rId24"/>
    <p:sldId id="276" r:id="rId25"/>
    <p:sldId id="278" r:id="rId26"/>
    <p:sldId id="282" r:id="rId27"/>
    <p:sldId id="279" r:id="rId28"/>
    <p:sldId id="280" r:id="rId29"/>
    <p:sldId id="281" r:id="rId30"/>
    <p:sldId id="283" r:id="rId3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11" autoAdjust="0"/>
  </p:normalViewPr>
  <p:slideViewPr>
    <p:cSldViewPr>
      <p:cViewPr>
        <p:scale>
          <a:sx n="90" d="100"/>
          <a:sy n="90" d="100"/>
        </p:scale>
        <p:origin x="-798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C34FF-91C2-4E43-9833-6F79674903D6}" type="datetimeFigureOut">
              <a:rPr lang="es-ES" smtClean="0"/>
              <a:t>29/04/2021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0711D-82AF-4B8E-B90D-445ECE1DEC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20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38ED-86B9-424E-B89C-EE7324F6AD3F}" type="datetime1">
              <a:rPr lang="es-ES" smtClean="0"/>
              <a:t>29/04/2021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E756-F9A2-4D2B-92A3-5514432A7903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558D-C44F-476C-B2BC-DC89F5070386}" type="datetime1">
              <a:rPr lang="es-ES" smtClean="0"/>
              <a:t>29/04/2021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E756-F9A2-4D2B-92A3-5514432A7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03E9-D2B2-4A2B-BE8F-C0085C6C6DB7}" type="datetime1">
              <a:rPr lang="es-ES" smtClean="0"/>
              <a:t>29/04/2021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E756-F9A2-4D2B-92A3-5514432A7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74BF-1621-452E-A087-E8711254DE29}" type="datetime1">
              <a:rPr lang="es-ES" smtClean="0"/>
              <a:t>29/04/2021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E756-F9A2-4D2B-92A3-5514432A7903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D0DC-3F03-45DD-B86B-203881DD6437}" type="datetime1">
              <a:rPr lang="es-ES" smtClean="0"/>
              <a:t>29/04/2021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E756-F9A2-4D2B-92A3-5514432A7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7547-C7F0-4072-9906-25559E260106}" type="datetime1">
              <a:rPr lang="es-ES" smtClean="0"/>
              <a:t>29/04/2021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E756-F9A2-4D2B-92A3-5514432A7903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5625-9F16-4ABF-9CC8-2C3FBFF83B46}" type="datetime1">
              <a:rPr lang="es-ES" smtClean="0"/>
              <a:t>29/04/2021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E756-F9A2-4D2B-92A3-5514432A790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27AD-F41C-40E6-84C5-6A805C459BE3}" type="datetime1">
              <a:rPr lang="es-ES" smtClean="0"/>
              <a:t>29/04/2021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E756-F9A2-4D2B-92A3-5514432A7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7C4-21DD-4EA7-99CF-22C6E98BBC33}" type="datetime1">
              <a:rPr lang="es-ES" smtClean="0"/>
              <a:t>29/04/2021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E756-F9A2-4D2B-92A3-5514432A7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1CD-EDC5-46C3-AEA2-87205605CD29}" type="datetime1">
              <a:rPr lang="es-ES" smtClean="0"/>
              <a:t>29/04/2021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E756-F9A2-4D2B-92A3-5514432A7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8526-20C5-4A1F-BD01-02E645784A8A}" type="datetime1">
              <a:rPr lang="es-ES" smtClean="0"/>
              <a:t>29/04/2021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E756-F9A2-4D2B-92A3-5514432A7903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1BC5391-4840-4DE6-AFFB-98EC34B11D52}" type="datetime1">
              <a:rPr lang="es-ES" smtClean="0"/>
              <a:t>29/04/2021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E20E756-F9A2-4D2B-92A3-5514432A790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33606" y="2787774"/>
            <a:ext cx="344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Autor: José Alfonso Vega Muñoz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17021" y="3345254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Fecha: </a:t>
            </a:r>
            <a:r>
              <a:rPr lang="es-ES" dirty="0" smtClean="0"/>
              <a:t>29/04/2021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033606" y="2211710"/>
            <a:ext cx="666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Ciclo: Formativo grado superior desarrollo de aplicaciones web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043608" y="1707654"/>
            <a:ext cx="271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Titulo: Academia Omega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741008" y="406841"/>
            <a:ext cx="5227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/>
              <a:t>Presentación del proyecto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178631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812200"/>
            <a:ext cx="8568952" cy="360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itchFamily="2" charset="2"/>
              <a:buChar char="v"/>
            </a:pPr>
            <a:r>
              <a:rPr lang="es-ES" sz="1600" dirty="0"/>
              <a:t>Botón para crear un </a:t>
            </a:r>
            <a:r>
              <a:rPr lang="es-ES" sz="1600" dirty="0" err="1"/>
              <a:t>pdf</a:t>
            </a:r>
            <a:r>
              <a:rPr lang="es-ES" sz="1600" dirty="0"/>
              <a:t> de ayuda a modo de sistema de </a:t>
            </a:r>
            <a:r>
              <a:rPr lang="es-ES" sz="1600" dirty="0" smtClean="0"/>
              <a:t>ayuda</a:t>
            </a:r>
            <a:endParaRPr lang="es-ES" sz="1600" dirty="0"/>
          </a:p>
          <a:p>
            <a:pPr marL="285750" indent="-285750">
              <a:lnSpc>
                <a:spcPts val="3500"/>
              </a:lnSpc>
              <a:spcAft>
                <a:spcPts val="1200"/>
              </a:spcAft>
              <a:buFont typeface="Wingdings" pitchFamily="2" charset="2"/>
              <a:buChar char="v"/>
            </a:pPr>
            <a:r>
              <a:rPr lang="es-ES" sz="1600" dirty="0"/>
              <a:t>Exportar los datos de las tablas </a:t>
            </a:r>
            <a:r>
              <a:rPr lang="es-ES" sz="1600" dirty="0" err="1"/>
              <a:t>pdf</a:t>
            </a:r>
            <a:r>
              <a:rPr lang="es-ES" sz="1600" dirty="0"/>
              <a:t> o </a:t>
            </a:r>
            <a:r>
              <a:rPr lang="es-ES" sz="1600" dirty="0" err="1"/>
              <a:t>excel</a:t>
            </a:r>
            <a:endParaRPr lang="es-ES" sz="1600" dirty="0"/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v"/>
            </a:pPr>
            <a:r>
              <a:rPr lang="es-ES" sz="1600" dirty="0"/>
              <a:t>P</a:t>
            </a:r>
            <a:r>
              <a:rPr lang="es-ES" sz="1600" dirty="0" smtClean="0"/>
              <a:t>oder restablecer las </a:t>
            </a:r>
            <a:r>
              <a:rPr lang="es-ES" sz="1600" dirty="0"/>
              <a:t>contraseñas por medio email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v"/>
            </a:pPr>
            <a:r>
              <a:rPr lang="es-ES" sz="1600" dirty="0" smtClean="0"/>
              <a:t>Un </a:t>
            </a:r>
            <a:r>
              <a:rPr lang="es-ES" sz="1600" dirty="0"/>
              <a:t>servicio de correo o chat para la comunicación</a:t>
            </a:r>
          </a:p>
          <a:p>
            <a:pPr marL="285750" indent="-285750">
              <a:lnSpc>
                <a:spcPts val="4000"/>
              </a:lnSpc>
              <a:spcAft>
                <a:spcPts val="1200"/>
              </a:spcAft>
              <a:buFont typeface="Wingdings" pitchFamily="2" charset="2"/>
              <a:buChar char="v"/>
            </a:pPr>
            <a:r>
              <a:rPr lang="es-ES" sz="1600" dirty="0" smtClean="0"/>
              <a:t>Mejorar </a:t>
            </a:r>
            <a:r>
              <a:rPr lang="es-ES" sz="1600" dirty="0"/>
              <a:t>la interfaz para hacerla más amena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v"/>
            </a:pPr>
            <a:r>
              <a:rPr lang="es-ES" sz="1600" dirty="0" smtClean="0"/>
              <a:t>Poner </a:t>
            </a:r>
            <a:r>
              <a:rPr lang="es-ES" sz="1600" dirty="0"/>
              <a:t>más botones con funcionalidades en las </a:t>
            </a:r>
            <a:r>
              <a:rPr lang="es-ES" sz="1600" dirty="0" smtClean="0"/>
              <a:t> tablas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v"/>
            </a:pPr>
            <a:r>
              <a:rPr lang="es-ES" sz="1600" dirty="0" smtClean="0"/>
              <a:t>Imprimir las facturas en </a:t>
            </a:r>
            <a:r>
              <a:rPr lang="es-ES" sz="1600" dirty="0" err="1" smtClean="0"/>
              <a:t>pdf</a:t>
            </a:r>
            <a:r>
              <a:rPr lang="es-ES" sz="1600" dirty="0" smtClean="0"/>
              <a:t> 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v"/>
            </a:pPr>
            <a:r>
              <a:rPr lang="es-ES" sz="1600" dirty="0"/>
              <a:t>Ocultar los id y </a:t>
            </a:r>
            <a:r>
              <a:rPr lang="es-ES" sz="1600" dirty="0" smtClean="0"/>
              <a:t>claves que no son necesarios para los usuarios</a:t>
            </a:r>
            <a:endParaRPr lang="es-ES" sz="1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782087" y="258202"/>
            <a:ext cx="357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Ampliaciones y mejoras</a:t>
            </a:r>
          </a:p>
        </p:txBody>
      </p:sp>
    </p:spTree>
    <p:extLst>
      <p:ext uri="{BB962C8B-B14F-4D97-AF65-F5344CB8AC3E}">
        <p14:creationId xmlns:p14="http://schemas.microsoft.com/office/powerpoint/2010/main" val="37402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6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9542"/>
            <a:ext cx="9144000" cy="4443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5436096" y="3795886"/>
            <a:ext cx="216024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Listado de los curso para invitados</a:t>
            </a:r>
            <a:endParaRPr lang="es-ES" sz="1600" dirty="0"/>
          </a:p>
        </p:txBody>
      </p:sp>
      <p:cxnSp>
        <p:nvCxnSpPr>
          <p:cNvPr id="6" name="5 Conector recto de flecha"/>
          <p:cNvCxnSpPr>
            <a:stCxn id="5" idx="0"/>
          </p:cNvCxnSpPr>
          <p:nvPr/>
        </p:nvCxnSpPr>
        <p:spPr>
          <a:xfrm flipH="1" flipV="1">
            <a:off x="6084168" y="3219822"/>
            <a:ext cx="432048" cy="57606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2698731" y="195486"/>
            <a:ext cx="4320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Listado de curso para los invitados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359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637" y="1563638"/>
            <a:ext cx="3124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03" y="2739515"/>
            <a:ext cx="31623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867894"/>
            <a:ext cx="31337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007035" y="627534"/>
            <a:ext cx="512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Posibles errores al </a:t>
            </a:r>
            <a:r>
              <a:rPr lang="es-ES" sz="2400" b="1" dirty="0"/>
              <a:t>Inicio de </a:t>
            </a:r>
            <a:r>
              <a:rPr lang="es-ES" sz="2400" b="1" dirty="0" smtClean="0"/>
              <a:t>sesión</a:t>
            </a:r>
            <a:endParaRPr lang="es-ES" sz="22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1798072"/>
            <a:ext cx="427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Cuando introducimos mal la </a:t>
            </a:r>
            <a:r>
              <a:rPr lang="es-ES" dirty="0" smtClean="0"/>
              <a:t>contraseña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34868" y="2742315"/>
            <a:ext cx="3034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Cuando el usuario no existe</a:t>
            </a:r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56885" y="3858313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Cuando el usuario está bloqueado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15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3558"/>
            <a:ext cx="9144000" cy="429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074361" y="134566"/>
            <a:ext cx="4995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Listado de las matriculas del alumno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6876256" y="503898"/>
            <a:ext cx="216024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Datos del alumno registrado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4139952" y="4227934"/>
            <a:ext cx="34976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Cursos en lo que están </a:t>
            </a:r>
            <a:r>
              <a:rPr lang="es-ES" sz="1600" dirty="0" smtClean="0"/>
              <a:t>matriculador y datos del profesor</a:t>
            </a:r>
            <a:endParaRPr lang="es-ES" sz="1600" dirty="0"/>
          </a:p>
        </p:txBody>
      </p:sp>
      <p:cxnSp>
        <p:nvCxnSpPr>
          <p:cNvPr id="10" name="9 Conector recto de flecha"/>
          <p:cNvCxnSpPr>
            <a:stCxn id="9" idx="1"/>
          </p:cNvCxnSpPr>
          <p:nvPr/>
        </p:nvCxnSpPr>
        <p:spPr>
          <a:xfrm flipH="1" flipV="1">
            <a:off x="2987824" y="3795886"/>
            <a:ext cx="1152128" cy="82809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6" idx="1"/>
          </p:cNvCxnSpPr>
          <p:nvPr/>
        </p:nvCxnSpPr>
        <p:spPr>
          <a:xfrm flipH="1">
            <a:off x="5940152" y="935946"/>
            <a:ext cx="936104" cy="117794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9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4" y="771550"/>
            <a:ext cx="8820472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422630" y="298852"/>
            <a:ext cx="42987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Datos de la factura del alumno 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11560" y="4299942"/>
            <a:ext cx="19442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Datos de la </a:t>
            </a:r>
            <a:r>
              <a:rPr lang="es-ES" sz="1600" dirty="0" smtClean="0"/>
              <a:t>factura</a:t>
            </a:r>
            <a:endParaRPr lang="es-ES" sz="1600" dirty="0"/>
          </a:p>
        </p:txBody>
      </p:sp>
      <p:sp>
        <p:nvSpPr>
          <p:cNvPr id="6" name="5 Rectángulo"/>
          <p:cNvSpPr/>
          <p:nvPr/>
        </p:nvSpPr>
        <p:spPr>
          <a:xfrm>
            <a:off x="6660232" y="311802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Datos del alumno registrado</a:t>
            </a:r>
          </a:p>
        </p:txBody>
      </p:sp>
      <p:cxnSp>
        <p:nvCxnSpPr>
          <p:cNvPr id="8" name="7 Conector recto de flecha"/>
          <p:cNvCxnSpPr>
            <a:stCxn id="5" idx="3"/>
          </p:cNvCxnSpPr>
          <p:nvPr/>
        </p:nvCxnSpPr>
        <p:spPr>
          <a:xfrm flipV="1">
            <a:off x="2555776" y="3291830"/>
            <a:ext cx="648000" cy="129614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7092280" y="959874"/>
            <a:ext cx="792088" cy="89179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5566"/>
            <a:ext cx="9036496" cy="422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752959" y="411510"/>
            <a:ext cx="5638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Datos del alumno que podemos modificar</a:t>
            </a:r>
          </a:p>
        </p:txBody>
      </p:sp>
    </p:spTree>
    <p:extLst>
      <p:ext uri="{BB962C8B-B14F-4D97-AF65-F5344CB8AC3E}">
        <p14:creationId xmlns:p14="http://schemas.microsoft.com/office/powerpoint/2010/main" val="26852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1590"/>
            <a:ext cx="5616624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953670" y="1347614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Los alumnos por medio de un </a:t>
            </a:r>
            <a:r>
              <a:rPr lang="es-ES" sz="1600" dirty="0" smtClean="0"/>
              <a:t>modal pueden </a:t>
            </a:r>
            <a:r>
              <a:rPr lang="es-ES" sz="1600" dirty="0"/>
              <a:t>cambiar su contraseña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126733" y="411510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Modificación del password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925826" y="2931790"/>
            <a:ext cx="3001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Si los datos de la contraseña</a:t>
            </a:r>
          </a:p>
          <a:p>
            <a:r>
              <a:rPr lang="es-ES" sz="1600" dirty="0" smtClean="0"/>
              <a:t>son </a:t>
            </a:r>
            <a:r>
              <a:rPr lang="es-ES" sz="1600" dirty="0"/>
              <a:t>correctos nos confirma </a:t>
            </a:r>
          </a:p>
          <a:p>
            <a:r>
              <a:rPr lang="es-ES" sz="1600" dirty="0"/>
              <a:t>que el cambio se ha producido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39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185"/>
            <a:ext cx="914400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721700" y="114186"/>
            <a:ext cx="5700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Página de los profesores de las matrículas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2123728" y="4357593"/>
            <a:ext cx="1907704" cy="775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Tabla con un </a:t>
            </a:r>
            <a:r>
              <a:rPr lang="es-ES" sz="1400" dirty="0" smtClean="0"/>
              <a:t>listado </a:t>
            </a:r>
            <a:r>
              <a:rPr lang="es-ES" sz="1400" dirty="0"/>
              <a:t>de los alumnos matriculados</a:t>
            </a:r>
          </a:p>
        </p:txBody>
      </p:sp>
      <p:cxnSp>
        <p:nvCxnSpPr>
          <p:cNvPr id="10" name="9 Conector recto de flecha"/>
          <p:cNvCxnSpPr>
            <a:stCxn id="9" idx="3"/>
          </p:cNvCxnSpPr>
          <p:nvPr/>
        </p:nvCxnSpPr>
        <p:spPr>
          <a:xfrm flipV="1">
            <a:off x="4031432" y="4148681"/>
            <a:ext cx="540569" cy="59679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8172400" y="1347614"/>
            <a:ext cx="288032" cy="72008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17 Rectángulo redondeado"/>
          <p:cNvSpPr/>
          <p:nvPr/>
        </p:nvSpPr>
        <p:spPr>
          <a:xfrm>
            <a:off x="5652120" y="4299942"/>
            <a:ext cx="1907704" cy="775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Botones para actualizar y eliminar las matrículas </a:t>
            </a:r>
          </a:p>
        </p:txBody>
      </p:sp>
      <p:cxnSp>
        <p:nvCxnSpPr>
          <p:cNvPr id="20" name="19 Conector recto de flecha"/>
          <p:cNvCxnSpPr/>
          <p:nvPr/>
        </p:nvCxnSpPr>
        <p:spPr>
          <a:xfrm flipV="1">
            <a:off x="7559824" y="4148681"/>
            <a:ext cx="756592" cy="53914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23 Rectángulo redondeado"/>
          <p:cNvSpPr/>
          <p:nvPr/>
        </p:nvSpPr>
        <p:spPr>
          <a:xfrm>
            <a:off x="6865772" y="627534"/>
            <a:ext cx="22322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Todas las tablas tendrán un buscador</a:t>
            </a:r>
          </a:p>
        </p:txBody>
      </p:sp>
    </p:spTree>
    <p:extLst>
      <p:ext uri="{BB962C8B-B14F-4D97-AF65-F5344CB8AC3E}">
        <p14:creationId xmlns:p14="http://schemas.microsoft.com/office/powerpoint/2010/main" val="42037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2149122" y="4155926"/>
            <a:ext cx="299894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Muestra </a:t>
            </a:r>
            <a:r>
              <a:rPr lang="es-ES" sz="1400" dirty="0"/>
              <a:t>un listado de la tabla de los alumnos asignados al profesor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6336704" y="4299942"/>
            <a:ext cx="1907704" cy="775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Botones para actualizar y eliminar las matrículas </a:t>
            </a:r>
          </a:p>
        </p:txBody>
      </p:sp>
      <p:cxnSp>
        <p:nvCxnSpPr>
          <p:cNvPr id="8" name="7 Conector recto de flecha"/>
          <p:cNvCxnSpPr>
            <a:stCxn id="6" idx="3"/>
          </p:cNvCxnSpPr>
          <p:nvPr/>
        </p:nvCxnSpPr>
        <p:spPr>
          <a:xfrm flipV="1">
            <a:off x="5148064" y="3867894"/>
            <a:ext cx="360040" cy="72008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7452320" y="4083918"/>
            <a:ext cx="720080" cy="21602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16 Rectángulo redondeado"/>
          <p:cNvSpPr/>
          <p:nvPr/>
        </p:nvSpPr>
        <p:spPr>
          <a:xfrm>
            <a:off x="5796136" y="51470"/>
            <a:ext cx="22322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Botón para crear un nuevo alumno</a:t>
            </a:r>
          </a:p>
        </p:txBody>
      </p:sp>
      <p:cxnSp>
        <p:nvCxnSpPr>
          <p:cNvPr id="18" name="17 Conector recto de flecha"/>
          <p:cNvCxnSpPr>
            <a:stCxn id="17" idx="1"/>
          </p:cNvCxnSpPr>
          <p:nvPr/>
        </p:nvCxnSpPr>
        <p:spPr>
          <a:xfrm flipH="1">
            <a:off x="4788024" y="411510"/>
            <a:ext cx="1008112" cy="57606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8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39552" y="1203598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/>
              <a:t>Mi proyecto está basado en la gestión de una academia para llevar un control de las personas que trabajan o estudian, los cuales tendrán distintos roles como alumnos, profesores y administradores.  Los cuales sé encargar de gestionar los </a:t>
            </a:r>
            <a:r>
              <a:rPr lang="es-ES" sz="2400" dirty="0" smtClean="0"/>
              <a:t>datos.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3351954" y="436012"/>
            <a:ext cx="24400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 smtClean="0"/>
              <a:t>Academia Omega</a:t>
            </a:r>
            <a:endParaRPr lang="es-ES" sz="2200" b="1" dirty="0"/>
          </a:p>
        </p:txBody>
      </p:sp>
    </p:spTree>
    <p:extLst>
      <p:ext uri="{BB962C8B-B14F-4D97-AF65-F5344CB8AC3E}">
        <p14:creationId xmlns:p14="http://schemas.microsoft.com/office/powerpoint/2010/main" val="38599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502"/>
            <a:ext cx="5976664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81126" y="1275606"/>
            <a:ext cx="2736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Formulario para crear un nuevo alumno, si los datos no son correcto nos muestra un error y </a:t>
            </a:r>
            <a:r>
              <a:rPr lang="es-ES" dirty="0" smtClean="0"/>
              <a:t>no deja </a:t>
            </a:r>
            <a:r>
              <a:rPr lang="es-ES" dirty="0"/>
              <a:t>guardar los datos hasta que este todo correcto</a:t>
            </a:r>
          </a:p>
        </p:txBody>
      </p:sp>
    </p:spTree>
    <p:extLst>
      <p:ext uri="{BB962C8B-B14F-4D97-AF65-F5344CB8AC3E}">
        <p14:creationId xmlns:p14="http://schemas.microsoft.com/office/powerpoint/2010/main" val="6892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6084168" y="4299942"/>
            <a:ext cx="1907704" cy="775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Botones para actualizar y eliminar </a:t>
            </a:r>
            <a:r>
              <a:rPr lang="es-ES" sz="1400" dirty="0" smtClean="0"/>
              <a:t>los cursos</a:t>
            </a:r>
            <a:endParaRPr lang="es-ES" sz="14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3149588" y="4300112"/>
            <a:ext cx="1907704" cy="775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Listados </a:t>
            </a:r>
            <a:r>
              <a:rPr lang="es-ES" sz="1400" dirty="0"/>
              <a:t>de los cursos con precio y descuentos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 flipH="1" flipV="1">
            <a:off x="2555776" y="4155926"/>
            <a:ext cx="593812" cy="5319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5" idx="3"/>
          </p:cNvCxnSpPr>
          <p:nvPr/>
        </p:nvCxnSpPr>
        <p:spPr>
          <a:xfrm flipV="1">
            <a:off x="7991872" y="4155926"/>
            <a:ext cx="396552" cy="53190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2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Rectángulo redondeado"/>
          <p:cNvSpPr/>
          <p:nvPr/>
        </p:nvSpPr>
        <p:spPr>
          <a:xfrm>
            <a:off x="2664296" y="4083918"/>
            <a:ext cx="1907704" cy="775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Tabla </a:t>
            </a:r>
            <a:r>
              <a:rPr lang="es-ES" sz="1400" dirty="0" smtClean="0"/>
              <a:t>con </a:t>
            </a:r>
            <a:r>
              <a:rPr lang="es-ES" sz="1400" dirty="0"/>
              <a:t>un listado de las facturas de los alumnos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35496" y="51470"/>
            <a:ext cx="2376264" cy="775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 el cambio de color nos informa en que pantalla estamos</a:t>
            </a:r>
          </a:p>
        </p:txBody>
      </p:sp>
      <p:cxnSp>
        <p:nvCxnSpPr>
          <p:cNvPr id="9" name="8 Conector recto de flecha"/>
          <p:cNvCxnSpPr>
            <a:stCxn id="7" idx="3"/>
          </p:cNvCxnSpPr>
          <p:nvPr/>
        </p:nvCxnSpPr>
        <p:spPr>
          <a:xfrm flipV="1">
            <a:off x="4572000" y="3867894"/>
            <a:ext cx="720080" cy="60390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2411760" y="527682"/>
            <a:ext cx="440922" cy="38788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61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899592" y="4083917"/>
            <a:ext cx="2520280" cy="775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Formulario donde cada profesor puede modificar sus datos personales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6588224" y="4185642"/>
            <a:ext cx="2411760" cy="775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Botón para modificar la contraseña del profesor</a:t>
            </a:r>
          </a:p>
        </p:txBody>
      </p:sp>
      <p:cxnSp>
        <p:nvCxnSpPr>
          <p:cNvPr id="8" name="7 Conector recto de flecha"/>
          <p:cNvCxnSpPr>
            <a:stCxn id="5" idx="3"/>
          </p:cNvCxnSpPr>
          <p:nvPr/>
        </p:nvCxnSpPr>
        <p:spPr>
          <a:xfrm flipV="1">
            <a:off x="3419872" y="3723878"/>
            <a:ext cx="504056" cy="747923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 flipV="1">
            <a:off x="7794104" y="3723878"/>
            <a:ext cx="810344" cy="46176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8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510"/>
            <a:ext cx="6084168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228184" y="1419622"/>
            <a:ext cx="2808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Cuando el profesor esté creado por el administrador, </a:t>
            </a:r>
          </a:p>
          <a:p>
            <a:r>
              <a:rPr lang="es-ES" sz="1600" dirty="0"/>
              <a:t>podrá entran en su perfil y cambiar su contraseña</a:t>
            </a:r>
          </a:p>
        </p:txBody>
      </p:sp>
    </p:spTree>
    <p:extLst>
      <p:ext uri="{BB962C8B-B14F-4D97-AF65-F5344CB8AC3E}">
        <p14:creationId xmlns:p14="http://schemas.microsoft.com/office/powerpoint/2010/main" val="10387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6084168" y="123478"/>
            <a:ext cx="29523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Administrador registrado con permisos de administrador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2339752" y="4411319"/>
            <a:ext cx="2737816" cy="631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Tabla con un listado de todos los profesores con sus datos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5940152" y="411510"/>
            <a:ext cx="144016" cy="50405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10 Rectángulo redondeado"/>
          <p:cNvSpPr/>
          <p:nvPr/>
        </p:nvSpPr>
        <p:spPr>
          <a:xfrm>
            <a:off x="107504" y="123479"/>
            <a:ext cx="252028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Botón para crear un nuevo profesor en un formulario</a:t>
            </a:r>
          </a:p>
        </p:txBody>
      </p:sp>
      <p:cxnSp>
        <p:nvCxnSpPr>
          <p:cNvPr id="12" name="11 Conector recto de flecha"/>
          <p:cNvCxnSpPr/>
          <p:nvPr/>
        </p:nvCxnSpPr>
        <p:spPr>
          <a:xfrm flipH="1" flipV="1">
            <a:off x="3098795" y="3840051"/>
            <a:ext cx="574552" cy="57126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5774340" y="4411319"/>
            <a:ext cx="2448272" cy="559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Botones para actualizar y eliminar </a:t>
            </a:r>
            <a:r>
              <a:rPr lang="es-ES" sz="1400" dirty="0" smtClean="0"/>
              <a:t>los profesores</a:t>
            </a:r>
            <a:endParaRPr lang="es-ES" sz="1400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8134884" y="4125685"/>
            <a:ext cx="253540" cy="28563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2627784" y="411510"/>
            <a:ext cx="576064" cy="48259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8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268"/>
            <a:ext cx="6300192" cy="491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444208" y="987574"/>
            <a:ext cx="2448272" cy="238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s-ES" sz="1400" dirty="0"/>
              <a:t>Un administrador registrado puede rellenar un formulario, para crear nuevos profesores.  Si el formulario tiene un error o está incompleto no se podrán guardar los datos.</a:t>
            </a:r>
          </a:p>
        </p:txBody>
      </p:sp>
    </p:spTree>
    <p:extLst>
      <p:ext uri="{BB962C8B-B14F-4D97-AF65-F5344CB8AC3E}">
        <p14:creationId xmlns:p14="http://schemas.microsoft.com/office/powerpoint/2010/main" val="15874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1403648" y="4528160"/>
            <a:ext cx="252028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Tabla con un listado de administrador 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2771800" y="3840052"/>
            <a:ext cx="326996" cy="68810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4788024" y="4384144"/>
            <a:ext cx="3456384" cy="684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Permiso que tienen los administradores para poder autentificarse</a:t>
            </a:r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7740352" y="4040090"/>
            <a:ext cx="163498" cy="34405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3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60102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228184" y="771550"/>
            <a:ext cx="2808312" cy="253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Un administrador registrado podrá bloquear o desbloquear a otros administradores, para tener un control de entrada en el </a:t>
            </a:r>
            <a:r>
              <a:rPr lang="es-ES" dirty="0" err="1"/>
              <a:t>login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46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467544" y="4155926"/>
            <a:ext cx="2592288" cy="684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Formulario para modificar los datos de cada profesor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403159" y="3363838"/>
            <a:ext cx="326996" cy="7920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6876256" y="3173745"/>
            <a:ext cx="326996" cy="68810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5580112" y="3932493"/>
            <a:ext cx="2592288" cy="684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Botón para modificar la contraseña</a:t>
            </a:r>
          </a:p>
        </p:txBody>
      </p:sp>
    </p:spTree>
    <p:extLst>
      <p:ext uri="{BB962C8B-B14F-4D97-AF65-F5344CB8AC3E}">
        <p14:creationId xmlns:p14="http://schemas.microsoft.com/office/powerpoint/2010/main" val="28283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7504" y="2227669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Index.php</a:t>
            </a:r>
            <a:endParaRPr lang="es-ES" sz="1200" dirty="0"/>
          </a:p>
        </p:txBody>
      </p:sp>
      <p:sp>
        <p:nvSpPr>
          <p:cNvPr id="6" name="5 Rectángulo"/>
          <p:cNvSpPr/>
          <p:nvPr/>
        </p:nvSpPr>
        <p:spPr>
          <a:xfrm>
            <a:off x="1919892" y="223616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Profesor</a:t>
            </a:r>
            <a:endParaRPr lang="es-ES" sz="1200" dirty="0"/>
          </a:p>
        </p:txBody>
      </p:sp>
      <p:sp>
        <p:nvSpPr>
          <p:cNvPr id="7" name="6 Rectángulo"/>
          <p:cNvSpPr/>
          <p:nvPr/>
        </p:nvSpPr>
        <p:spPr>
          <a:xfrm>
            <a:off x="1916203" y="4136199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Administrador</a:t>
            </a:r>
            <a:endParaRPr lang="es-ES" sz="1200" dirty="0"/>
          </a:p>
        </p:txBody>
      </p:sp>
      <p:sp>
        <p:nvSpPr>
          <p:cNvPr id="8" name="7 Rectángulo"/>
          <p:cNvSpPr/>
          <p:nvPr/>
        </p:nvSpPr>
        <p:spPr>
          <a:xfrm>
            <a:off x="1904403" y="787509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Alumno</a:t>
            </a:r>
            <a:endParaRPr lang="es-ES" sz="1200" dirty="0"/>
          </a:p>
        </p:txBody>
      </p:sp>
      <p:sp>
        <p:nvSpPr>
          <p:cNvPr id="9" name="8 Rectángulo"/>
          <p:cNvSpPr/>
          <p:nvPr/>
        </p:nvSpPr>
        <p:spPr>
          <a:xfrm>
            <a:off x="5792835" y="787509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Facturas</a:t>
            </a:r>
            <a:endParaRPr lang="es-ES" sz="1200" dirty="0"/>
          </a:p>
        </p:txBody>
      </p:sp>
      <p:sp>
        <p:nvSpPr>
          <p:cNvPr id="10" name="9 Rectángulo"/>
          <p:cNvSpPr/>
          <p:nvPr/>
        </p:nvSpPr>
        <p:spPr>
          <a:xfrm>
            <a:off x="3992635" y="787509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matriculas</a:t>
            </a:r>
            <a:endParaRPr lang="es-ES" sz="1200" dirty="0"/>
          </a:p>
        </p:txBody>
      </p:sp>
      <p:sp>
        <p:nvSpPr>
          <p:cNvPr id="11" name="10 Rectángulo"/>
          <p:cNvSpPr/>
          <p:nvPr/>
        </p:nvSpPr>
        <p:spPr>
          <a:xfrm>
            <a:off x="7665043" y="787509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Password</a:t>
            </a:r>
            <a:endParaRPr lang="es-ES" sz="1200" dirty="0"/>
          </a:p>
        </p:txBody>
      </p:sp>
      <p:cxnSp>
        <p:nvCxnSpPr>
          <p:cNvPr id="14" name="13 Conector recto de flecha"/>
          <p:cNvCxnSpPr>
            <a:stCxn id="5" idx="3"/>
            <a:endCxn id="6" idx="1"/>
          </p:cNvCxnSpPr>
          <p:nvPr/>
        </p:nvCxnSpPr>
        <p:spPr>
          <a:xfrm>
            <a:off x="1259632" y="2407689"/>
            <a:ext cx="660260" cy="8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endCxn id="8" idx="1"/>
          </p:cNvCxnSpPr>
          <p:nvPr/>
        </p:nvCxnSpPr>
        <p:spPr>
          <a:xfrm rot="5400000" flipH="1" flipV="1">
            <a:off x="968299" y="1471585"/>
            <a:ext cx="1440160" cy="432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angular"/>
          <p:cNvCxnSpPr>
            <a:endCxn id="7" idx="1"/>
          </p:cNvCxnSpPr>
          <p:nvPr/>
        </p:nvCxnSpPr>
        <p:spPr>
          <a:xfrm rot="16200000" flipH="1">
            <a:off x="581255" y="2981271"/>
            <a:ext cx="2207792" cy="462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8" idx="3"/>
            <a:endCxn id="10" idx="1"/>
          </p:cNvCxnSpPr>
          <p:nvPr/>
        </p:nvCxnSpPr>
        <p:spPr>
          <a:xfrm>
            <a:off x="3056531" y="967529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0" idx="3"/>
            <a:endCxn id="9" idx="1"/>
          </p:cNvCxnSpPr>
          <p:nvPr/>
        </p:nvCxnSpPr>
        <p:spPr>
          <a:xfrm>
            <a:off x="5144763" y="967529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9" idx="3"/>
            <a:endCxn id="11" idx="1"/>
          </p:cNvCxnSpPr>
          <p:nvPr/>
        </p:nvCxnSpPr>
        <p:spPr>
          <a:xfrm>
            <a:off x="6944963" y="96752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Rectángulo"/>
          <p:cNvSpPr/>
          <p:nvPr/>
        </p:nvSpPr>
        <p:spPr>
          <a:xfrm>
            <a:off x="6512915" y="2606183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Update</a:t>
            </a:r>
            <a:endParaRPr lang="es-ES" sz="1200" dirty="0"/>
          </a:p>
        </p:txBody>
      </p:sp>
      <p:sp>
        <p:nvSpPr>
          <p:cNvPr id="45" name="44 Rectángulo"/>
          <p:cNvSpPr/>
          <p:nvPr/>
        </p:nvSpPr>
        <p:spPr>
          <a:xfrm>
            <a:off x="6512915" y="1658095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Nuevo</a:t>
            </a:r>
            <a:endParaRPr lang="es-ES" sz="1200" dirty="0"/>
          </a:p>
        </p:txBody>
      </p:sp>
      <p:sp>
        <p:nvSpPr>
          <p:cNvPr id="46" name="45 Rectángulo"/>
          <p:cNvSpPr/>
          <p:nvPr/>
        </p:nvSpPr>
        <p:spPr>
          <a:xfrm>
            <a:off x="3995936" y="293621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Factura</a:t>
            </a:r>
            <a:endParaRPr lang="es-ES" sz="1200" dirty="0"/>
          </a:p>
        </p:txBody>
      </p:sp>
      <p:sp>
        <p:nvSpPr>
          <p:cNvPr id="47" name="46 Rectángulo"/>
          <p:cNvSpPr/>
          <p:nvPr/>
        </p:nvSpPr>
        <p:spPr>
          <a:xfrm>
            <a:off x="3981516" y="1991251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Alumno</a:t>
            </a:r>
            <a:endParaRPr lang="es-ES" sz="1200" dirty="0"/>
          </a:p>
        </p:txBody>
      </p:sp>
      <p:sp>
        <p:nvSpPr>
          <p:cNvPr id="48" name="47 Rectángulo"/>
          <p:cNvSpPr/>
          <p:nvPr/>
        </p:nvSpPr>
        <p:spPr>
          <a:xfrm>
            <a:off x="3995936" y="1507589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Matricula</a:t>
            </a:r>
            <a:endParaRPr lang="es-ES" sz="1200" dirty="0"/>
          </a:p>
        </p:txBody>
      </p:sp>
      <p:cxnSp>
        <p:nvCxnSpPr>
          <p:cNvPr id="61" name="60 Conector angular"/>
          <p:cNvCxnSpPr>
            <a:endCxn id="48" idx="1"/>
          </p:cNvCxnSpPr>
          <p:nvPr/>
        </p:nvCxnSpPr>
        <p:spPr>
          <a:xfrm rot="5400000" flipH="1" flipV="1">
            <a:off x="3485981" y="1726212"/>
            <a:ext cx="548557" cy="4713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>
            <a:endCxn id="46" idx="1"/>
          </p:cNvCxnSpPr>
          <p:nvPr/>
        </p:nvCxnSpPr>
        <p:spPr>
          <a:xfrm rot="16200000" flipH="1">
            <a:off x="3320227" y="2440526"/>
            <a:ext cx="880067" cy="4713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angular"/>
          <p:cNvCxnSpPr>
            <a:endCxn id="45" idx="1"/>
          </p:cNvCxnSpPr>
          <p:nvPr/>
        </p:nvCxnSpPr>
        <p:spPr>
          <a:xfrm flipV="1">
            <a:off x="5468799" y="1838115"/>
            <a:ext cx="1044116" cy="5695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angular"/>
          <p:cNvCxnSpPr>
            <a:stCxn id="46" idx="3"/>
          </p:cNvCxnSpPr>
          <p:nvPr/>
        </p:nvCxnSpPr>
        <p:spPr>
          <a:xfrm flipV="1">
            <a:off x="5148064" y="2531312"/>
            <a:ext cx="320735" cy="584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angular"/>
          <p:cNvCxnSpPr>
            <a:stCxn id="48" idx="3"/>
          </p:cNvCxnSpPr>
          <p:nvPr/>
        </p:nvCxnSpPr>
        <p:spPr>
          <a:xfrm>
            <a:off x="5148064" y="1687609"/>
            <a:ext cx="320735" cy="8437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>
            <a:off x="2173668" y="123478"/>
            <a:ext cx="479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Mapa de navegación de la Pagina web</a:t>
            </a:r>
            <a:endParaRPr lang="es-ES" sz="2000" b="1" dirty="0"/>
          </a:p>
        </p:txBody>
      </p:sp>
      <p:sp>
        <p:nvSpPr>
          <p:cNvPr id="98" name="97 Rectángulo"/>
          <p:cNvSpPr/>
          <p:nvPr/>
        </p:nvSpPr>
        <p:spPr>
          <a:xfrm>
            <a:off x="6300192" y="3785579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Nuevo</a:t>
            </a:r>
            <a:endParaRPr lang="es-ES" sz="1200" dirty="0"/>
          </a:p>
        </p:txBody>
      </p:sp>
      <p:sp>
        <p:nvSpPr>
          <p:cNvPr id="99" name="98 Rectángulo"/>
          <p:cNvSpPr/>
          <p:nvPr/>
        </p:nvSpPr>
        <p:spPr>
          <a:xfrm>
            <a:off x="3992635" y="4654215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Update</a:t>
            </a:r>
            <a:endParaRPr lang="es-ES" sz="1200" dirty="0"/>
          </a:p>
        </p:txBody>
      </p:sp>
      <p:sp>
        <p:nvSpPr>
          <p:cNvPr id="100" name="99 Rectángulo"/>
          <p:cNvSpPr/>
          <p:nvPr/>
        </p:nvSpPr>
        <p:spPr>
          <a:xfrm>
            <a:off x="3992635" y="4136553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Profesores</a:t>
            </a:r>
            <a:endParaRPr lang="es-ES" sz="1200" dirty="0"/>
          </a:p>
        </p:txBody>
      </p:sp>
      <p:sp>
        <p:nvSpPr>
          <p:cNvPr id="101" name="100 Rectángulo"/>
          <p:cNvSpPr/>
          <p:nvPr/>
        </p:nvSpPr>
        <p:spPr>
          <a:xfrm>
            <a:off x="3992635" y="3605559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Administrador</a:t>
            </a:r>
            <a:endParaRPr lang="es-ES" sz="1200" dirty="0"/>
          </a:p>
        </p:txBody>
      </p:sp>
      <p:cxnSp>
        <p:nvCxnSpPr>
          <p:cNvPr id="103" name="102 Conector recto de flecha"/>
          <p:cNvCxnSpPr>
            <a:stCxn id="7" idx="3"/>
            <a:endCxn id="100" idx="1"/>
          </p:cNvCxnSpPr>
          <p:nvPr/>
        </p:nvCxnSpPr>
        <p:spPr>
          <a:xfrm>
            <a:off x="3068331" y="4316219"/>
            <a:ext cx="924304" cy="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angular"/>
          <p:cNvCxnSpPr>
            <a:endCxn id="101" idx="1"/>
          </p:cNvCxnSpPr>
          <p:nvPr/>
        </p:nvCxnSpPr>
        <p:spPr>
          <a:xfrm flipV="1">
            <a:off x="3347864" y="3785579"/>
            <a:ext cx="644771" cy="530994"/>
          </a:xfrm>
          <a:prstGeom prst="bentConnector3">
            <a:avLst>
              <a:gd name="adj1" fmla="val 161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angular"/>
          <p:cNvCxnSpPr>
            <a:endCxn id="99" idx="1"/>
          </p:cNvCxnSpPr>
          <p:nvPr/>
        </p:nvCxnSpPr>
        <p:spPr>
          <a:xfrm>
            <a:off x="3347864" y="4316573"/>
            <a:ext cx="644771" cy="517662"/>
          </a:xfrm>
          <a:prstGeom prst="bentConnector3">
            <a:avLst>
              <a:gd name="adj1" fmla="val 161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angular"/>
          <p:cNvCxnSpPr>
            <a:stCxn id="101" idx="3"/>
            <a:endCxn id="98" idx="1"/>
          </p:cNvCxnSpPr>
          <p:nvPr/>
        </p:nvCxnSpPr>
        <p:spPr>
          <a:xfrm>
            <a:off x="5144763" y="3785579"/>
            <a:ext cx="1155429" cy="1800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angular"/>
          <p:cNvCxnSpPr>
            <a:stCxn id="100" idx="3"/>
            <a:endCxn id="98" idx="1"/>
          </p:cNvCxnSpPr>
          <p:nvPr/>
        </p:nvCxnSpPr>
        <p:spPr>
          <a:xfrm flipV="1">
            <a:off x="5144763" y="3965599"/>
            <a:ext cx="1155429" cy="3509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125 Rectángulo"/>
          <p:cNvSpPr/>
          <p:nvPr/>
        </p:nvSpPr>
        <p:spPr>
          <a:xfrm>
            <a:off x="3980400" y="2455754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Curso</a:t>
            </a:r>
            <a:endParaRPr lang="es-ES" sz="1200" dirty="0"/>
          </a:p>
        </p:txBody>
      </p:sp>
      <p:cxnSp>
        <p:nvCxnSpPr>
          <p:cNvPr id="145" name="144 Conector recto"/>
          <p:cNvCxnSpPr/>
          <p:nvPr/>
        </p:nvCxnSpPr>
        <p:spPr>
          <a:xfrm>
            <a:off x="3072020" y="2416186"/>
            <a:ext cx="452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>
            <a:endCxn id="47" idx="1"/>
          </p:cNvCxnSpPr>
          <p:nvPr/>
        </p:nvCxnSpPr>
        <p:spPr>
          <a:xfrm>
            <a:off x="3524583" y="2171271"/>
            <a:ext cx="4569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150 Conector recto de flecha"/>
          <p:cNvCxnSpPr>
            <a:endCxn id="126" idx="1"/>
          </p:cNvCxnSpPr>
          <p:nvPr/>
        </p:nvCxnSpPr>
        <p:spPr>
          <a:xfrm>
            <a:off x="3524583" y="2635774"/>
            <a:ext cx="4558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>
            <a:stCxn id="47" idx="3"/>
          </p:cNvCxnSpPr>
          <p:nvPr/>
        </p:nvCxnSpPr>
        <p:spPr>
          <a:xfrm>
            <a:off x="5133644" y="2171271"/>
            <a:ext cx="33515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64 Conector recto"/>
          <p:cNvCxnSpPr>
            <a:stCxn id="126" idx="3"/>
          </p:cNvCxnSpPr>
          <p:nvPr/>
        </p:nvCxnSpPr>
        <p:spPr>
          <a:xfrm>
            <a:off x="5132528" y="2635774"/>
            <a:ext cx="336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>
            <a:stCxn id="45" idx="2"/>
            <a:endCxn id="44" idx="0"/>
          </p:cNvCxnSpPr>
          <p:nvPr/>
        </p:nvCxnSpPr>
        <p:spPr>
          <a:xfrm>
            <a:off x="7088979" y="2018135"/>
            <a:ext cx="0" cy="58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0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9138"/>
            <a:ext cx="5508104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940152" y="915566"/>
            <a:ext cx="2880320" cy="253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Cuando el administrador esté creado podrá entrar en su perfil, y modificar su contraseña siempre que cumpla con las validaciones</a:t>
            </a:r>
          </a:p>
        </p:txBody>
      </p:sp>
    </p:spTree>
    <p:extLst>
      <p:ext uri="{BB962C8B-B14F-4D97-AF65-F5344CB8AC3E}">
        <p14:creationId xmlns:p14="http://schemas.microsoft.com/office/powerpoint/2010/main" val="354370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2744565" y="405033"/>
            <a:ext cx="3654871" cy="510533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Herramientas utilizadas</a:t>
            </a:r>
            <a:endParaRPr lang="es-ES" sz="24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4048" y="1635646"/>
            <a:ext cx="34154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DataTable</a:t>
            </a:r>
            <a:endParaRPr lang="es-ES" b="1" dirty="0" smtClean="0"/>
          </a:p>
          <a:p>
            <a:r>
              <a:rPr lang="es-ES" sz="1200" dirty="0" smtClean="0"/>
              <a:t> Para hacer que una tabla HTML sea dinámica .</a:t>
            </a:r>
            <a:endParaRPr lang="es-ES" sz="1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4048" y="915566"/>
            <a:ext cx="22124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Visual </a:t>
            </a:r>
            <a:r>
              <a:rPr lang="es-ES" b="1" dirty="0" err="1" smtClean="0"/>
              <a:t>studio</a:t>
            </a:r>
            <a:r>
              <a:rPr lang="es-ES" b="1" dirty="0" smtClean="0"/>
              <a:t> </a:t>
            </a:r>
            <a:r>
              <a:rPr lang="es-ES" b="1" dirty="0" err="1" smtClean="0"/>
              <a:t>code</a:t>
            </a:r>
            <a:endParaRPr lang="es-ES" b="1" dirty="0" smtClean="0"/>
          </a:p>
          <a:p>
            <a:r>
              <a:rPr lang="es-ES" sz="1200" dirty="0"/>
              <a:t>E</a:t>
            </a:r>
            <a:r>
              <a:rPr lang="es-ES" sz="1200" dirty="0" smtClean="0"/>
              <a:t>s un editor de código fuente</a:t>
            </a:r>
            <a:endParaRPr lang="es-ES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020078" y="2357719"/>
            <a:ext cx="34900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Jquery</a:t>
            </a:r>
            <a:endParaRPr lang="es-ES" b="1" dirty="0" smtClean="0"/>
          </a:p>
          <a:p>
            <a:r>
              <a:rPr lang="es-ES" sz="1200" dirty="0" smtClean="0"/>
              <a:t>Es una biblioteca multiplataforma de JavaScript</a:t>
            </a:r>
            <a:endParaRPr lang="es-ES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211572" y="2377792"/>
            <a:ext cx="2844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Bootstrap</a:t>
            </a:r>
            <a:endParaRPr lang="es-ES" b="1" dirty="0" smtClean="0"/>
          </a:p>
          <a:p>
            <a:r>
              <a:rPr lang="es-ES" sz="1200" dirty="0" smtClean="0"/>
              <a:t>Es una biblioteca diseño de sitios web.</a:t>
            </a:r>
            <a:endParaRPr lang="es-ES" sz="1200" dirty="0"/>
          </a:p>
        </p:txBody>
      </p:sp>
      <p:sp>
        <p:nvSpPr>
          <p:cNvPr id="9" name="8 CuadroTexto"/>
          <p:cNvSpPr txBox="1"/>
          <p:nvPr/>
        </p:nvSpPr>
        <p:spPr>
          <a:xfrm>
            <a:off x="5072076" y="3097872"/>
            <a:ext cx="38924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Ajax</a:t>
            </a:r>
          </a:p>
          <a:p>
            <a:r>
              <a:rPr lang="es-ES" sz="1200" dirty="0" smtClean="0"/>
              <a:t>mantiene la comunicación asíncrona con el servidor </a:t>
            </a:r>
            <a:endParaRPr lang="es-ES" sz="1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236369" y="3097872"/>
            <a:ext cx="40703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Php</a:t>
            </a:r>
            <a:endParaRPr lang="es-ES" b="1" dirty="0" smtClean="0"/>
          </a:p>
          <a:p>
            <a:r>
              <a:rPr lang="es-ES" sz="1200" dirty="0" err="1" smtClean="0"/>
              <a:t>php</a:t>
            </a:r>
            <a:r>
              <a:rPr lang="es-ES" sz="1200" dirty="0" smtClean="0"/>
              <a:t> que es un lenguaje adecuado para el desarrollo web</a:t>
            </a:r>
          </a:p>
          <a:p>
            <a:r>
              <a:rPr lang="es-ES" sz="1200" dirty="0" smtClean="0"/>
              <a:t>del lado del servidor</a:t>
            </a:r>
            <a:endParaRPr lang="es-ES" sz="12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004048" y="3795886"/>
            <a:ext cx="3220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Xamp</a:t>
            </a:r>
            <a:r>
              <a:rPr lang="es-ES" dirty="0" err="1" smtClean="0"/>
              <a:t>p</a:t>
            </a:r>
            <a:endParaRPr lang="es-ES" dirty="0"/>
          </a:p>
          <a:p>
            <a:r>
              <a:rPr lang="es-ES" sz="1200" dirty="0" smtClean="0"/>
              <a:t> Un servidor local que incluye </a:t>
            </a:r>
            <a:r>
              <a:rPr lang="es-ES" sz="1200" dirty="0" err="1" smtClean="0"/>
              <a:t>php</a:t>
            </a:r>
            <a:r>
              <a:rPr lang="es-ES" sz="1200" dirty="0" smtClean="0"/>
              <a:t> y apache.</a:t>
            </a:r>
          </a:p>
          <a:p>
            <a:r>
              <a:rPr lang="es-ES" sz="1200" dirty="0" smtClean="0"/>
              <a:t>Contiene </a:t>
            </a:r>
            <a:r>
              <a:rPr lang="es-ES" sz="1200" dirty="0" err="1" smtClean="0"/>
              <a:t>MariaDB</a:t>
            </a:r>
            <a:r>
              <a:rPr lang="es-ES" sz="1200" dirty="0" smtClean="0"/>
              <a:t> para las base de datos</a:t>
            </a:r>
            <a:endParaRPr lang="es-ES" sz="12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06177" y="1635646"/>
            <a:ext cx="24529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Css3</a:t>
            </a:r>
          </a:p>
          <a:p>
            <a:r>
              <a:rPr lang="es-ES" sz="1200" dirty="0" smtClean="0"/>
              <a:t> es un lenguaje de diseño gráfico</a:t>
            </a:r>
            <a:endParaRPr lang="es-ES" sz="12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79512" y="3817952"/>
            <a:ext cx="41216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Javascript</a:t>
            </a:r>
            <a:endParaRPr lang="es-ES" b="1" dirty="0" smtClean="0"/>
          </a:p>
          <a:p>
            <a:r>
              <a:rPr lang="es-ES" sz="1200" dirty="0"/>
              <a:t>Es un lenguaje de programación orientado a objetos que </a:t>
            </a:r>
            <a:endParaRPr lang="es-ES" sz="1200" dirty="0" smtClean="0"/>
          </a:p>
          <a:p>
            <a:r>
              <a:rPr lang="es-ES" sz="1200" dirty="0" smtClean="0"/>
              <a:t>está </a:t>
            </a:r>
            <a:r>
              <a:rPr lang="es-ES" sz="1200" dirty="0"/>
              <a:t>en el lado del cliente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36369" y="927374"/>
            <a:ext cx="39180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Html5</a:t>
            </a:r>
          </a:p>
          <a:p>
            <a:r>
              <a:rPr lang="es-ES" sz="1200" dirty="0" smtClean="0"/>
              <a:t> ES un lenguaje de marca para la estructura de la web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4283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895516" y="123478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b="1" dirty="0"/>
              <a:t>Modelo entidad-relación</a:t>
            </a:r>
            <a:endParaRPr lang="es-E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83518"/>
            <a:ext cx="82105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5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Subtítulo"/>
          <p:cNvSpPr txBox="1">
            <a:spLocks/>
          </p:cNvSpPr>
          <p:nvPr/>
        </p:nvSpPr>
        <p:spPr>
          <a:xfrm>
            <a:off x="2915816" y="339502"/>
            <a:ext cx="3384376" cy="510533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2907121" y="238313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Objetivo </a:t>
            </a:r>
            <a:r>
              <a:rPr lang="es-ES" sz="2400" b="1" dirty="0"/>
              <a:t>del </a:t>
            </a:r>
            <a:r>
              <a:rPr lang="es-ES" sz="2400" b="1" dirty="0" smtClean="0"/>
              <a:t>proyecto</a:t>
            </a:r>
            <a:endParaRPr lang="es-ES" sz="24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89756" y="815408"/>
            <a:ext cx="9036496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Blip>
                <a:blip r:embed="rId2"/>
              </a:buBlip>
            </a:pPr>
            <a:r>
              <a:rPr lang="es-ES" sz="2200" dirty="0" smtClean="0"/>
              <a:t>Formación de </a:t>
            </a:r>
            <a:r>
              <a:rPr lang="es-ES" sz="2200" dirty="0"/>
              <a:t>nuevas </a:t>
            </a:r>
            <a:r>
              <a:rPr lang="es-ES" sz="2200" dirty="0" smtClean="0"/>
              <a:t>tecnologías</a:t>
            </a:r>
            <a:endParaRPr lang="es-ES" sz="2200" dirty="0"/>
          </a:p>
          <a:p>
            <a:pPr marL="285750" indent="-285750">
              <a:lnSpc>
                <a:spcPts val="4000"/>
              </a:lnSpc>
              <a:buBlip>
                <a:blip r:embed="rId2"/>
              </a:buBlip>
            </a:pPr>
            <a:r>
              <a:rPr lang="es-ES" sz="2200" dirty="0" smtClean="0"/>
              <a:t>Conocer nuevos métodos </a:t>
            </a:r>
            <a:r>
              <a:rPr lang="es-ES" sz="2200" dirty="0"/>
              <a:t>para aplicar </a:t>
            </a:r>
            <a:r>
              <a:rPr lang="es-ES" sz="2200" dirty="0" smtClean="0"/>
              <a:t>conocimientos adquiridos</a:t>
            </a:r>
            <a:endParaRPr lang="es-ES" sz="2200" dirty="0"/>
          </a:p>
          <a:p>
            <a:pPr marL="285750" indent="-285750">
              <a:lnSpc>
                <a:spcPts val="4000"/>
              </a:lnSpc>
              <a:buBlip>
                <a:blip r:embed="rId2"/>
              </a:buBlip>
            </a:pPr>
            <a:r>
              <a:rPr lang="es-ES" sz="2200" dirty="0" smtClean="0"/>
              <a:t>Crear </a:t>
            </a:r>
            <a:r>
              <a:rPr lang="es-ES" sz="2200" dirty="0"/>
              <a:t>una aplicación web para gestionar los datos almacenados</a:t>
            </a:r>
          </a:p>
          <a:p>
            <a:pPr marL="285750" indent="-285750">
              <a:lnSpc>
                <a:spcPts val="4000"/>
              </a:lnSpc>
              <a:buBlip>
                <a:blip r:embed="rId2"/>
              </a:buBlip>
            </a:pPr>
            <a:r>
              <a:rPr lang="es-ES" sz="2200" dirty="0" smtClean="0"/>
              <a:t>Configurar </a:t>
            </a:r>
            <a:r>
              <a:rPr lang="es-ES" sz="2200" dirty="0"/>
              <a:t>un servidor web para alojar nuestra página web </a:t>
            </a:r>
          </a:p>
          <a:p>
            <a:pPr marL="285750" indent="-285750">
              <a:lnSpc>
                <a:spcPts val="4000"/>
              </a:lnSpc>
              <a:buBlip>
                <a:blip r:embed="rId2"/>
              </a:buBlip>
            </a:pPr>
            <a:r>
              <a:rPr lang="es-ES" sz="2200" dirty="0" smtClean="0"/>
              <a:t>Creación </a:t>
            </a:r>
            <a:r>
              <a:rPr lang="es-ES" sz="2200" dirty="0"/>
              <a:t>de una base de datos y relación entre tablas</a:t>
            </a:r>
          </a:p>
          <a:p>
            <a:pPr marL="285750" indent="-285750">
              <a:lnSpc>
                <a:spcPts val="4000"/>
              </a:lnSpc>
              <a:buBlip>
                <a:blip r:embed="rId2"/>
              </a:buBlip>
            </a:pPr>
            <a:r>
              <a:rPr lang="es-ES" sz="2200" dirty="0" smtClean="0"/>
              <a:t>Autentificación </a:t>
            </a:r>
            <a:r>
              <a:rPr lang="es-ES" sz="2200" dirty="0"/>
              <a:t>de usuarios en la entrada a la base de datos </a:t>
            </a:r>
          </a:p>
          <a:p>
            <a:pPr marL="285750" indent="-285750">
              <a:lnSpc>
                <a:spcPts val="4000"/>
              </a:lnSpc>
              <a:buBlip>
                <a:blip r:embed="rId2"/>
              </a:buBlip>
            </a:pPr>
            <a:r>
              <a:rPr lang="es-ES" sz="2200" dirty="0" smtClean="0"/>
              <a:t>Facilidad </a:t>
            </a:r>
            <a:r>
              <a:rPr lang="es-ES" sz="2200" dirty="0"/>
              <a:t>a la hora de administrar y entorno intuitivo</a:t>
            </a:r>
          </a:p>
        </p:txBody>
      </p:sp>
    </p:spTree>
    <p:extLst>
      <p:ext uri="{BB962C8B-B14F-4D97-AF65-F5344CB8AC3E}">
        <p14:creationId xmlns:p14="http://schemas.microsoft.com/office/powerpoint/2010/main" val="305740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01721"/>
            <a:ext cx="21621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324985" y="1923678"/>
            <a:ext cx="2592288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Modelo</a:t>
            </a:r>
            <a:r>
              <a:rPr lang="es-ES" sz="1200" dirty="0" smtClean="0"/>
              <a:t> </a:t>
            </a:r>
            <a:r>
              <a:rPr lang="es-ES" sz="1200" dirty="0"/>
              <a:t>tendremos todas las funciones que </a:t>
            </a:r>
            <a:r>
              <a:rPr lang="es-ES" sz="1200" dirty="0" smtClean="0"/>
              <a:t>acceden </a:t>
            </a:r>
            <a:r>
              <a:rPr lang="es-ES" sz="1200" dirty="0"/>
              <a:t>a </a:t>
            </a:r>
            <a:r>
              <a:rPr lang="es-ES" sz="1200" dirty="0" smtClean="0"/>
              <a:t>la base de datos y las tablas (</a:t>
            </a:r>
            <a:r>
              <a:rPr lang="es-ES" sz="1200" dirty="0" err="1" smtClean="0"/>
              <a:t>php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382672" y="195486"/>
            <a:ext cx="2592288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Controlador</a:t>
            </a:r>
            <a:r>
              <a:rPr lang="es-ES" sz="1200" dirty="0" smtClean="0"/>
              <a:t> </a:t>
            </a:r>
            <a:r>
              <a:rPr lang="es-ES" sz="1200" dirty="0"/>
              <a:t>que actúa como intermediario entre el Modelo y la Vista, gestionando el flujo de información entre </a:t>
            </a:r>
            <a:r>
              <a:rPr lang="es-ES" sz="1200" dirty="0" smtClean="0"/>
              <a:t>ellos (</a:t>
            </a:r>
            <a:r>
              <a:rPr lang="es-ES" sz="1200" dirty="0" err="1" smtClean="0"/>
              <a:t>js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9" name="8 Rectángulo redondeado"/>
          <p:cNvSpPr/>
          <p:nvPr/>
        </p:nvSpPr>
        <p:spPr>
          <a:xfrm>
            <a:off x="375629" y="3507854"/>
            <a:ext cx="2592288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Vista</a:t>
            </a:r>
            <a:r>
              <a:rPr lang="es-ES" sz="1200" dirty="0" smtClean="0"/>
              <a:t> contienen </a:t>
            </a:r>
            <a:r>
              <a:rPr lang="es-ES" sz="1200" dirty="0"/>
              <a:t>el código de nuestra aplicación que va a producir la visualización de las interfaces de </a:t>
            </a:r>
            <a:r>
              <a:rPr lang="es-ES" sz="1200" dirty="0" smtClean="0"/>
              <a:t>usuario. </a:t>
            </a:r>
            <a:endParaRPr lang="es-ES" sz="1200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 flipV="1">
            <a:off x="2974961" y="835697"/>
            <a:ext cx="3469247" cy="7279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3707975" y="212870"/>
            <a:ext cx="518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Carpetas importantes del proyecto</a:t>
            </a:r>
          </a:p>
        </p:txBody>
      </p:sp>
      <p:cxnSp>
        <p:nvCxnSpPr>
          <p:cNvPr id="18" name="17 Conector recto de flecha"/>
          <p:cNvCxnSpPr>
            <a:endCxn id="5" idx="3"/>
          </p:cNvCxnSpPr>
          <p:nvPr/>
        </p:nvCxnSpPr>
        <p:spPr>
          <a:xfrm flipH="1">
            <a:off x="2917273" y="2355726"/>
            <a:ext cx="3598943" cy="2520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endCxn id="9" idx="3"/>
          </p:cNvCxnSpPr>
          <p:nvPr/>
        </p:nvCxnSpPr>
        <p:spPr>
          <a:xfrm flipH="1">
            <a:off x="2967917" y="2787774"/>
            <a:ext cx="3548299" cy="14041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9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022264" y="339502"/>
            <a:ext cx="50994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 smtClean="0"/>
              <a:t>Código </a:t>
            </a:r>
            <a:r>
              <a:rPr lang="es-ES" sz="2200" b="1" dirty="0"/>
              <a:t>que accede a la base de </a:t>
            </a:r>
            <a:r>
              <a:rPr lang="es-ES" sz="2200" b="1" dirty="0" smtClean="0"/>
              <a:t>datos</a:t>
            </a:r>
            <a:endParaRPr lang="es-ES" sz="22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9961"/>
            <a:ext cx="5724128" cy="410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940152" y="1041851"/>
            <a:ext cx="309634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Dentro de la carpeta modelo creamos un archivo </a:t>
            </a:r>
            <a:r>
              <a:rPr lang="es-ES" dirty="0" err="1"/>
              <a:t>conexion.php</a:t>
            </a:r>
            <a:r>
              <a:rPr lang="es-ES" dirty="0"/>
              <a:t>, este archivo </a:t>
            </a:r>
            <a:r>
              <a:rPr lang="es-ES" dirty="0" smtClean="0"/>
              <a:t>contendrá </a:t>
            </a:r>
            <a:r>
              <a:rPr lang="es-ES" dirty="0"/>
              <a:t>la clase PDO que </a:t>
            </a:r>
            <a:r>
              <a:rPr lang="es-ES" dirty="0" smtClean="0"/>
              <a:t>se encarga </a:t>
            </a:r>
            <a:r>
              <a:rPr lang="es-ES" dirty="0"/>
              <a:t>de mantener la conexión a la base de </a:t>
            </a:r>
            <a:r>
              <a:rPr lang="es-ES" dirty="0" smtClean="0"/>
              <a:t>datos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MySQL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621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71537"/>
            <a:ext cx="54387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724128" y="871537"/>
            <a:ext cx="3240360" cy="336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Para enviar y recibir datos utilizo </a:t>
            </a:r>
            <a:r>
              <a:rPr lang="es-ES" dirty="0" err="1"/>
              <a:t>ajax</a:t>
            </a:r>
            <a:r>
              <a:rPr lang="es-ES" dirty="0"/>
              <a:t> que es una tecnología asíncrona que se ejecuta en el lado del cliente.  Con </a:t>
            </a:r>
            <a:r>
              <a:rPr lang="es-ES" dirty="0" err="1"/>
              <a:t>javascript</a:t>
            </a:r>
            <a:r>
              <a:rPr lang="es-ES" dirty="0"/>
              <a:t> se ejecutan las funciones de llamada de </a:t>
            </a:r>
            <a:r>
              <a:rPr lang="es-ES" dirty="0" err="1"/>
              <a:t>ajax</a:t>
            </a:r>
            <a:r>
              <a:rPr lang="es-ES" dirty="0"/>
              <a:t> y el acceso a los datos he utilizado </a:t>
            </a:r>
            <a:r>
              <a:rPr lang="es-ES" dirty="0" err="1"/>
              <a:t>php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267744" y="267494"/>
            <a:ext cx="4253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/>
              <a:t>Código de envío de datos por </a:t>
            </a:r>
            <a:r>
              <a:rPr lang="es-ES" sz="2000" b="1" dirty="0" err="1"/>
              <a:t>ajax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6099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9674</TotalTime>
  <Words>878</Words>
  <Application>Microsoft Office PowerPoint</Application>
  <PresentationFormat>Presentación en pantalla (16:9)</PresentationFormat>
  <Paragraphs>121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Transmisión de listas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vega</dc:creator>
  <cp:lastModifiedBy>jose vega</cp:lastModifiedBy>
  <cp:revision>95</cp:revision>
  <dcterms:created xsi:type="dcterms:W3CDTF">2021-04-20T20:28:39Z</dcterms:created>
  <dcterms:modified xsi:type="dcterms:W3CDTF">2021-04-29T09:22:33Z</dcterms:modified>
</cp:coreProperties>
</file>