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4" r:id="rId9"/>
    <p:sldId id="263" r:id="rId10"/>
    <p:sldId id="287" r:id="rId11"/>
    <p:sldId id="288" r:id="rId12"/>
    <p:sldId id="289" r:id="rId13"/>
    <p:sldId id="266" r:id="rId14"/>
    <p:sldId id="267" r:id="rId15"/>
    <p:sldId id="269" r:id="rId16"/>
    <p:sldId id="268" r:id="rId17"/>
    <p:sldId id="270" r:id="rId18"/>
    <p:sldId id="274" r:id="rId19"/>
    <p:sldId id="275" r:id="rId20"/>
    <p:sldId id="272" r:id="rId21"/>
    <p:sldId id="271" r:id="rId22"/>
    <p:sldId id="273" r:id="rId23"/>
    <p:sldId id="277" r:id="rId24"/>
    <p:sldId id="276" r:id="rId25"/>
    <p:sldId id="278" r:id="rId26"/>
    <p:sldId id="281" r:id="rId27"/>
    <p:sldId id="283" r:id="rId28"/>
    <p:sldId id="282" r:id="rId29"/>
    <p:sldId id="279" r:id="rId30"/>
    <p:sldId id="280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1/7/2015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512" y="319530"/>
            <a:ext cx="10782300" cy="3352800"/>
          </a:xfrm>
        </p:spPr>
        <p:txBody>
          <a:bodyPr/>
          <a:lstStyle/>
          <a:p>
            <a:r>
              <a:rPr lang="es-CL" sz="6000" dirty="0" smtClean="0"/>
              <a:t>Desarrollo de Proyecto:</a:t>
            </a:r>
            <a:br>
              <a:rPr lang="es-CL" sz="6000" dirty="0" smtClean="0"/>
            </a:br>
            <a:r>
              <a:rPr lang="es-CL" sz="6000" dirty="0" smtClean="0"/>
              <a:t>Sistema de Gestión Académica</a:t>
            </a:r>
            <a:endParaRPr lang="es-CL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7512" y="4494975"/>
            <a:ext cx="9228201" cy="1645920"/>
          </a:xfrm>
        </p:spPr>
        <p:txBody>
          <a:bodyPr>
            <a:normAutofit fontScale="70000" lnSpcReduction="20000"/>
          </a:bodyPr>
          <a:lstStyle/>
          <a:p>
            <a:endParaRPr lang="es-CL" dirty="0" smtClean="0"/>
          </a:p>
          <a:p>
            <a:pPr>
              <a:lnSpc>
                <a:spcPct val="120000"/>
              </a:lnSpc>
            </a:pPr>
            <a:r>
              <a:rPr lang="es-CL" sz="2600" dirty="0" smtClean="0"/>
              <a:t>Asignatura:			INFO264 - Taller de Ingeniería de Software </a:t>
            </a:r>
          </a:p>
          <a:p>
            <a:pPr>
              <a:lnSpc>
                <a:spcPct val="120000"/>
              </a:lnSpc>
            </a:pPr>
            <a:r>
              <a:rPr lang="es-CL" sz="2600" dirty="0" smtClean="0"/>
              <a:t>Profesores encargados: 		Raimundo Vega – Juan Pablo Salazar</a:t>
            </a:r>
          </a:p>
          <a:p>
            <a:pPr>
              <a:lnSpc>
                <a:spcPct val="120000"/>
              </a:lnSpc>
            </a:pPr>
            <a:r>
              <a:rPr lang="es-CL" sz="2600" dirty="0" smtClean="0"/>
              <a:t>Integrantes:			José Luis Acuña – Luis Barrientos – </a:t>
            </a:r>
            <a:r>
              <a:rPr lang="es-CL" sz="2600" dirty="0" err="1" smtClean="0"/>
              <a:t>Kurt</a:t>
            </a:r>
            <a:r>
              <a:rPr lang="es-CL" sz="2600" dirty="0" smtClean="0"/>
              <a:t> </a:t>
            </a:r>
            <a:r>
              <a:rPr lang="es-CL" sz="2600" dirty="0" err="1" smtClean="0"/>
              <a:t>Poehler</a:t>
            </a:r>
            <a:r>
              <a:rPr lang="es-CL" sz="2600" dirty="0" smtClean="0"/>
              <a:t>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69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Requisitos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b="1" dirty="0"/>
              <a:t> Área </a:t>
            </a:r>
            <a:r>
              <a:rPr lang="es-CL" b="1" dirty="0" smtClean="0"/>
              <a:t>Académica:</a:t>
            </a:r>
          </a:p>
          <a:p>
            <a:r>
              <a:rPr lang="es-CL" dirty="0" smtClean="0"/>
              <a:t>Registro </a:t>
            </a:r>
            <a:r>
              <a:rPr lang="es-CL" dirty="0"/>
              <a:t>y gestión de </a:t>
            </a:r>
            <a:r>
              <a:rPr lang="es-CL" dirty="0" smtClean="0"/>
              <a:t>notas</a:t>
            </a:r>
          </a:p>
          <a:p>
            <a:r>
              <a:rPr lang="es-CL" dirty="0"/>
              <a:t>Registro y gestión de asistencia</a:t>
            </a:r>
          </a:p>
          <a:p>
            <a:r>
              <a:rPr lang="es-CL" dirty="0"/>
              <a:t>Registro y gestión de </a:t>
            </a:r>
            <a:r>
              <a:rPr lang="es-CL" dirty="0" smtClean="0"/>
              <a:t>actividades</a:t>
            </a:r>
          </a:p>
          <a:p>
            <a:r>
              <a:rPr lang="es-CL" dirty="0"/>
              <a:t>Ficha del </a:t>
            </a:r>
            <a:r>
              <a:rPr lang="es-CL" dirty="0" smtClean="0"/>
              <a:t>Profesor</a:t>
            </a:r>
          </a:p>
          <a:p>
            <a:r>
              <a:rPr lang="es-CL" dirty="0"/>
              <a:t>Registro y gestión de ficha de las </a:t>
            </a:r>
            <a:r>
              <a:rPr lang="es-CL" dirty="0" smtClean="0"/>
              <a:t>clases</a:t>
            </a:r>
          </a:p>
          <a:p>
            <a:r>
              <a:rPr lang="es-CL" dirty="0"/>
              <a:t>Estadísticas </a:t>
            </a:r>
            <a:r>
              <a:rPr lang="es-CL" dirty="0" smtClean="0"/>
              <a:t>académicas</a:t>
            </a:r>
          </a:p>
          <a:p>
            <a:r>
              <a:rPr lang="es-CL" dirty="0"/>
              <a:t>Ficha de clase </a:t>
            </a:r>
            <a:r>
              <a:rPr lang="es-CL" dirty="0" smtClean="0"/>
              <a:t>práctica</a:t>
            </a:r>
          </a:p>
          <a:p>
            <a:r>
              <a:rPr lang="es-CL" dirty="0"/>
              <a:t>Registro de exámenes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040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Requisitos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Auditoría de Sistema:</a:t>
            </a:r>
          </a:p>
          <a:p>
            <a:r>
              <a:rPr lang="es-CL" dirty="0"/>
              <a:t>Mantener un registro de auditoría del sistema </a:t>
            </a:r>
          </a:p>
          <a:p>
            <a:endParaRPr lang="es-CL" dirty="0" smtClean="0"/>
          </a:p>
          <a:p>
            <a:r>
              <a:rPr lang="es-CL" b="1" dirty="0"/>
              <a:t>Área Financiera</a:t>
            </a:r>
            <a:r>
              <a:rPr lang="es-CL" b="1" dirty="0" smtClean="0"/>
              <a:t>:</a:t>
            </a:r>
          </a:p>
          <a:p>
            <a:r>
              <a:rPr lang="es-CL" dirty="0"/>
              <a:t>Registro financiero del estudiante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9595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Requisitos de sistema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059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procesos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5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33"/>
            <a:ext cx="12300816" cy="5656375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52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5400" dirty="0" smtClean="0"/>
              <a:t>Metodología de Trabajo y Ciclo de Vida</a:t>
            </a:r>
            <a:endParaRPr lang="es-CL" sz="54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92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 de Trabajo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 metodología de trabajo usada consiste en reuniones esporádicas con el cliente donde se le muestra el trabajo realizado y se obtienen comentarios al respecto del producto que se lleva hasta el momento.</a:t>
            </a:r>
          </a:p>
          <a:p>
            <a:r>
              <a:rPr lang="es-CL" dirty="0" smtClean="0"/>
              <a:t>Se intenta realizar los cambios pedidos por el cliente y llevar algún modelo en bruto sobre una nueva interfaz para que las evalúe y nos indique lo que desea al respecto.</a:t>
            </a:r>
          </a:p>
          <a:p>
            <a:r>
              <a:rPr lang="es-CL" dirty="0" smtClean="0"/>
              <a:t>Se realizaron </a:t>
            </a:r>
            <a:r>
              <a:rPr lang="es-CL" dirty="0" err="1" smtClean="0"/>
              <a:t>testings</a:t>
            </a:r>
            <a:r>
              <a:rPr lang="es-CL" dirty="0" smtClean="0"/>
              <a:t> en las etapas iniciales y media del proyecto con los usuarios finales del sistema para evaluar su desempeño con las interfaces del momento.</a:t>
            </a:r>
          </a:p>
        </p:txBody>
      </p:sp>
    </p:spTree>
    <p:extLst>
      <p:ext uri="{BB962C8B-B14F-4D97-AF65-F5344CB8AC3E}">
        <p14:creationId xmlns:p14="http://schemas.microsoft.com/office/powerpoint/2010/main" val="12792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Ciclo de Vida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 smtClean="0"/>
              <a:t>Para realizar el proyecto se escoge un ciclo de vida </a:t>
            </a:r>
            <a:r>
              <a:rPr lang="es-CL" b="1" dirty="0" smtClean="0"/>
              <a:t>incremental </a:t>
            </a:r>
            <a:r>
              <a:rPr lang="es-CL" dirty="0" smtClean="0"/>
              <a:t>o por </a:t>
            </a:r>
            <a:r>
              <a:rPr lang="es-CL" b="1" i="1" dirty="0" err="1" smtClean="0"/>
              <a:t>sprints</a:t>
            </a:r>
            <a:r>
              <a:rPr lang="es-CL" b="1" i="1" dirty="0" smtClean="0"/>
              <a:t>.</a:t>
            </a:r>
          </a:p>
          <a:p>
            <a:r>
              <a:rPr lang="es-CL" b="1" dirty="0" smtClean="0"/>
              <a:t>Incremento 01</a:t>
            </a:r>
          </a:p>
          <a:p>
            <a:r>
              <a:rPr lang="es-CL" dirty="0"/>
              <a:t>Todas las interfaces.</a:t>
            </a:r>
          </a:p>
          <a:p>
            <a:r>
              <a:rPr lang="es-CL" dirty="0"/>
              <a:t>-La base de datos.</a:t>
            </a:r>
          </a:p>
          <a:p>
            <a:r>
              <a:rPr lang="es-CL" dirty="0"/>
              <a:t>-Funcionalidades de los casos de uso:</a:t>
            </a:r>
          </a:p>
          <a:p>
            <a:r>
              <a:rPr lang="es-CL" dirty="0"/>
              <a:t>   -Caso de Uso 1: Realizar Atención.</a:t>
            </a:r>
          </a:p>
          <a:p>
            <a:r>
              <a:rPr lang="es-CL" dirty="0"/>
              <a:t>   -Caso de Uso 2: Matricular Cliente. </a:t>
            </a:r>
          </a:p>
          <a:p>
            <a:r>
              <a:rPr lang="es-CL" dirty="0"/>
              <a:t>   -Caso de Uso 3: Examen visual.</a:t>
            </a:r>
          </a:p>
          <a:p>
            <a:r>
              <a:rPr lang="es-CL" dirty="0"/>
              <a:t>   -Caso de Uso 5: Realizar Evaluación.</a:t>
            </a:r>
          </a:p>
          <a:p>
            <a:r>
              <a:rPr lang="es-CL" dirty="0"/>
              <a:t>   -Caso de Uso 6: Encuesta de Calidad.</a:t>
            </a:r>
          </a:p>
          <a:p>
            <a:r>
              <a:rPr lang="es-CL" dirty="0"/>
              <a:t>   -Caso de Uso 10: Práctica Psicotécnico.</a:t>
            </a:r>
          </a:p>
        </p:txBody>
      </p:sp>
    </p:spTree>
    <p:extLst>
      <p:ext uri="{BB962C8B-B14F-4D97-AF65-F5344CB8AC3E}">
        <p14:creationId xmlns:p14="http://schemas.microsoft.com/office/powerpoint/2010/main" val="6911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Ciclo de Vida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b="1" dirty="0" smtClean="0"/>
              <a:t>Incremento 02</a:t>
            </a:r>
          </a:p>
          <a:p>
            <a:r>
              <a:rPr lang="es-CL" dirty="0" smtClean="0"/>
              <a:t>-</a:t>
            </a:r>
            <a:r>
              <a:rPr lang="es-CL" dirty="0"/>
              <a:t>Implementar los siguientes casos de uso:</a:t>
            </a:r>
          </a:p>
          <a:p>
            <a:r>
              <a:rPr lang="es-CL" dirty="0"/>
              <a:t>   -Caso de uso 11: Creación de horarios.</a:t>
            </a:r>
          </a:p>
          <a:p>
            <a:r>
              <a:rPr lang="es-CL" dirty="0"/>
              <a:t>    -Caso de uso 13: Revisión.</a:t>
            </a:r>
          </a:p>
          <a:p>
            <a:r>
              <a:rPr lang="es-CL" dirty="0"/>
              <a:t>    -Caso de uso 4: Registro de clase.</a:t>
            </a:r>
          </a:p>
          <a:p>
            <a:r>
              <a:rPr lang="es-CL" dirty="0"/>
              <a:t>    -Caso de uso 7: Clase Práctica.</a:t>
            </a:r>
          </a:p>
          <a:p>
            <a:r>
              <a:rPr lang="es-CL" dirty="0"/>
              <a:t>    -Caso de uso 8: Examen Práctico.</a:t>
            </a:r>
          </a:p>
          <a:p>
            <a:r>
              <a:rPr lang="es-CL" dirty="0"/>
              <a:t>    -Caso de uso 15: Gestión de Flota.</a:t>
            </a:r>
          </a:p>
          <a:p>
            <a:r>
              <a:rPr lang="es-CL" dirty="0"/>
              <a:t>    -Caso de uso 16: Añadir Usuario.</a:t>
            </a:r>
          </a:p>
          <a:p>
            <a:r>
              <a:rPr lang="es-CL" dirty="0"/>
              <a:t>    -Caso de uso 17: Cambiar Contraseña de Usuario.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56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Ciclo de Vida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Incremento 03</a:t>
            </a:r>
          </a:p>
          <a:p>
            <a:r>
              <a:rPr lang="es-CL" dirty="0" smtClean="0"/>
              <a:t>-</a:t>
            </a:r>
            <a:r>
              <a:rPr lang="es-CL" dirty="0"/>
              <a:t>Se implementarán los Casos de Uso:</a:t>
            </a:r>
          </a:p>
          <a:p>
            <a:r>
              <a:rPr lang="es-CL" dirty="0"/>
              <a:t>    -Caso de uso 9: Clase cambio rueda.</a:t>
            </a:r>
          </a:p>
          <a:p>
            <a:r>
              <a:rPr lang="es-CL" dirty="0"/>
              <a:t>    -Caso de uso 12: Petición </a:t>
            </a:r>
            <a:r>
              <a:rPr lang="es-CL" dirty="0" err="1"/>
              <a:t>vehiculo</a:t>
            </a:r>
            <a:r>
              <a:rPr lang="es-CL" dirty="0"/>
              <a:t> y examen municipal.</a:t>
            </a:r>
          </a:p>
          <a:p>
            <a:r>
              <a:rPr lang="es-CL" dirty="0"/>
              <a:t>    -Caso de uso 14: Generar Registro de Vehículos.</a:t>
            </a:r>
          </a:p>
        </p:txBody>
      </p:sp>
    </p:spTree>
    <p:extLst>
      <p:ext uri="{BB962C8B-B14F-4D97-AF65-F5344CB8AC3E}">
        <p14:creationId xmlns:p14="http://schemas.microsoft.com/office/powerpoint/2010/main" val="2900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Definición del Problema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21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Estimación y Alcance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41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Estimación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2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Alcance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Para efectos de la asignatura se consideran fuera del proyecto los siguientes casos de uso:</a:t>
            </a:r>
          </a:p>
          <a:p>
            <a:r>
              <a:rPr lang="es-CL" dirty="0" smtClean="0"/>
              <a:t>- Caso </a:t>
            </a:r>
            <a:r>
              <a:rPr lang="es-CL" dirty="0"/>
              <a:t>de Uso 6: Encuesta de Calidad</a:t>
            </a:r>
            <a:r>
              <a:rPr lang="es-CL" dirty="0" smtClean="0"/>
              <a:t>.</a:t>
            </a:r>
          </a:p>
          <a:p>
            <a:r>
              <a:rPr lang="es-CL" dirty="0" smtClean="0"/>
              <a:t>- Caso </a:t>
            </a:r>
            <a:r>
              <a:rPr lang="es-CL" dirty="0"/>
              <a:t>de uso 13: Revisión</a:t>
            </a:r>
            <a:r>
              <a:rPr lang="es-CL" dirty="0" smtClean="0"/>
              <a:t>.</a:t>
            </a:r>
          </a:p>
          <a:p>
            <a:r>
              <a:rPr lang="es-CL" dirty="0" smtClean="0"/>
              <a:t>Por otra parte se decide trabajar con </a:t>
            </a:r>
            <a:r>
              <a:rPr lang="es-CL" dirty="0" err="1" smtClean="0"/>
              <a:t>MySQL</a:t>
            </a:r>
            <a:r>
              <a:rPr lang="es-CL" dirty="0" smtClean="0"/>
              <a:t>, aunque finalmente se le entregará al cliente el proyecto con la tecnología gratuita de </a:t>
            </a:r>
            <a:r>
              <a:rPr lang="es-CL" dirty="0" err="1" smtClean="0"/>
              <a:t>PostgreSQL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24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Planificación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89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59" y="304141"/>
            <a:ext cx="4585503" cy="6366481"/>
          </a:xfrm>
        </p:spPr>
      </p:pic>
    </p:spTree>
    <p:extLst>
      <p:ext uri="{BB962C8B-B14F-4D97-AF65-F5344CB8AC3E}">
        <p14:creationId xmlns:p14="http://schemas.microsoft.com/office/powerpoint/2010/main" val="40024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8000" dirty="0" smtClean="0"/>
              <a:t>Diagramas UML de Análisis</a:t>
            </a:r>
            <a:endParaRPr lang="es-CL" sz="8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s-CL" dirty="0" smtClean="0"/>
              <a:t>Diagramas de Casos de Uso</a:t>
            </a:r>
          </a:p>
          <a:p>
            <a:pPr marL="457200" indent="-457200">
              <a:buFontTx/>
              <a:buChar char="-"/>
            </a:pPr>
            <a:r>
              <a:rPr lang="es-CL" dirty="0" smtClean="0"/>
              <a:t>Diagramas de Secuencia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632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8000" dirty="0" smtClean="0"/>
              <a:t>Arquitectura del Sistema</a:t>
            </a:r>
            <a:endParaRPr lang="es-CL" sz="8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3190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Arquitectura del Sistema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Motor de Base de Datos: </a:t>
            </a:r>
            <a:r>
              <a:rPr lang="es-CL" dirty="0" err="1" smtClean="0"/>
              <a:t>MySQL</a:t>
            </a:r>
            <a:endParaRPr lang="es-CL" dirty="0" smtClean="0"/>
          </a:p>
          <a:p>
            <a:r>
              <a:rPr lang="es-CL" dirty="0" smtClean="0"/>
              <a:t>Lenguaje de Programación: Visual Basic</a:t>
            </a:r>
          </a:p>
          <a:p>
            <a:r>
              <a:rPr lang="es-CL" dirty="0" smtClean="0"/>
              <a:t>Control de Versiones: </a:t>
            </a:r>
            <a:r>
              <a:rPr lang="es-CL" dirty="0" err="1" smtClean="0"/>
              <a:t>GitHub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Software Utilizado:</a:t>
            </a:r>
          </a:p>
          <a:p>
            <a:r>
              <a:rPr lang="es-CL" dirty="0"/>
              <a:t>- </a:t>
            </a:r>
            <a:r>
              <a:rPr lang="es-CL" dirty="0" err="1"/>
              <a:t>MySQL</a:t>
            </a:r>
            <a:r>
              <a:rPr lang="es-CL" dirty="0"/>
              <a:t> </a:t>
            </a:r>
            <a:r>
              <a:rPr lang="es-CL" dirty="0" err="1"/>
              <a:t>Workbench</a:t>
            </a:r>
            <a:r>
              <a:rPr lang="es-CL" dirty="0"/>
              <a:t> 6.1 </a:t>
            </a:r>
            <a:r>
              <a:rPr lang="es-CL" dirty="0" smtClean="0"/>
              <a:t>CE</a:t>
            </a:r>
          </a:p>
          <a:p>
            <a:r>
              <a:rPr lang="es-CL" dirty="0" smtClean="0"/>
              <a:t>- Microsoft Visual Basic 2010 Express </a:t>
            </a:r>
            <a:r>
              <a:rPr lang="es-CL" dirty="0" err="1" smtClean="0"/>
              <a:t>Edition</a:t>
            </a:r>
            <a:endParaRPr lang="es-CL" dirty="0" smtClean="0"/>
          </a:p>
          <a:p>
            <a:r>
              <a:rPr lang="es-CL" dirty="0" smtClean="0"/>
              <a:t>- </a:t>
            </a:r>
            <a:r>
              <a:rPr lang="es-CL" dirty="0" err="1" smtClean="0"/>
              <a:t>Github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Windows 2.6.6.2</a:t>
            </a: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91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8000" dirty="0" smtClean="0"/>
              <a:t>Diagramas UML de Diseño</a:t>
            </a:r>
            <a:endParaRPr lang="es-CL" sz="8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s-CL" dirty="0" smtClean="0"/>
              <a:t>Diagramas de Secuencia</a:t>
            </a:r>
          </a:p>
          <a:p>
            <a:pPr marL="457200" indent="-457200">
              <a:buFontTx/>
              <a:buChar char="-"/>
            </a:pPr>
            <a:r>
              <a:rPr lang="es-CL" dirty="0" smtClean="0"/>
              <a:t>Diagramas de Colaboración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09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8000" dirty="0" smtClean="0"/>
              <a:t>Presentación del Software</a:t>
            </a:r>
            <a:endParaRPr lang="es-CL" sz="8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284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Definición del Problema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Se requiere de un sistema que sea capaz de gestionar los diversos ámbitos dentro de una empresa que se dedica a entregar cursos de conducción de vehículos, entre los cuales están:</a:t>
            </a:r>
          </a:p>
          <a:p>
            <a:endParaRPr lang="es-CL" dirty="0" smtClean="0"/>
          </a:p>
          <a:p>
            <a:r>
              <a:rPr lang="es-CL" dirty="0" smtClean="0"/>
              <a:t>- Gestionar los alumnos (Matrículas, Asistencia, </a:t>
            </a:r>
            <a:r>
              <a:rPr lang="es-CL" dirty="0" err="1" smtClean="0"/>
              <a:t>Examenes</a:t>
            </a:r>
            <a:r>
              <a:rPr lang="es-CL" dirty="0" smtClean="0"/>
              <a:t>, …)</a:t>
            </a:r>
          </a:p>
          <a:p>
            <a:r>
              <a:rPr lang="es-CL" dirty="0" smtClean="0"/>
              <a:t>- Gestionar los docentes (Horarios de clases, Vehículos asignados, …)</a:t>
            </a:r>
          </a:p>
          <a:p>
            <a:r>
              <a:rPr lang="es-CL" dirty="0" smtClean="0"/>
              <a:t>- Gestionar los clientes potenciales (Datos personales, Curso de interés, …)</a:t>
            </a:r>
          </a:p>
          <a:p>
            <a:r>
              <a:rPr lang="es-CL" dirty="0" smtClean="0"/>
              <a:t>- Gestionar los vehículos (Estado, Disponibilidad, …)</a:t>
            </a:r>
          </a:p>
          <a:p>
            <a:r>
              <a:rPr lang="es-CL" dirty="0" smtClean="0"/>
              <a:t>- Otros (Encuesta de Calidad, Resúmenes, …)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0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905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Gracias a esta experiencia hemos logrado obtener varias conclusiones, entre las cuales están:</a:t>
            </a:r>
          </a:p>
          <a:p>
            <a:r>
              <a:rPr lang="es-CL" dirty="0" smtClean="0"/>
              <a:t>- </a:t>
            </a:r>
            <a:r>
              <a:rPr lang="es-CL" b="1" dirty="0" smtClean="0"/>
              <a:t>No subestimar la complejidad de un proyecto</a:t>
            </a:r>
            <a:r>
              <a:rPr lang="es-CL" dirty="0" smtClean="0"/>
              <a:t>: Una mala estimación puede generar atrasos considerables de acuerdo a la planificación inicial.</a:t>
            </a:r>
          </a:p>
          <a:p>
            <a:r>
              <a:rPr lang="es-CL" dirty="0" smtClean="0"/>
              <a:t>- </a:t>
            </a:r>
            <a:r>
              <a:rPr lang="es-CL" b="1" dirty="0" smtClean="0"/>
              <a:t>Establecer las reglas de trabajo al principio, no a mitad del camino</a:t>
            </a:r>
            <a:r>
              <a:rPr lang="es-CL" dirty="0" smtClean="0"/>
              <a:t>: Tratar de reordenar las labores una vez que ya se ha avanzado con una forma de trabajo es complicado y puede generar grandes retrasos.</a:t>
            </a:r>
          </a:p>
          <a:p>
            <a:r>
              <a:rPr lang="es-CL" dirty="0" smtClean="0"/>
              <a:t>- </a:t>
            </a:r>
            <a:r>
              <a:rPr lang="es-CL" b="1" dirty="0" smtClean="0"/>
              <a:t>El cliente siempre tiene la razón: </a:t>
            </a:r>
            <a:r>
              <a:rPr lang="es-CL" dirty="0" smtClean="0"/>
              <a:t>Aún considerando que podemos ofrecer diversas alternativas de solución al cliente, él siempre tendrá la razón y por consiguiente debemos ser capaces de satisfacer sus necesidades en todo momento.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5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- </a:t>
            </a:r>
            <a:r>
              <a:rPr lang="es-CL" b="1" dirty="0" smtClean="0"/>
              <a:t>No cambiar de tecnologías en la arquitectura: </a:t>
            </a:r>
            <a:r>
              <a:rPr lang="es-CL" dirty="0" smtClean="0"/>
              <a:t>En lo posible se debe escoger una al principio y no cambiarla, para ello debemos ser capaces de conocer las ventajas y desventajas que nos ofrece cada tecnología en el mercado, ya que el cambio a mitad del proyecto generará trabajo extra para poder adaptarla al sistema.</a:t>
            </a:r>
          </a:p>
          <a:p>
            <a:r>
              <a:rPr lang="es-CL" dirty="0" smtClean="0"/>
              <a:t>- </a:t>
            </a:r>
            <a:r>
              <a:rPr lang="es-CL" b="1" dirty="0" smtClean="0"/>
              <a:t>Pruebas en fases tempranas minimizan el impacto de los cambios: </a:t>
            </a:r>
            <a:r>
              <a:rPr lang="es-CL" dirty="0" smtClean="0"/>
              <a:t>Al realizar pruebas y </a:t>
            </a:r>
            <a:r>
              <a:rPr lang="es-CL" dirty="0" err="1" smtClean="0"/>
              <a:t>testings</a:t>
            </a:r>
            <a:r>
              <a:rPr lang="es-CL" dirty="0" smtClean="0"/>
              <a:t> en las fases más tempranas del proyecto hacen posible una imagen de lo que usuario desea para trabajar. Adaptarse a estas imágenes hacen que para el usuario sea natural desplazarse a través de la interfaz.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22133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STAKEHOLDERS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Involucrados en el proyecto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63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Stakeholders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Cliente</a:t>
            </a:r>
          </a:p>
          <a:p>
            <a:pPr lvl="1"/>
            <a:r>
              <a:rPr lang="es-CL" dirty="0" smtClean="0"/>
              <a:t>Sr. Juan Carlos </a:t>
            </a:r>
            <a:r>
              <a:rPr lang="es-CL" dirty="0" err="1" smtClean="0"/>
              <a:t>Widemann</a:t>
            </a:r>
            <a:endParaRPr lang="es-CL" dirty="0"/>
          </a:p>
          <a:p>
            <a:r>
              <a:rPr lang="es-CL" b="1" dirty="0" smtClean="0"/>
              <a:t>Equipo de Trabajo</a:t>
            </a:r>
          </a:p>
          <a:p>
            <a:pPr lvl="1"/>
            <a:r>
              <a:rPr lang="es-CL" dirty="0" smtClean="0"/>
              <a:t>José Luis Acuña </a:t>
            </a:r>
            <a:r>
              <a:rPr lang="es-CL" dirty="0" err="1" smtClean="0"/>
              <a:t>Oyarce</a:t>
            </a:r>
            <a:endParaRPr lang="es-CL" dirty="0" smtClean="0"/>
          </a:p>
          <a:p>
            <a:pPr lvl="1"/>
            <a:r>
              <a:rPr lang="es-CL" dirty="0" smtClean="0"/>
              <a:t>Luis Barrientos Fajardo</a:t>
            </a:r>
          </a:p>
          <a:p>
            <a:pPr lvl="1"/>
            <a:r>
              <a:rPr lang="es-CL" dirty="0" err="1" smtClean="0"/>
              <a:t>Kurt</a:t>
            </a:r>
            <a:r>
              <a:rPr lang="es-CL" dirty="0" smtClean="0"/>
              <a:t> </a:t>
            </a:r>
            <a:r>
              <a:rPr lang="es-CL" dirty="0" err="1" smtClean="0"/>
              <a:t>Poehler</a:t>
            </a:r>
            <a:r>
              <a:rPr lang="es-CL" dirty="0" smtClean="0"/>
              <a:t> </a:t>
            </a:r>
            <a:r>
              <a:rPr lang="es-CL" dirty="0" err="1" smtClean="0"/>
              <a:t>Widemann</a:t>
            </a:r>
            <a:endParaRPr lang="es-CL" dirty="0" smtClean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06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Principales Acuerdos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87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Principales Acuerdos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- El software será trabajado aún después de los fines evaluativos de la asignatura.</a:t>
            </a:r>
          </a:p>
          <a:p>
            <a:r>
              <a:rPr lang="es-CL" dirty="0" smtClean="0"/>
              <a:t>- Cuando el software sea entregado debe quedarse al menos un integrante del grupo como soporte técnico para cualquier eventualidad que pudiera surgir.</a:t>
            </a:r>
          </a:p>
          <a:p>
            <a:endParaRPr lang="es-CL" dirty="0"/>
          </a:p>
          <a:p>
            <a:r>
              <a:rPr lang="es-CL" dirty="0"/>
              <a:t>- </a:t>
            </a:r>
            <a:r>
              <a:rPr lang="es-CL" dirty="0" smtClean="0"/>
              <a:t>Además, a </a:t>
            </a:r>
            <a:r>
              <a:rPr lang="es-CL" dirty="0"/>
              <a:t>fines de enero se debe mostrar una nueva versión del software con los actuales cambios de </a:t>
            </a:r>
            <a:r>
              <a:rPr lang="es-CL" dirty="0" smtClean="0"/>
              <a:t>interfaz </a:t>
            </a:r>
            <a:r>
              <a:rPr lang="es-CL" dirty="0"/>
              <a:t>que el cliente pidió implementar según la última reunión (06/01/2015). Luego de eso se retomarán las actividades en marzo para continuar con las demás partes del software.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45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Requisitos 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2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Requisitos de Usuario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Área académica:</a:t>
            </a:r>
          </a:p>
          <a:p>
            <a:r>
              <a:rPr lang="es-CL" dirty="0"/>
              <a:t>Crear ficha de clientes y potenciales clientes</a:t>
            </a:r>
          </a:p>
          <a:p>
            <a:r>
              <a:rPr lang="es-CL" dirty="0"/>
              <a:t>Seguimiento de </a:t>
            </a:r>
            <a:r>
              <a:rPr lang="es-CL" dirty="0" smtClean="0"/>
              <a:t>Clientes</a:t>
            </a:r>
          </a:p>
          <a:p>
            <a:r>
              <a:rPr lang="es-CL" dirty="0"/>
              <a:t>Estadística de ventas y clientes</a:t>
            </a:r>
          </a:p>
          <a:p>
            <a:r>
              <a:rPr lang="es-CL" dirty="0"/>
              <a:t>Retroalimentación</a:t>
            </a:r>
            <a:endParaRPr lang="es-CL" dirty="0"/>
          </a:p>
          <a:p>
            <a:r>
              <a:rPr lang="es-CL" dirty="0" smtClean="0"/>
              <a:t>Registro </a:t>
            </a:r>
            <a:r>
              <a:rPr lang="es-CL" dirty="0"/>
              <a:t>y gestión de flota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80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a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233</TotalTime>
  <Words>1035</Words>
  <Application>Microsoft Office PowerPoint</Application>
  <PresentationFormat>Panorámica</PresentationFormat>
  <Paragraphs>125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 Light</vt:lpstr>
      <vt:lpstr>Metropolitana</vt:lpstr>
      <vt:lpstr>Desarrollo de Proyecto: Sistema de Gestión Académica</vt:lpstr>
      <vt:lpstr>Definición del Problema</vt:lpstr>
      <vt:lpstr>Definición del Problema</vt:lpstr>
      <vt:lpstr>STAKEHOLDERS</vt:lpstr>
      <vt:lpstr>Stakeholders</vt:lpstr>
      <vt:lpstr>Principales Acuerdos</vt:lpstr>
      <vt:lpstr>Principales Acuerdos</vt:lpstr>
      <vt:lpstr>Requisitos </vt:lpstr>
      <vt:lpstr>Requisitos de Usuario</vt:lpstr>
      <vt:lpstr>Requisitos de Usuario</vt:lpstr>
      <vt:lpstr>Requisitos de Usuario</vt:lpstr>
      <vt:lpstr>Requisitos de sistema</vt:lpstr>
      <vt:lpstr>Modelo de procesos</vt:lpstr>
      <vt:lpstr>Presentación de PowerPoint</vt:lpstr>
      <vt:lpstr>Metodología de Trabajo y Ciclo de Vida</vt:lpstr>
      <vt:lpstr>Metodología de Trabajo</vt:lpstr>
      <vt:lpstr>Ciclo de Vida</vt:lpstr>
      <vt:lpstr>Ciclo de Vida</vt:lpstr>
      <vt:lpstr>Ciclo de Vida</vt:lpstr>
      <vt:lpstr>Estimación y Alcance</vt:lpstr>
      <vt:lpstr>Estimación</vt:lpstr>
      <vt:lpstr>Alcance</vt:lpstr>
      <vt:lpstr>Planificación</vt:lpstr>
      <vt:lpstr>Presentación de PowerPoint</vt:lpstr>
      <vt:lpstr>Diagramas UML de Análisis</vt:lpstr>
      <vt:lpstr>Arquitectura del Sistema</vt:lpstr>
      <vt:lpstr>Arquitectura del Sistema</vt:lpstr>
      <vt:lpstr>Diagramas UML de Diseño</vt:lpstr>
      <vt:lpstr>Presentación del Software</vt:lpstr>
      <vt:lpstr>Conclusiones</vt:lpstr>
      <vt:lpstr>Conclusiones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Proyecto: Sistema de Gestión Académica</dc:title>
  <dc:creator>Luzhow</dc:creator>
  <cp:lastModifiedBy>Luzhow</cp:lastModifiedBy>
  <cp:revision>20</cp:revision>
  <dcterms:created xsi:type="dcterms:W3CDTF">2015-01-06T21:10:30Z</dcterms:created>
  <dcterms:modified xsi:type="dcterms:W3CDTF">2015-01-07T21:58:31Z</dcterms:modified>
</cp:coreProperties>
</file>