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0" autoAdjust="0"/>
    <p:restoredTop sz="95141" autoAdjust="0"/>
  </p:normalViewPr>
  <p:slideViewPr>
    <p:cSldViewPr snapToGrid="0">
      <p:cViewPr>
        <p:scale>
          <a:sx n="33" d="100"/>
          <a:sy n="33" d="100"/>
        </p:scale>
        <p:origin x="24" y="-444"/>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F1C0B079-A316-4C9B-B165-DF9EA8325D2C}" type="datetimeFigureOut">
              <a:rPr lang="es-ES" smtClean="0"/>
              <a:t>24/05/2016</a:t>
            </a:fld>
            <a:endParaRPr lang="es-ES"/>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6BA0EAE6-B4B6-49B7-9049-B371250BE0F4}" type="slidenum">
              <a:rPr lang="es-ES" smtClean="0"/>
              <a:t>‹Nº›</a:t>
            </a:fld>
            <a:endParaRPr lang="es-E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38F28AB8-57D1-494F-9851-055AD867E790}" type="datetimeFigureOut">
              <a:t>24/05/2016</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37C7F044-5458-4B2E-BFA0-52AAA1C529D4}" type="slidenum">
              <a:t>‹Nº›</a:t>
            </a:fld>
            <a:endParaRPr lang="es-E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lumMod val="50000"/>
                  </a:prstClr>
                </a:solidFill>
                <a:cs typeface="Calibri" panose="020F0502020204030204" pitchFamily="34" charset="0"/>
              </a:rPr>
              <a:t>Para cambiar este póster, sustituya el </a:t>
            </a:r>
            <a:r>
              <a:rPr lang="es-ES" baseline="0" dirty="0">
                <a:solidFill>
                  <a:prstClr val="white">
                    <a:lumMod val="50000"/>
                  </a:prstClr>
                </a:solidFill>
                <a:cs typeface="Calibri" panose="020F0502020204030204" pitchFamily="34" charset="0"/>
              </a:rPr>
              <a:t>contenido de muestra por el suyo</a:t>
            </a:r>
            <a:r>
              <a:rPr lang="es-ES" dirty="0">
                <a:solidFill>
                  <a:prstClr val="white">
                    <a:lumMod val="50000"/>
                  </a:prstClr>
                </a:solidFill>
                <a:cs typeface="Calibri" panose="020F0502020204030204" pitchFamily="34" charset="0"/>
              </a:rPr>
              <a:t>. Si prefiere empezar</a:t>
            </a:r>
            <a:r>
              <a:rPr lang="es-ES" baseline="0" dirty="0">
                <a:solidFill>
                  <a:prstClr val="white">
                    <a:lumMod val="50000"/>
                  </a:prstClr>
                </a:solidFill>
                <a:cs typeface="Calibri" panose="020F0502020204030204" pitchFamily="34" charset="0"/>
              </a:rPr>
              <a:t> de cero, use el botón Nueva diapositiva de la pestaña Inicio para insertar una página nueva y luego escriba el texto y el contenido en los marcadores de posición vacíos.</a:t>
            </a:r>
            <a:r>
              <a:rPr lang="es-ES" dirty="0">
                <a:solidFill>
                  <a:prstClr val="white">
                    <a:lumMod val="50000"/>
                  </a:prstClr>
                </a:solidFill>
                <a:cs typeface="Calibri" panose="020F0502020204030204" pitchFamily="34" charset="0"/>
              </a:rPr>
              <a:t> Si necesita más marcadores para títulos, subtítulos o texto del cuerpo, copie cualquiera de los marcadores actuales y arrastre el nuevo hasta esa posición. </a:t>
            </a:r>
            <a:endParaRPr lang="es-ES" sz="1200" dirty="0">
              <a:solidFill>
                <a:prstClr val="white">
                  <a:lumMod val="50000"/>
                </a:prstClr>
              </a:solidFill>
              <a:cs typeface="Calibri" panose="020F0502020204030204" pitchFamily="34" charset="0"/>
            </a:endParaRPr>
          </a:p>
          <a:p>
            <a:endParaRPr lang="es-ES" dirty="0"/>
          </a:p>
        </p:txBody>
      </p:sp>
      <p:sp>
        <p:nvSpPr>
          <p:cNvPr id="4" name="Marcador de número de diapositiva 3"/>
          <p:cNvSpPr>
            <a:spLocks noGrp="1"/>
          </p:cNvSpPr>
          <p:nvPr>
            <p:ph type="sldNum" sz="quarter" idx="10"/>
          </p:nvPr>
        </p:nvSpPr>
        <p:spPr/>
        <p:txBody>
          <a:bodyPr/>
          <a:lstStyle/>
          <a:p>
            <a:fld id="{37C7F044-5458-4B2E-BFA0-52AAA1C529D4}" type="slidenum">
              <a:rPr lang="es-ES" smtClean="0"/>
              <a:t>1</a:t>
            </a:fld>
            <a:endParaRPr lang="es-ES"/>
          </a:p>
        </p:txBody>
      </p:sp>
    </p:spTree>
    <p:extLst>
      <p:ext uri="{BB962C8B-B14F-4D97-AF65-F5344CB8AC3E}">
        <p14:creationId xmlns:p14="http://schemas.microsoft.com/office/powerpoint/2010/main" val="169822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6400800" y="990600"/>
            <a:ext cx="31089600" cy="2514540"/>
          </a:xfrm>
        </p:spPr>
        <p:txBody>
          <a:bodyPr/>
          <a:lstStyle/>
          <a:p>
            <a:r>
              <a:rPr lang="es-ES"/>
              <a:t>Haga clic para modificar el estilo de título del patrón</a:t>
            </a:r>
          </a:p>
        </p:txBody>
      </p:sp>
      <p:sp>
        <p:nvSpPr>
          <p:cNvPr id="31" name="Marcador de posición de texto 6"/>
          <p:cNvSpPr>
            <a:spLocks noGrp="1"/>
          </p:cNvSpPr>
          <p:nvPr>
            <p:ph type="body" sz="quarter" idx="36"/>
          </p:nvPr>
        </p:nvSpPr>
        <p:spPr bwMode="auto">
          <a:xfrm>
            <a:off x="6400800" y="3588603"/>
            <a:ext cx="31089600" cy="830997"/>
          </a:xfrm>
        </p:spPr>
        <p:txBody>
          <a:bodyPr>
            <a:noAutofit/>
          </a:bodyPr>
          <a:lstStyle>
            <a:lvl1pPr marL="0" indent="0" latinLnBrk="0">
              <a:spcBef>
                <a:spcPts val="0"/>
              </a:spcBef>
              <a:buNone/>
              <a:defRPr lang="es-ES" sz="2400">
                <a:solidFill>
                  <a:schemeClr val="bg1"/>
                </a:solidFill>
              </a:defRPr>
            </a:lvl1pPr>
            <a:lvl2pPr marL="0" indent="0" latinLnBrk="0">
              <a:spcBef>
                <a:spcPts val="0"/>
              </a:spcBef>
              <a:buNone/>
              <a:defRPr lang="es-ES" sz="2400">
                <a:solidFill>
                  <a:schemeClr val="bg1"/>
                </a:solidFill>
              </a:defRPr>
            </a:lvl2pPr>
            <a:lvl3pPr marL="0" indent="0" latinLnBrk="0">
              <a:spcBef>
                <a:spcPts val="0"/>
              </a:spcBef>
              <a:buNone/>
              <a:defRPr lang="es-ES" sz="2400">
                <a:solidFill>
                  <a:schemeClr val="bg1"/>
                </a:solidFill>
              </a:defRPr>
            </a:lvl3pPr>
            <a:lvl4pPr marL="0" indent="0" latinLnBrk="0">
              <a:spcBef>
                <a:spcPts val="0"/>
              </a:spcBef>
              <a:buNone/>
              <a:defRPr lang="es-ES" sz="2400">
                <a:solidFill>
                  <a:schemeClr val="bg1"/>
                </a:solidFill>
              </a:defRPr>
            </a:lvl4pPr>
            <a:lvl5pPr marL="0" indent="0" latinLnBrk="0">
              <a:spcBef>
                <a:spcPts val="0"/>
              </a:spcBef>
              <a:buNone/>
              <a:defRPr lang="es-ES" sz="2400">
                <a:solidFill>
                  <a:schemeClr val="bg1"/>
                </a:solidFill>
              </a:defRPr>
            </a:lvl5pPr>
            <a:lvl6pPr marL="0" indent="0" latinLnBrk="0">
              <a:spcBef>
                <a:spcPts val="0"/>
              </a:spcBef>
              <a:buNone/>
              <a:defRPr lang="es-ES" sz="2400">
                <a:solidFill>
                  <a:schemeClr val="bg1"/>
                </a:solidFill>
              </a:defRPr>
            </a:lvl6pPr>
            <a:lvl7pPr marL="0" indent="0" latinLnBrk="0">
              <a:spcBef>
                <a:spcPts val="0"/>
              </a:spcBef>
              <a:buNone/>
              <a:defRPr lang="es-ES" sz="2400">
                <a:solidFill>
                  <a:schemeClr val="bg1"/>
                </a:solidFill>
              </a:defRPr>
            </a:lvl7pPr>
            <a:lvl8pPr marL="0" indent="0" latinLnBrk="0">
              <a:spcBef>
                <a:spcPts val="0"/>
              </a:spcBef>
              <a:buNone/>
              <a:defRPr lang="es-ES" sz="2400">
                <a:solidFill>
                  <a:schemeClr val="bg1"/>
                </a:solidFill>
              </a:defRPr>
            </a:lvl8pPr>
            <a:lvl9pPr marL="0" indent="0" latinLnBrk="0">
              <a:spcBef>
                <a:spcPts val="0"/>
              </a:spcBef>
              <a:buNone/>
              <a:defRPr lang="es-ES" sz="2400">
                <a:solidFill>
                  <a:schemeClr val="bg1"/>
                </a:solidFill>
              </a:defRPr>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ECAA57DF-1C19-4726-AB84-014692BAD8F5}" type="datetimeFigureOut">
              <a:t>24/05/2016</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91B4C631-C489-4C11-812F-2172FBEAE82B}" type="slidenum">
              <a:t>‹Nº›</a:t>
            </a:fld>
            <a:endParaRPr lang="es-ES"/>
          </a:p>
        </p:txBody>
      </p:sp>
      <p:sp>
        <p:nvSpPr>
          <p:cNvPr id="7" name="Marcador de posición de texto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19" name="Marcador de posición de contenido 17"/>
          <p:cNvSpPr>
            <a:spLocks noGrp="1"/>
          </p:cNvSpPr>
          <p:nvPr>
            <p:ph sz="quarter" idx="24" hasCustomPrompt="1"/>
          </p:nvPr>
        </p:nvSpPr>
        <p:spPr>
          <a:xfrm>
            <a:off x="1143000" y="7071360"/>
            <a:ext cx="12801600" cy="6858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1" name="Marcador de posición de texto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0" name="Marcador de posición de contenido 17"/>
          <p:cNvSpPr>
            <a:spLocks noGrp="1"/>
          </p:cNvSpPr>
          <p:nvPr>
            <p:ph sz="quarter" idx="25" hasCustomPrompt="1"/>
          </p:nvPr>
        </p:nvSpPr>
        <p:spPr>
          <a:xfrm>
            <a:off x="1143000" y="16251936"/>
            <a:ext cx="12801600" cy="9088165"/>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3" name="Marcador de posición de texto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dirty="0"/>
              <a:t>Encabezado</a:t>
            </a:r>
          </a:p>
        </p:txBody>
      </p:sp>
      <p:sp>
        <p:nvSpPr>
          <p:cNvPr id="21" name="Marcador de posición de contenido 17"/>
          <p:cNvSpPr>
            <a:spLocks noGrp="1"/>
          </p:cNvSpPr>
          <p:nvPr>
            <p:ph sz="quarter" idx="26" hasCustomPrompt="1"/>
          </p:nvPr>
        </p:nvSpPr>
        <p:spPr>
          <a:xfrm>
            <a:off x="11430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5" name="Marcador de posición de texto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2" name="Marcador de posición de contenido 17"/>
          <p:cNvSpPr>
            <a:spLocks noGrp="1"/>
          </p:cNvSpPr>
          <p:nvPr>
            <p:ph sz="quarter" idx="27" hasCustomPrompt="1"/>
          </p:nvPr>
        </p:nvSpPr>
        <p:spPr>
          <a:xfrm>
            <a:off x="15544800" y="7071360"/>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8" name="Marcador de posición de contenido 17"/>
          <p:cNvSpPr>
            <a:spLocks noGrp="1"/>
          </p:cNvSpPr>
          <p:nvPr>
            <p:ph sz="quarter" idx="23" hasCustomPrompt="1"/>
          </p:nvPr>
        </p:nvSpPr>
        <p:spPr>
          <a:xfrm>
            <a:off x="15544800" y="11948160"/>
            <a:ext cx="12801600" cy="6172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3" name="Marcador de posición de contenido 17"/>
          <p:cNvSpPr>
            <a:spLocks noGrp="1"/>
          </p:cNvSpPr>
          <p:nvPr>
            <p:ph sz="quarter" idx="28" hasCustomPrompt="1"/>
          </p:nvPr>
        </p:nvSpPr>
        <p:spPr>
          <a:xfrm>
            <a:off x="15544800" y="23469600"/>
            <a:ext cx="12801600" cy="1752600"/>
          </a:xfrm>
        </p:spPr>
        <p:txBody>
          <a:bodyPr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p:txBody>
      </p:sp>
      <p:sp>
        <p:nvSpPr>
          <p:cNvPr id="24" name="Marcador de posición de texto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5" name="Marcador de posición de contenido 17"/>
          <p:cNvSpPr>
            <a:spLocks noGrp="1"/>
          </p:cNvSpPr>
          <p:nvPr>
            <p:ph sz="quarter" idx="30" hasCustomPrompt="1"/>
          </p:nvPr>
        </p:nvSpPr>
        <p:spPr>
          <a:xfrm>
            <a:off x="155448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6" name="Marcador de posición de texto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7" name="Marcador de posición de contenido 17"/>
          <p:cNvSpPr>
            <a:spLocks noGrp="1"/>
          </p:cNvSpPr>
          <p:nvPr>
            <p:ph sz="quarter" idx="32" hasCustomPrompt="1"/>
          </p:nvPr>
        </p:nvSpPr>
        <p:spPr>
          <a:xfrm>
            <a:off x="29900880" y="7071360"/>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8" name="Marcador de posición de contenido 17"/>
          <p:cNvSpPr>
            <a:spLocks noGrp="1"/>
          </p:cNvSpPr>
          <p:nvPr>
            <p:ph sz="quarter" idx="33" hasCustomPrompt="1"/>
          </p:nvPr>
        </p:nvSpPr>
        <p:spPr>
          <a:xfrm>
            <a:off x="29900880" y="15837408"/>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9" name="Marcador de posición de texto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30" name="Marcador de posición de contenido 17"/>
          <p:cNvSpPr>
            <a:spLocks noGrp="1"/>
          </p:cNvSpPr>
          <p:nvPr>
            <p:ph sz="quarter" idx="35" hasCustomPrompt="1"/>
          </p:nvPr>
        </p:nvSpPr>
        <p:spPr>
          <a:xfrm>
            <a:off x="2990088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latinLnBrk="0">
              <a:defRPr lang="es-ES" sz="1600">
                <a:solidFill>
                  <a:schemeClr val="tx1">
                    <a:tint val="75000"/>
                  </a:schemeClr>
                </a:solidFill>
              </a:defRPr>
            </a:lvl1pPr>
          </a:lstStyle>
          <a:p>
            <a:fld id="{ECAA57DF-1C19-4726-AB84-014692BAD8F5}" type="datetimeFigureOut">
              <a:pPr/>
              <a:t>24/05/2016</a:t>
            </a:fld>
            <a:endParaRPr lang="es-ES"/>
          </a:p>
        </p:txBody>
      </p:sp>
      <p:sp>
        <p:nvSpPr>
          <p:cNvPr id="5" name="Marcador de posición de pie de página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latinLnBrk="0">
              <a:defRPr lang="es-ES" sz="1600">
                <a:solidFill>
                  <a:schemeClr val="tx1">
                    <a:tint val="75000"/>
                  </a:schemeClr>
                </a:solidFill>
              </a:defRPr>
            </a:lvl1pPr>
          </a:lstStyle>
          <a:p>
            <a:endParaRPr lang="es-ES"/>
          </a:p>
        </p:txBody>
      </p:sp>
      <p:sp>
        <p:nvSpPr>
          <p:cNvPr id="6" name="Marcador de posición de número de diapositiva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latinLnBrk="0">
              <a:defRPr lang="es-ES" sz="1600">
                <a:solidFill>
                  <a:schemeClr val="tx1">
                    <a:tint val="75000"/>
                  </a:schemeClr>
                </a:solidFill>
              </a:defRPr>
            </a:lvl1pPr>
          </a:lstStyle>
          <a:p>
            <a:fld id="{91B4C631-C489-4C11-812F-2172FBEAE82B}" type="slidenum">
              <a:pPr/>
              <a:t>‹Nº›</a:t>
            </a:fld>
            <a:endParaRPr lang="es-E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lang="es-ES"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p:bodyStyle>
    <p:otherStyle>
      <a:defPPr>
        <a:defRPr lang="es-ES"/>
      </a:defPPr>
      <a:lvl1pPr marL="0" algn="l" defTabSz="4389120" rtl="0" eaLnBrk="1" latinLnBrk="0" hangingPunct="1">
        <a:defRPr lang="es-ES" sz="8640" kern="1200">
          <a:solidFill>
            <a:schemeClr val="tx1"/>
          </a:solidFill>
          <a:latin typeface="+mn-lt"/>
          <a:ea typeface="+mn-ea"/>
          <a:cs typeface="+mn-cs"/>
        </a:defRPr>
      </a:lvl1pPr>
      <a:lvl2pPr marL="2194560" algn="l" defTabSz="4389120" rtl="0" eaLnBrk="1" latinLnBrk="0" hangingPunct="1">
        <a:defRPr lang="es-ES" sz="8640" kern="1200">
          <a:solidFill>
            <a:schemeClr val="tx1"/>
          </a:solidFill>
          <a:latin typeface="+mn-lt"/>
          <a:ea typeface="+mn-ea"/>
          <a:cs typeface="+mn-cs"/>
        </a:defRPr>
      </a:lvl2pPr>
      <a:lvl3pPr marL="4389120" algn="l" defTabSz="4389120" rtl="0" eaLnBrk="1" latinLnBrk="0" hangingPunct="1">
        <a:defRPr lang="es-ES" sz="8640" kern="1200">
          <a:solidFill>
            <a:schemeClr val="tx1"/>
          </a:solidFill>
          <a:latin typeface="+mn-lt"/>
          <a:ea typeface="+mn-ea"/>
          <a:cs typeface="+mn-cs"/>
        </a:defRPr>
      </a:lvl3pPr>
      <a:lvl4pPr marL="6583680" algn="l" defTabSz="4389120" rtl="0" eaLnBrk="1" latinLnBrk="0" hangingPunct="1">
        <a:defRPr lang="es-ES" sz="8640" kern="1200">
          <a:solidFill>
            <a:schemeClr val="tx1"/>
          </a:solidFill>
          <a:latin typeface="+mn-lt"/>
          <a:ea typeface="+mn-ea"/>
          <a:cs typeface="+mn-cs"/>
        </a:defRPr>
      </a:lvl4pPr>
      <a:lvl5pPr marL="8778240" algn="l" defTabSz="4389120" rtl="0" eaLnBrk="1" latinLnBrk="0" hangingPunct="1">
        <a:defRPr lang="es-ES" sz="8640" kern="1200">
          <a:solidFill>
            <a:schemeClr val="tx1"/>
          </a:solidFill>
          <a:latin typeface="+mn-lt"/>
          <a:ea typeface="+mn-ea"/>
          <a:cs typeface="+mn-cs"/>
        </a:defRPr>
      </a:lvl5pPr>
      <a:lvl6pPr marL="10972800" algn="l" defTabSz="4389120" rtl="0" eaLnBrk="1" latinLnBrk="0" hangingPunct="1">
        <a:defRPr lang="es-ES" sz="8640" kern="1200">
          <a:solidFill>
            <a:schemeClr val="tx1"/>
          </a:solidFill>
          <a:latin typeface="+mn-lt"/>
          <a:ea typeface="+mn-ea"/>
          <a:cs typeface="+mn-cs"/>
        </a:defRPr>
      </a:lvl6pPr>
      <a:lvl7pPr marL="13167360" algn="l" defTabSz="4389120" rtl="0" eaLnBrk="1" latinLnBrk="0" hangingPunct="1">
        <a:defRPr lang="es-ES" sz="8640" kern="1200">
          <a:solidFill>
            <a:schemeClr val="tx1"/>
          </a:solidFill>
          <a:latin typeface="+mn-lt"/>
          <a:ea typeface="+mn-ea"/>
          <a:cs typeface="+mn-cs"/>
        </a:defRPr>
      </a:lvl7pPr>
      <a:lvl8pPr marL="15361920" algn="l" defTabSz="4389120" rtl="0" eaLnBrk="1" latinLnBrk="0" hangingPunct="1">
        <a:defRPr lang="es-ES" sz="8640" kern="1200">
          <a:solidFill>
            <a:schemeClr val="tx1"/>
          </a:solidFill>
          <a:latin typeface="+mn-lt"/>
          <a:ea typeface="+mn-ea"/>
          <a:cs typeface="+mn-cs"/>
        </a:defRPr>
      </a:lvl8pPr>
      <a:lvl9pPr marL="17556480" algn="l" defTabSz="4389120" rtl="0" eaLnBrk="1" latinLnBrk="0" hangingPunct="1">
        <a:defRPr lang="es-ES"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s.wikipedia.org/wiki/Megabyte" TargetMode="External"/><Relationship Id="rId13" Type="http://schemas.openxmlformats.org/officeDocument/2006/relationships/hyperlink" Target="http://www.oracle.com/" TargetMode="External"/><Relationship Id="rId3" Type="http://schemas.openxmlformats.org/officeDocument/2006/relationships/hyperlink" Target="http://www.oracle.com/technetwork/systems/opensparc/index.html" TargetMode="External"/><Relationship Id="rId7" Type="http://schemas.openxmlformats.org/officeDocument/2006/relationships/hyperlink" Target="https://es.wikipedia.org/wiki/Cach%C3%A9_(inform%C3%A1tica)" TargetMode="External"/><Relationship Id="rId12" Type="http://schemas.openxmlformats.org/officeDocument/2006/relationships/image" Target="../media/image2.GIF"/><Relationship Id="rId2" Type="http://schemas.openxmlformats.org/officeDocument/2006/relationships/notesSlide" Target="../notesSlides/notesSlide1.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hyperlink" Target="https://es.wikipedia.org/wiki/10_Gigabit_Ethernet" TargetMode="External"/><Relationship Id="rId11" Type="http://schemas.openxmlformats.org/officeDocument/2006/relationships/image" Target="../media/image1.jpg"/><Relationship Id="rId5" Type="http://schemas.openxmlformats.org/officeDocument/2006/relationships/hyperlink" Target="https://es.wikipedia.org/wiki/PCI_Express" TargetMode="External"/><Relationship Id="rId15" Type="http://schemas.openxmlformats.org/officeDocument/2006/relationships/image" Target="../media/image3.jpeg"/><Relationship Id="rId10" Type="http://schemas.openxmlformats.org/officeDocument/2006/relationships/hyperlink" Target="https://es.wikipedia.org/wiki/FB-DIMM" TargetMode="External"/><Relationship Id="rId4" Type="http://schemas.openxmlformats.org/officeDocument/2006/relationships/hyperlink" Target="https://es.wikipedia.org/wiki/GHz" TargetMode="External"/><Relationship Id="rId9" Type="http://schemas.openxmlformats.org/officeDocument/2006/relationships/hyperlink" Target="https://es.wikipedia.org/wiki/FPU" TargetMode="External"/><Relationship Id="rId14" Type="http://schemas.openxmlformats.org/officeDocument/2006/relationships/hyperlink" Target="http://www.oracle.com/technetwork/systems/opensparc/opensparc-overview-1562924.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8000" dirty="0"/>
              <a:t>[OPENSPARC] Una plataforma abierta para la fiabilidad del Hardware experimental</a:t>
            </a:r>
          </a:p>
        </p:txBody>
      </p:sp>
      <p:sp>
        <p:nvSpPr>
          <p:cNvPr id="3" name="Marcador de texto 2"/>
          <p:cNvSpPr>
            <a:spLocks noGrp="1"/>
          </p:cNvSpPr>
          <p:nvPr>
            <p:ph type="body" sz="quarter" idx="36"/>
          </p:nvPr>
        </p:nvSpPr>
        <p:spPr/>
        <p:txBody>
          <a:bodyPr/>
          <a:lstStyle/>
          <a:p>
            <a:r>
              <a:rPr lang="es-ES" dirty="0" smtClean="0"/>
              <a:t>Jorge </a:t>
            </a:r>
            <a:r>
              <a:rPr lang="es-ES" dirty="0" err="1" smtClean="0"/>
              <a:t>Ivan</a:t>
            </a:r>
            <a:r>
              <a:rPr lang="es-ES" dirty="0" smtClean="0"/>
              <a:t> Isaza – Felipe Valencia Trejo – </a:t>
            </a:r>
            <a:r>
              <a:rPr lang="es-ES" dirty="0" err="1" smtClean="0"/>
              <a:t>Jose</a:t>
            </a:r>
            <a:r>
              <a:rPr lang="es-ES" dirty="0" smtClean="0"/>
              <a:t> F. Angarita Monsalve</a:t>
            </a:r>
            <a:br>
              <a:rPr lang="es-ES" dirty="0" smtClean="0"/>
            </a:br>
            <a:r>
              <a:rPr lang="es-ES" dirty="0" smtClean="0"/>
              <a:t>Arquitectura de Computadores - </a:t>
            </a:r>
            <a:r>
              <a:rPr lang="es-CO" dirty="0"/>
              <a:t>Ingeniería De Sistemas Y Computación</a:t>
            </a:r>
            <a:endParaRPr lang="es-ES" dirty="0"/>
          </a:p>
          <a:p>
            <a:endParaRPr lang="es-ES" dirty="0"/>
          </a:p>
        </p:txBody>
      </p:sp>
      <p:sp>
        <p:nvSpPr>
          <p:cNvPr id="4" name="Marcador de texto 3"/>
          <p:cNvSpPr>
            <a:spLocks noGrp="1"/>
          </p:cNvSpPr>
          <p:nvPr>
            <p:ph type="body" sz="quarter" idx="13"/>
          </p:nvPr>
        </p:nvSpPr>
        <p:spPr>
          <a:xfrm>
            <a:off x="1143000" y="5852160"/>
            <a:ext cx="8915400" cy="1219200"/>
          </a:xfrm>
        </p:spPr>
        <p:txBody>
          <a:bodyPr/>
          <a:lstStyle/>
          <a:p>
            <a:r>
              <a:rPr lang="es-ES" dirty="0"/>
              <a:t>resumen</a:t>
            </a:r>
          </a:p>
        </p:txBody>
      </p:sp>
      <p:sp>
        <p:nvSpPr>
          <p:cNvPr id="5" name="Marcador de contenido 4"/>
          <p:cNvSpPr>
            <a:spLocks noGrp="1"/>
          </p:cNvSpPr>
          <p:nvPr>
            <p:ph sz="quarter" idx="24"/>
          </p:nvPr>
        </p:nvSpPr>
        <p:spPr>
          <a:xfrm>
            <a:off x="1143000" y="7071360"/>
            <a:ext cx="8915400" cy="6858000"/>
          </a:xfrm>
        </p:spPr>
        <p:txBody>
          <a:bodyPr>
            <a:normAutofit/>
          </a:bodyPr>
          <a:lstStyle/>
          <a:p>
            <a:r>
              <a:rPr lang="es-CO" sz="3200" dirty="0" err="1"/>
              <a:t>OpenSPARC</a:t>
            </a:r>
            <a:r>
              <a:rPr lang="es-CO" sz="3200" dirty="0"/>
              <a:t> es una comunidad de código abierto basado en torno al diseño de hardware y ayudas para la experimentación </a:t>
            </a:r>
            <a:r>
              <a:rPr lang="es-CO" sz="3200" dirty="0" err="1"/>
              <a:t>UltraSPARCTM</a:t>
            </a:r>
            <a:r>
              <a:rPr lang="es-CO" sz="3200" dirty="0"/>
              <a:t> T1 y T2 de chips de múltiples hilos (CMT) microprocesadores. </a:t>
            </a:r>
          </a:p>
          <a:p>
            <a:r>
              <a:rPr lang="es-CO" sz="3200" dirty="0" smtClean="0"/>
              <a:t>La </a:t>
            </a:r>
            <a:r>
              <a:rPr lang="es-CO" sz="3200" dirty="0"/>
              <a:t>riqueza del código fuente RTL, herramientas e información en </a:t>
            </a:r>
            <a:r>
              <a:rPr lang="es-CO" sz="3200" dirty="0" err="1"/>
              <a:t>OpenSPARC</a:t>
            </a:r>
            <a:r>
              <a:rPr lang="es-CO" sz="3200" dirty="0"/>
              <a:t> ha hecho que sea una plataforma completa, práctica y relevante para la investigación en varias áreas de la computación</a:t>
            </a:r>
            <a:endParaRPr lang="es-ES" sz="3200" dirty="0"/>
          </a:p>
        </p:txBody>
      </p:sp>
      <p:sp>
        <p:nvSpPr>
          <p:cNvPr id="6" name="Marcador de texto 5"/>
          <p:cNvSpPr>
            <a:spLocks noGrp="1"/>
          </p:cNvSpPr>
          <p:nvPr>
            <p:ph type="body" sz="quarter" idx="17"/>
          </p:nvPr>
        </p:nvSpPr>
        <p:spPr>
          <a:xfrm>
            <a:off x="33924240" y="5752663"/>
            <a:ext cx="8915400" cy="1219200"/>
          </a:xfrm>
        </p:spPr>
        <p:txBody>
          <a:bodyPr/>
          <a:lstStyle/>
          <a:p>
            <a:r>
              <a:rPr lang="es-ES" dirty="0"/>
              <a:t>PALABRAS CLAVE</a:t>
            </a:r>
          </a:p>
        </p:txBody>
      </p:sp>
      <p:sp>
        <p:nvSpPr>
          <p:cNvPr id="7" name="Marcador de contenido 6"/>
          <p:cNvSpPr>
            <a:spLocks noGrp="1"/>
          </p:cNvSpPr>
          <p:nvPr>
            <p:ph sz="quarter" idx="25"/>
          </p:nvPr>
        </p:nvSpPr>
        <p:spPr>
          <a:xfrm>
            <a:off x="33924240" y="6971863"/>
            <a:ext cx="8915400" cy="9088165"/>
          </a:xfrm>
        </p:spPr>
        <p:txBody>
          <a:bodyPr/>
          <a:lstStyle/>
          <a:p>
            <a:pPr lvl="1"/>
            <a:r>
              <a:rPr lang="es-CO" b="1" dirty="0"/>
              <a:t>El microprocesador </a:t>
            </a:r>
            <a:r>
              <a:rPr lang="es-CO" dirty="0"/>
              <a:t>es el circuito integrado central más complejo de un sistema informático; a modo de ilustración, se le suele llamar por analogía el «cerebro» de un computador.</a:t>
            </a:r>
          </a:p>
          <a:p>
            <a:pPr lvl="1"/>
            <a:r>
              <a:rPr lang="es-CO" b="1" dirty="0"/>
              <a:t>RTL : </a:t>
            </a:r>
            <a:r>
              <a:rPr lang="es-CO" dirty="0"/>
              <a:t>nivel de transferencia de registro </a:t>
            </a:r>
          </a:p>
          <a:p>
            <a:pPr lvl="1"/>
            <a:r>
              <a:rPr lang="es-CO" b="1" dirty="0"/>
              <a:t>CMT: </a:t>
            </a:r>
            <a:r>
              <a:rPr lang="es-CO" dirty="0" err="1"/>
              <a:t>cacheline</a:t>
            </a:r>
            <a:r>
              <a:rPr lang="es-CO" dirty="0"/>
              <a:t> </a:t>
            </a:r>
            <a:r>
              <a:rPr lang="es-CO" dirty="0" err="1"/>
              <a:t>transmit</a:t>
            </a:r>
            <a:r>
              <a:rPr lang="es-CO" dirty="0"/>
              <a:t> manager</a:t>
            </a:r>
          </a:p>
          <a:p>
            <a:pPr lvl="1"/>
            <a:r>
              <a:rPr lang="es-ES" dirty="0"/>
              <a:t>Hilo (</a:t>
            </a:r>
            <a:r>
              <a:rPr lang="es-ES" dirty="0" err="1"/>
              <a:t>thread</a:t>
            </a:r>
            <a:r>
              <a:rPr lang="es-ES" dirty="0"/>
              <a:t>): característica que permite separar un programa en múltiples tareas separadas.</a:t>
            </a:r>
          </a:p>
          <a:p>
            <a:pPr lvl="1"/>
            <a:endParaRPr lang="es-ES" dirty="0"/>
          </a:p>
          <a:p>
            <a:pPr lvl="1"/>
            <a:r>
              <a:rPr lang="es-ES" dirty="0" err="1"/>
              <a:t>Multipnúcleo</a:t>
            </a:r>
            <a:r>
              <a:rPr lang="es-ES" dirty="0"/>
              <a:t>: un procesador </a:t>
            </a:r>
            <a:r>
              <a:rPr lang="es-ES" dirty="0" err="1"/>
              <a:t>multinúcleo</a:t>
            </a:r>
            <a:r>
              <a:rPr lang="es-ES" dirty="0"/>
              <a:t> combina dos o más microprocesadores en un solo procesador, por lo general un único circuito integrado.</a:t>
            </a:r>
          </a:p>
        </p:txBody>
      </p:sp>
      <p:sp>
        <p:nvSpPr>
          <p:cNvPr id="8" name="Marcador de texto 7"/>
          <p:cNvSpPr>
            <a:spLocks noGrp="1"/>
          </p:cNvSpPr>
          <p:nvPr>
            <p:ph type="body" sz="quarter" idx="19"/>
          </p:nvPr>
        </p:nvSpPr>
        <p:spPr>
          <a:xfrm>
            <a:off x="876204" y="17386394"/>
            <a:ext cx="8915400" cy="1219200"/>
          </a:xfrm>
        </p:spPr>
        <p:txBody>
          <a:bodyPr/>
          <a:lstStyle/>
          <a:p>
            <a:r>
              <a:rPr lang="es-ES" dirty="0"/>
              <a:t>objetivos</a:t>
            </a:r>
          </a:p>
        </p:txBody>
      </p:sp>
      <p:sp>
        <p:nvSpPr>
          <p:cNvPr id="9" name="Marcador de contenido 8"/>
          <p:cNvSpPr>
            <a:spLocks noGrp="1"/>
          </p:cNvSpPr>
          <p:nvPr>
            <p:ph sz="quarter" idx="26"/>
          </p:nvPr>
        </p:nvSpPr>
        <p:spPr>
          <a:xfrm>
            <a:off x="876204" y="18556222"/>
            <a:ext cx="8915400" cy="9746933"/>
          </a:xfrm>
        </p:spPr>
        <p:txBody>
          <a:bodyPr>
            <a:normAutofit/>
          </a:bodyPr>
          <a:lstStyle/>
          <a:p>
            <a:r>
              <a:rPr lang="es-CO" dirty="0" smtClean="0"/>
              <a:t>Permite a los desarrolladores crear aplicaciones innovadoras de software más rápido y con un mayor grado de integración de hardware que nunca.</a:t>
            </a:r>
          </a:p>
          <a:p>
            <a:r>
              <a:rPr lang="es-CO" dirty="0" smtClean="0"/>
              <a:t>Proporciona </a:t>
            </a:r>
            <a:r>
              <a:rPr lang="es-CO" dirty="0"/>
              <a:t>una plataforma para demostrar y poner a prueba las capacidades de la herramienta en un diseño comercial.</a:t>
            </a:r>
          </a:p>
          <a:p>
            <a:r>
              <a:rPr lang="es-CO" dirty="0"/>
              <a:t>D</a:t>
            </a:r>
            <a:r>
              <a:rPr lang="es-CO" dirty="0" smtClean="0"/>
              <a:t>a </a:t>
            </a:r>
            <a:r>
              <a:rPr lang="es-CO" dirty="0"/>
              <a:t>la oportunidad de investigar, modificar, probar y </a:t>
            </a:r>
            <a:r>
              <a:rPr lang="es-CO" dirty="0" smtClean="0"/>
              <a:t>crear </a:t>
            </a:r>
            <a:r>
              <a:rPr lang="es-CO" dirty="0"/>
              <a:t>soluciones únicas basadas en una arquitectura probada.</a:t>
            </a:r>
          </a:p>
          <a:p>
            <a:r>
              <a:rPr lang="es-CO" dirty="0"/>
              <a:t>puede arrancar verdadero off-</a:t>
            </a:r>
            <a:r>
              <a:rPr lang="es-CO" dirty="0" err="1"/>
              <a:t>the</a:t>
            </a:r>
            <a:r>
              <a:rPr lang="es-CO" dirty="0"/>
              <a:t>-</a:t>
            </a:r>
            <a:r>
              <a:rPr lang="es-CO" dirty="0" err="1"/>
              <a:t>shelf</a:t>
            </a:r>
            <a:r>
              <a:rPr lang="es-CO" dirty="0"/>
              <a:t> sistemas operativos comerciales (</a:t>
            </a:r>
            <a:r>
              <a:rPr lang="es-CO" dirty="0" err="1"/>
              <a:t>egSolaris</a:t>
            </a:r>
            <a:r>
              <a:rPr lang="es-CO" dirty="0"/>
              <a:t>, Linux, </a:t>
            </a:r>
            <a:r>
              <a:rPr lang="es-CO" dirty="0" err="1"/>
              <a:t>FreeBSD</a:t>
            </a:r>
            <a:r>
              <a:rPr lang="es-CO" dirty="0"/>
              <a:t>). Utilice un diseño real para su estudio, investigación o para probar sus innovaciones VLSI metodología de diseño.</a:t>
            </a:r>
          </a:p>
          <a:p>
            <a:r>
              <a:rPr lang="es-CO" smtClean="0"/>
              <a:t>Colaboración </a:t>
            </a:r>
            <a:r>
              <a:rPr lang="es-CO" dirty="0"/>
              <a:t>en torno al diseño de chips.</a:t>
            </a:r>
            <a:endParaRPr lang="es-ES" dirty="0"/>
          </a:p>
        </p:txBody>
      </p:sp>
      <p:sp>
        <p:nvSpPr>
          <p:cNvPr id="10" name="Marcador de texto 9"/>
          <p:cNvSpPr>
            <a:spLocks noGrp="1"/>
          </p:cNvSpPr>
          <p:nvPr>
            <p:ph type="body" sz="quarter" idx="21"/>
          </p:nvPr>
        </p:nvSpPr>
        <p:spPr>
          <a:xfrm>
            <a:off x="11138932" y="5864792"/>
            <a:ext cx="10076291" cy="1219200"/>
          </a:xfrm>
        </p:spPr>
        <p:txBody>
          <a:bodyPr/>
          <a:lstStyle/>
          <a:p>
            <a:r>
              <a:rPr lang="es-CO" b="1" dirty="0" err="1"/>
              <a:t>OpenSPARC</a:t>
            </a:r>
            <a:r>
              <a:rPr lang="es-CO" b="1" dirty="0"/>
              <a:t> T1</a:t>
            </a:r>
          </a:p>
        </p:txBody>
      </p:sp>
      <p:sp>
        <p:nvSpPr>
          <p:cNvPr id="11" name="Marcador de contenido 10"/>
          <p:cNvSpPr>
            <a:spLocks noGrp="1"/>
          </p:cNvSpPr>
          <p:nvPr>
            <p:ph sz="quarter" idx="27"/>
          </p:nvPr>
        </p:nvSpPr>
        <p:spPr>
          <a:xfrm>
            <a:off x="11093572" y="7099232"/>
            <a:ext cx="10165447" cy="7960394"/>
          </a:xfrm>
        </p:spPr>
        <p:txBody>
          <a:bodyPr>
            <a:normAutofit/>
          </a:bodyPr>
          <a:lstStyle/>
          <a:p>
            <a:pPr algn="just"/>
            <a:r>
              <a:rPr lang="es-CO" sz="3200" dirty="0" err="1"/>
              <a:t>OpenSPARC</a:t>
            </a:r>
            <a:r>
              <a:rPr lang="es-CO" sz="3200" dirty="0"/>
              <a:t> T1 es la versión de código abierto del procesador </a:t>
            </a:r>
            <a:r>
              <a:rPr lang="es-CO" sz="3200" dirty="0" err="1"/>
              <a:t>UltraSPARC</a:t>
            </a:r>
            <a:r>
              <a:rPr lang="es-CO" sz="3200" dirty="0"/>
              <a:t> T1, un </a:t>
            </a:r>
            <a:r>
              <a:rPr lang="es-CO" sz="3200" dirty="0" err="1"/>
              <a:t>multi</a:t>
            </a:r>
            <a:r>
              <a:rPr lang="es-CO" sz="3200" dirty="0"/>
              <a:t>-núcleo, con varios procesadores de 64 bits. El procesador </a:t>
            </a:r>
            <a:r>
              <a:rPr lang="es-CO" sz="3200" dirty="0" err="1"/>
              <a:t>UltraSPARC</a:t>
            </a:r>
            <a:r>
              <a:rPr lang="es-CO" sz="3200" dirty="0"/>
              <a:t> T1 con tecnología </a:t>
            </a:r>
            <a:r>
              <a:rPr lang="es-CO" sz="3200" dirty="0" err="1"/>
              <a:t>CoolThreads</a:t>
            </a:r>
            <a:r>
              <a:rPr lang="es-CO" sz="3200" dirty="0"/>
              <a:t> fue el más alto rendimiento y la mayor parte del procesador eco-responsable jamás creado cuando se hizo disponible en el sistema </a:t>
            </a:r>
            <a:r>
              <a:rPr lang="es-CO" sz="3200" dirty="0" err="1"/>
              <a:t>UltraSPARC</a:t>
            </a:r>
            <a:r>
              <a:rPr lang="es-CO" sz="3200" dirty="0"/>
              <a:t> T1.</a:t>
            </a:r>
          </a:p>
          <a:p>
            <a:pPr algn="just"/>
            <a:r>
              <a:rPr lang="es-CO" sz="3200" dirty="0"/>
              <a:t>Fue un descubrimiento sin precedentes para reducir el consumo de energía del centro de datos, al tiempo que aumenta significativamente el flujo. Sus 32 hilos de procesamiento simultáneo. Este procesador está diseñado para aplicaciones comerciales tales como servidores de aplicación y servidores de bases de datos.</a:t>
            </a:r>
          </a:p>
          <a:p>
            <a:pPr algn="just"/>
            <a:endParaRPr lang="es-CO" dirty="0"/>
          </a:p>
        </p:txBody>
      </p:sp>
      <p:sp>
        <p:nvSpPr>
          <p:cNvPr id="13" name="Marcador de contenido 12"/>
          <p:cNvSpPr>
            <a:spLocks noGrp="1"/>
          </p:cNvSpPr>
          <p:nvPr>
            <p:ph sz="quarter" idx="28"/>
          </p:nvPr>
        </p:nvSpPr>
        <p:spPr>
          <a:xfrm>
            <a:off x="11319122" y="29498905"/>
            <a:ext cx="10121651" cy="1122261"/>
          </a:xfrm>
        </p:spPr>
        <p:txBody>
          <a:bodyPr>
            <a:normAutofit fontScale="85000" lnSpcReduction="10000"/>
          </a:bodyPr>
          <a:lstStyle/>
          <a:p>
            <a:r>
              <a:rPr lang="es-ES" b="1" dirty="0"/>
              <a:t>Información contenida en la pagina de Oracle (</a:t>
            </a:r>
            <a:r>
              <a:rPr lang="es-ES" b="1" dirty="0">
                <a:hlinkClick r:id="rId3"/>
              </a:rPr>
              <a:t>http://www.oracle.com/technetwork/systems/opensparc/index.html</a:t>
            </a:r>
            <a:r>
              <a:rPr lang="es-ES" b="1" dirty="0" smtClean="0"/>
              <a:t>)</a:t>
            </a:r>
            <a:endParaRPr lang="es-ES" dirty="0"/>
          </a:p>
          <a:p>
            <a:endParaRPr lang="es-ES" dirty="0"/>
          </a:p>
        </p:txBody>
      </p:sp>
      <p:sp>
        <p:nvSpPr>
          <p:cNvPr id="14" name="Marcador de texto 13"/>
          <p:cNvSpPr>
            <a:spLocks noGrp="1"/>
          </p:cNvSpPr>
          <p:nvPr>
            <p:ph type="body" sz="quarter" idx="29"/>
          </p:nvPr>
        </p:nvSpPr>
        <p:spPr>
          <a:xfrm>
            <a:off x="11325911" y="23417062"/>
            <a:ext cx="10165447" cy="1445077"/>
          </a:xfrm>
        </p:spPr>
        <p:txBody>
          <a:bodyPr/>
          <a:lstStyle/>
          <a:p>
            <a:pPr lvl="1"/>
            <a:r>
              <a:rPr lang="es-ES" dirty="0"/>
              <a:t>CARACTERISTICAS T1</a:t>
            </a:r>
          </a:p>
        </p:txBody>
      </p:sp>
      <p:sp>
        <p:nvSpPr>
          <p:cNvPr id="15" name="Marcador de contenido 14"/>
          <p:cNvSpPr>
            <a:spLocks noGrp="1"/>
          </p:cNvSpPr>
          <p:nvPr>
            <p:ph sz="quarter" idx="30"/>
          </p:nvPr>
        </p:nvSpPr>
        <p:spPr>
          <a:xfrm>
            <a:off x="11319122" y="24862139"/>
            <a:ext cx="10128440" cy="3910199"/>
          </a:xfrm>
        </p:spPr>
        <p:txBody>
          <a:bodyPr>
            <a:normAutofit fontScale="92500" lnSpcReduction="10000"/>
          </a:bodyPr>
          <a:lstStyle/>
          <a:p>
            <a:r>
              <a:rPr lang="es-CO" dirty="0"/>
              <a:t>8 núcleos SPARC V9, con cuatro hilos por núcleo, por un total de 32 hilos.</a:t>
            </a:r>
          </a:p>
          <a:p>
            <a:r>
              <a:rPr lang="es-CO" dirty="0"/>
              <a:t>132 </a:t>
            </a:r>
            <a:r>
              <a:rPr lang="es-CO" dirty="0" err="1"/>
              <a:t>Gbytes</a:t>
            </a:r>
            <a:r>
              <a:rPr lang="es-CO" dirty="0"/>
              <a:t>/</a:t>
            </a:r>
            <a:r>
              <a:rPr lang="es-CO" dirty="0" err="1"/>
              <a:t>seg</a:t>
            </a:r>
            <a:r>
              <a:rPr lang="es-CO" dirty="0"/>
              <a:t> de barra transversal de interconexión para la comunicación entre el chip.</a:t>
            </a:r>
          </a:p>
          <a:p>
            <a:r>
              <a:rPr lang="es-CO" dirty="0"/>
              <a:t>16 </a:t>
            </a:r>
            <a:r>
              <a:rPr lang="es-CO" dirty="0" err="1"/>
              <a:t>Kbytes</a:t>
            </a:r>
            <a:r>
              <a:rPr lang="es-CO" dirty="0"/>
              <a:t> de caché de instrucción primaria por núcleo.</a:t>
            </a:r>
          </a:p>
          <a:p>
            <a:r>
              <a:rPr lang="es-CO" dirty="0"/>
              <a:t>8 </a:t>
            </a:r>
            <a:r>
              <a:rPr lang="es-CO" dirty="0" err="1"/>
              <a:t>Kbytes</a:t>
            </a:r>
            <a:r>
              <a:rPr lang="es-CO" dirty="0"/>
              <a:t> de memoria caché de datos primarios por núcleo.</a:t>
            </a:r>
          </a:p>
          <a:p>
            <a:r>
              <a:rPr lang="es-CO" dirty="0"/>
              <a:t>3 </a:t>
            </a:r>
            <a:r>
              <a:rPr lang="es-CO" dirty="0" err="1"/>
              <a:t>Mbytes</a:t>
            </a:r>
            <a:r>
              <a:rPr lang="es-CO" dirty="0"/>
              <a:t> de memoria caché secundaria.</a:t>
            </a:r>
          </a:p>
          <a:p>
            <a:r>
              <a:rPr lang="es-CO" dirty="0"/>
              <a:t>Sistema de interfaz serie (SSI) para el arranque PROM.</a:t>
            </a:r>
            <a:endParaRPr lang="es-ES" dirty="0"/>
          </a:p>
        </p:txBody>
      </p:sp>
      <p:sp>
        <p:nvSpPr>
          <p:cNvPr id="16" name="Marcador de texto 15"/>
          <p:cNvSpPr>
            <a:spLocks noGrp="1"/>
          </p:cNvSpPr>
          <p:nvPr>
            <p:ph type="body" sz="quarter" idx="31"/>
          </p:nvPr>
        </p:nvSpPr>
        <p:spPr>
          <a:xfrm>
            <a:off x="22526530" y="23417062"/>
            <a:ext cx="10121651" cy="1332138"/>
          </a:xfrm>
        </p:spPr>
        <p:txBody>
          <a:bodyPr/>
          <a:lstStyle/>
          <a:p>
            <a:r>
              <a:rPr lang="es-ES" dirty="0"/>
              <a:t>CARACTERISTICAS T2</a:t>
            </a:r>
          </a:p>
        </p:txBody>
      </p:sp>
      <p:sp>
        <p:nvSpPr>
          <p:cNvPr id="19" name="Marcador de texto 18"/>
          <p:cNvSpPr>
            <a:spLocks noGrp="1"/>
          </p:cNvSpPr>
          <p:nvPr>
            <p:ph type="body" sz="quarter" idx="34"/>
          </p:nvPr>
        </p:nvSpPr>
        <p:spPr>
          <a:xfrm>
            <a:off x="34175700" y="14108842"/>
            <a:ext cx="8374380" cy="1219200"/>
          </a:xfrm>
        </p:spPr>
        <p:txBody>
          <a:bodyPr/>
          <a:lstStyle/>
          <a:p>
            <a:r>
              <a:rPr lang="es-ES" dirty="0"/>
              <a:t>Conclusiones</a:t>
            </a:r>
          </a:p>
        </p:txBody>
      </p:sp>
      <p:sp>
        <p:nvSpPr>
          <p:cNvPr id="20" name="Marcador de contenido 19"/>
          <p:cNvSpPr>
            <a:spLocks noGrp="1"/>
          </p:cNvSpPr>
          <p:nvPr>
            <p:ph sz="quarter" idx="35"/>
          </p:nvPr>
        </p:nvSpPr>
        <p:spPr>
          <a:xfrm>
            <a:off x="34175700" y="15334138"/>
            <a:ext cx="8374380" cy="4572000"/>
          </a:xfrm>
        </p:spPr>
        <p:txBody>
          <a:bodyPr>
            <a:normAutofit fontScale="92500" lnSpcReduction="20000"/>
          </a:bodyPr>
          <a:lstStyle/>
          <a:p>
            <a:r>
              <a:rPr lang="es-CO" dirty="0" err="1"/>
              <a:t>OpenSPARC</a:t>
            </a:r>
            <a:r>
              <a:rPr lang="es-CO" dirty="0"/>
              <a:t> es una corporación de código abierto enfocada en la distribución de los procesadores </a:t>
            </a:r>
            <a:r>
              <a:rPr lang="es-CO" dirty="0" err="1"/>
              <a:t>UltraSPARCTM</a:t>
            </a:r>
            <a:r>
              <a:rPr lang="es-CO" dirty="0"/>
              <a:t> T1 y T2 CMT. Debido a su código abierto, esta arquitectura ha sido acogida por muchas universidades y comunidad estudiantil para la investigación de hardware gracias a su versatilidad y practica </a:t>
            </a:r>
            <a:endParaRPr lang="es-CO" dirty="0" smtClean="0"/>
          </a:p>
          <a:p>
            <a:r>
              <a:rPr lang="es-CO" dirty="0"/>
              <a:t>Brindar a los desarrolladores nuevas herramientas para creación de aplicaciones altamente optimizadas, con un grado de integración software-hardware mas optimas, esto al destinar sus procesadores a un desempeño acelerado tanto de las maquinas tipo </a:t>
            </a:r>
            <a:r>
              <a:rPr lang="es-CO" dirty="0" smtClean="0"/>
              <a:t>servidores</a:t>
            </a:r>
            <a:endParaRPr lang="es-CO" dirty="0"/>
          </a:p>
          <a:p>
            <a:endParaRPr lang="es-ES" dirty="0"/>
          </a:p>
        </p:txBody>
      </p:sp>
      <p:sp>
        <p:nvSpPr>
          <p:cNvPr id="43" name="Marcador de texto 9"/>
          <p:cNvSpPr txBox="1">
            <a:spLocks/>
          </p:cNvSpPr>
          <p:nvPr/>
        </p:nvSpPr>
        <p:spPr>
          <a:xfrm>
            <a:off x="21927709" y="5850362"/>
            <a:ext cx="10488133" cy="1106261"/>
          </a:xfrm>
          <a:prstGeom prst="round1Rect">
            <a:avLst/>
          </a:prstGeom>
          <a:solidFill>
            <a:schemeClr val="accent5"/>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b="1" dirty="0"/>
              <a:t>OPENSPARC T2</a:t>
            </a:r>
          </a:p>
        </p:txBody>
      </p:sp>
      <p:sp>
        <p:nvSpPr>
          <p:cNvPr id="44" name="Marcador de contenido 10"/>
          <p:cNvSpPr txBox="1">
            <a:spLocks/>
          </p:cNvSpPr>
          <p:nvPr/>
        </p:nvSpPr>
        <p:spPr>
          <a:xfrm>
            <a:off x="21927709" y="6971863"/>
            <a:ext cx="10488133" cy="9902631"/>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a:lstStyle>
          <a:p>
            <a:pPr algn="just"/>
            <a:r>
              <a:rPr lang="es-CO" sz="3200" dirty="0" err="1"/>
              <a:t>OpenSPARC</a:t>
            </a:r>
            <a:r>
              <a:rPr lang="es-CO" sz="3200" dirty="0"/>
              <a:t> T2 se deriva del procesador </a:t>
            </a:r>
            <a:r>
              <a:rPr lang="es-CO" sz="3200" dirty="0" err="1"/>
              <a:t>UltraSPARC</a:t>
            </a:r>
            <a:r>
              <a:rPr lang="es-CO" sz="3200" dirty="0"/>
              <a:t> </a:t>
            </a:r>
            <a:r>
              <a:rPr lang="es-CO" sz="3200" dirty="0" smtClean="0"/>
              <a:t>T2, </a:t>
            </a:r>
            <a:r>
              <a:rPr lang="es-CO" sz="3200" dirty="0"/>
              <a:t>una de 64 bits de ocho núcleos </a:t>
            </a:r>
            <a:r>
              <a:rPr lang="es-CO" sz="3200" dirty="0" err="1" smtClean="0"/>
              <a:t>multi</a:t>
            </a:r>
            <a:r>
              <a:rPr lang="es-CO" sz="3200" dirty="0" smtClean="0"/>
              <a:t>-hilo. </a:t>
            </a:r>
            <a:r>
              <a:rPr lang="es-CO" sz="3200" dirty="0"/>
              <a:t>El procesador </a:t>
            </a:r>
            <a:r>
              <a:rPr lang="es-CO" sz="3200" dirty="0" err="1" smtClean="0"/>
              <a:t>UltraSPARC</a:t>
            </a:r>
            <a:r>
              <a:rPr lang="es-CO" sz="3200" dirty="0" smtClean="0"/>
              <a:t> T2 </a:t>
            </a:r>
            <a:r>
              <a:rPr lang="es-CO" sz="3200" dirty="0"/>
              <a:t>es el primer "servidor en un chip" de la </a:t>
            </a:r>
            <a:r>
              <a:rPr lang="es-CO" sz="3200" dirty="0" smtClean="0"/>
              <a:t>industria. </a:t>
            </a:r>
            <a:r>
              <a:rPr lang="es-CO" sz="3200" dirty="0"/>
              <a:t>el </a:t>
            </a:r>
            <a:r>
              <a:rPr lang="es-CO" sz="3200" dirty="0" smtClean="0"/>
              <a:t>empaquetado </a:t>
            </a:r>
            <a:r>
              <a:rPr lang="es-CO" sz="3200" dirty="0"/>
              <a:t>de la mayoría de los núcleos e hilos de cualquier procesador de propósito general disponible, y la integración de todas las funciones clave de un servidor en un solo chip: computación, redes, seguridad, y la entrada / salida (</a:t>
            </a:r>
            <a:r>
              <a:rPr lang="es-CO" sz="3200" dirty="0" smtClean="0"/>
              <a:t>I/ O</a:t>
            </a:r>
            <a:r>
              <a:rPr lang="es-CO" sz="3200" dirty="0"/>
              <a:t>), además de una estrecha integración con el sistema operativo Solaris.</a:t>
            </a:r>
          </a:p>
          <a:p>
            <a:pPr algn="just"/>
            <a:r>
              <a:rPr lang="es-CO" sz="3200" dirty="0"/>
              <a:t>Al hacer que la fuente de este diseño </a:t>
            </a:r>
            <a:r>
              <a:rPr lang="es-CO" sz="3200" dirty="0" smtClean="0"/>
              <a:t>esté disponible </a:t>
            </a:r>
            <a:r>
              <a:rPr lang="es-CO" sz="3200" dirty="0"/>
              <a:t>para una comunidad más grande </a:t>
            </a:r>
            <a:r>
              <a:rPr lang="es-CO" sz="3200" dirty="0" smtClean="0"/>
              <a:t>encargada de </a:t>
            </a:r>
            <a:r>
              <a:rPr lang="es-CO" sz="3200" dirty="0"/>
              <a:t>revisar y </a:t>
            </a:r>
            <a:r>
              <a:rPr lang="es-CO" sz="3200" dirty="0" smtClean="0"/>
              <a:t>aprender, </a:t>
            </a:r>
            <a:r>
              <a:rPr lang="es-CO" sz="3200" dirty="0"/>
              <a:t>esperamos que las ideas alrededor </a:t>
            </a:r>
            <a:r>
              <a:rPr lang="es-CO" sz="3200" dirty="0" smtClean="0"/>
              <a:t>del </a:t>
            </a:r>
            <a:r>
              <a:rPr lang="es-CO" sz="3200" dirty="0"/>
              <a:t>chip </a:t>
            </a:r>
            <a:r>
              <a:rPr lang="es-CO" sz="3200" dirty="0" err="1"/>
              <a:t>multi-threading</a:t>
            </a:r>
            <a:r>
              <a:rPr lang="es-CO" sz="3200" dirty="0"/>
              <a:t> y conceptos de varios núcleos se pueden explorar más libremente y </a:t>
            </a:r>
            <a:r>
              <a:rPr lang="es-CO" sz="3200" dirty="0" smtClean="0"/>
              <a:t>abiertamente.</a:t>
            </a:r>
            <a:endParaRPr lang="es-CO" sz="3200" dirty="0"/>
          </a:p>
        </p:txBody>
      </p:sp>
      <p:sp>
        <p:nvSpPr>
          <p:cNvPr id="46" name="Marcador de contenido 12"/>
          <p:cNvSpPr>
            <a:spLocks noGrp="1"/>
          </p:cNvSpPr>
          <p:nvPr>
            <p:ph sz="quarter" idx="28"/>
          </p:nvPr>
        </p:nvSpPr>
        <p:spPr>
          <a:xfrm>
            <a:off x="22519741" y="29498904"/>
            <a:ext cx="9709809" cy="1026033"/>
          </a:xfrm>
        </p:spPr>
        <p:txBody>
          <a:bodyPr>
            <a:normAutofit fontScale="85000" lnSpcReduction="10000"/>
          </a:bodyPr>
          <a:lstStyle/>
          <a:p>
            <a:r>
              <a:rPr lang="es-ES" b="1" dirty="0"/>
              <a:t>Información contenida en la pagina de Oracle (</a:t>
            </a:r>
            <a:r>
              <a:rPr lang="es-ES" b="1" dirty="0">
                <a:hlinkClick r:id="rId3"/>
              </a:rPr>
              <a:t>http://www.oracle.com/technetwork/systems/opensparc/index.html</a:t>
            </a:r>
            <a:r>
              <a:rPr lang="es-ES" b="1" dirty="0" smtClean="0"/>
              <a:t>)</a:t>
            </a:r>
            <a:endParaRPr lang="es-ES" dirty="0"/>
          </a:p>
          <a:p>
            <a:endParaRPr lang="es-ES" dirty="0"/>
          </a:p>
        </p:txBody>
      </p:sp>
      <p:sp>
        <p:nvSpPr>
          <p:cNvPr id="47" name="Marcador de contenido 14"/>
          <p:cNvSpPr>
            <a:spLocks noGrp="1"/>
          </p:cNvSpPr>
          <p:nvPr>
            <p:ph sz="quarter" idx="30"/>
          </p:nvPr>
        </p:nvSpPr>
        <p:spPr>
          <a:xfrm>
            <a:off x="22519741" y="24825752"/>
            <a:ext cx="10128440" cy="3910199"/>
          </a:xfrm>
        </p:spPr>
        <p:txBody>
          <a:bodyPr>
            <a:normAutofit fontScale="77500" lnSpcReduction="20000"/>
          </a:bodyPr>
          <a:lstStyle/>
          <a:p>
            <a:r>
              <a:rPr lang="es-CO" dirty="0"/>
              <a:t>Aumento de velocidad para cada hilo, pasando de 1,2 </a:t>
            </a:r>
            <a:r>
              <a:rPr lang="es-CO" dirty="0">
                <a:hlinkClick r:id="rId4" tooltip="GHz"/>
              </a:rPr>
              <a:t>GHz</a:t>
            </a:r>
            <a:r>
              <a:rPr lang="es-CO" dirty="0"/>
              <a:t> a 1,4.</a:t>
            </a:r>
          </a:p>
          <a:p>
            <a:r>
              <a:rPr lang="es-CO" dirty="0"/>
              <a:t>un puerto </a:t>
            </a:r>
            <a:r>
              <a:rPr lang="es-CO" dirty="0">
                <a:hlinkClick r:id="rId5" tooltip="PCI Express"/>
              </a:rPr>
              <a:t>PCI Express</a:t>
            </a:r>
            <a:r>
              <a:rPr lang="es-CO" dirty="0"/>
              <a:t> (x8 1.0)</a:t>
            </a:r>
          </a:p>
          <a:p>
            <a:r>
              <a:rPr lang="es-CO" dirty="0"/>
              <a:t>dos puertos de </a:t>
            </a:r>
            <a:r>
              <a:rPr lang="es-CO" dirty="0">
                <a:hlinkClick r:id="rId6" tooltip="10 Gigabit Ethernet"/>
              </a:rPr>
              <a:t>10 Gigabit Ethernet</a:t>
            </a:r>
            <a:r>
              <a:rPr lang="es-CO" dirty="0"/>
              <a:t> con clasificación y filtrado de paquetes.</a:t>
            </a:r>
          </a:p>
          <a:p>
            <a:r>
              <a:rPr lang="es-CO" dirty="0"/>
              <a:t>el tamaño de la </a:t>
            </a:r>
            <a:r>
              <a:rPr lang="es-CO" dirty="0">
                <a:hlinkClick r:id="rId7" tooltip="Caché (informática)"/>
              </a:rPr>
              <a:t>caché</a:t>
            </a:r>
            <a:r>
              <a:rPr lang="es-CO" dirty="0"/>
              <a:t> L2 se incrementa hasta los 4 </a:t>
            </a:r>
            <a:r>
              <a:rPr lang="es-CO" dirty="0">
                <a:hlinkClick r:id="rId8" tooltip="Megabyte"/>
              </a:rPr>
              <a:t>MB</a:t>
            </a:r>
            <a:r>
              <a:rPr lang="es-CO" dirty="0"/>
              <a:t> (8 bancos con 16 vías asociativas).</a:t>
            </a:r>
          </a:p>
          <a:p>
            <a:r>
              <a:rPr lang="es-CO" dirty="0"/>
              <a:t>se pasa de un </a:t>
            </a:r>
            <a:r>
              <a:rPr lang="es-CO" dirty="0">
                <a:hlinkClick r:id="rId9" tooltip="FPU"/>
              </a:rPr>
              <a:t>coprocesador matemático</a:t>
            </a:r>
            <a:r>
              <a:rPr lang="es-CO" dirty="0"/>
              <a:t> por procesador a uno por núcleo.</a:t>
            </a:r>
          </a:p>
          <a:p>
            <a:r>
              <a:rPr lang="es-CO" dirty="0"/>
              <a:t>ocho motores de cifrado, en lugar de uno en el T1.</a:t>
            </a:r>
          </a:p>
          <a:p>
            <a:r>
              <a:rPr lang="es-CO" dirty="0"/>
              <a:t>cuatro controladores de memoria </a:t>
            </a:r>
            <a:r>
              <a:rPr lang="es-CO" dirty="0">
                <a:hlinkClick r:id="rId10" tooltip="FB-DIMM"/>
              </a:rPr>
              <a:t>FB-DIMM</a:t>
            </a:r>
            <a:r>
              <a:rPr lang="es-CO" dirty="0"/>
              <a:t> de doble canal</a:t>
            </a:r>
            <a:r>
              <a:rPr lang="es-CO" dirty="0" smtClean="0"/>
              <a:t>.</a:t>
            </a:r>
          </a:p>
          <a:p>
            <a:r>
              <a:rPr lang="es-CO" dirty="0" smtClean="0"/>
              <a:t> 8 núcleos  y  64 hilos   en el chip de redes y seguridad</a:t>
            </a:r>
          </a:p>
          <a:p>
            <a:endParaRPr lang="es-CO" dirty="0" smtClean="0"/>
          </a:p>
          <a:p>
            <a:endParaRPr lang="es-CO" dirty="0"/>
          </a:p>
          <a:p>
            <a:endParaRPr lang="es-ES" dirty="0"/>
          </a:p>
        </p:txBody>
      </p:sp>
      <p:pic>
        <p:nvPicPr>
          <p:cNvPr id="12" name="Marcador de contenido 11"/>
          <p:cNvPicPr>
            <a:picLocks noGrp="1" noChangeAspect="1"/>
          </p:cNvPicPr>
          <p:nvPr>
            <p:ph sz="quarter" idx="32"/>
          </p:nvPr>
        </p:nvPicPr>
        <p:blipFill>
          <a:blip r:embed="rId11">
            <a:extLst>
              <a:ext uri="{28A0092B-C50C-407E-A947-70E740481C1C}">
                <a14:useLocalDpi xmlns:a14="http://schemas.microsoft.com/office/drawing/2010/main" val="0"/>
              </a:ext>
            </a:extLst>
          </a:blip>
          <a:stretch>
            <a:fillRect/>
          </a:stretch>
        </p:blipFill>
        <p:spPr>
          <a:xfrm>
            <a:off x="12540287" y="14222113"/>
            <a:ext cx="8284763" cy="8309203"/>
          </a:xfrm>
        </p:spPr>
      </p:pic>
      <p:pic>
        <p:nvPicPr>
          <p:cNvPr id="17" name="Marcador de contenido 16"/>
          <p:cNvPicPr>
            <a:picLocks noGrp="1" noChangeAspect="1"/>
          </p:cNvPicPr>
          <p:nvPr>
            <p:ph sz="quarter" idx="33"/>
          </p:nvPr>
        </p:nvPicPr>
        <p:blipFill>
          <a:blip r:embed="rId12">
            <a:extLst>
              <a:ext uri="{28A0092B-C50C-407E-A947-70E740481C1C}">
                <a14:useLocalDpi xmlns:a14="http://schemas.microsoft.com/office/drawing/2010/main" val="0"/>
              </a:ext>
            </a:extLst>
          </a:blip>
          <a:stretch>
            <a:fillRect/>
          </a:stretch>
        </p:blipFill>
        <p:spPr>
          <a:xfrm>
            <a:off x="23067226" y="14630400"/>
            <a:ext cx="9390337" cy="7900916"/>
          </a:xfrm>
        </p:spPr>
      </p:pic>
      <p:sp>
        <p:nvSpPr>
          <p:cNvPr id="48" name="Marcador de texto 18"/>
          <p:cNvSpPr txBox="1">
            <a:spLocks/>
          </p:cNvSpPr>
          <p:nvPr/>
        </p:nvSpPr>
        <p:spPr>
          <a:xfrm>
            <a:off x="34175700" y="24464934"/>
            <a:ext cx="837438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dirty="0"/>
              <a:t>BIBLIOGRAFIA</a:t>
            </a:r>
          </a:p>
        </p:txBody>
      </p:sp>
      <p:sp>
        <p:nvSpPr>
          <p:cNvPr id="49" name="Marcador de contenido 19"/>
          <p:cNvSpPr>
            <a:spLocks noGrp="1"/>
          </p:cNvSpPr>
          <p:nvPr>
            <p:ph sz="quarter" idx="35"/>
          </p:nvPr>
        </p:nvSpPr>
        <p:spPr>
          <a:xfrm>
            <a:off x="34175700" y="25684134"/>
            <a:ext cx="8374380" cy="4572000"/>
          </a:xfrm>
        </p:spPr>
        <p:txBody>
          <a:bodyPr/>
          <a:lstStyle/>
          <a:p>
            <a:r>
              <a:rPr lang="es-ES" dirty="0"/>
              <a:t>www.preguntaslinux.org</a:t>
            </a:r>
          </a:p>
          <a:p>
            <a:r>
              <a:rPr lang="es-ES" dirty="0"/>
              <a:t>www.Wikipedia.com</a:t>
            </a:r>
          </a:p>
          <a:p>
            <a:r>
              <a:rPr lang="es-ES" dirty="0">
                <a:hlinkClick r:id="rId13"/>
              </a:rPr>
              <a:t>http://www.oracle.com/</a:t>
            </a:r>
            <a:endParaRPr lang="es-ES" dirty="0"/>
          </a:p>
          <a:p>
            <a:r>
              <a:rPr lang="es-ES" dirty="0">
                <a:hlinkClick r:id="rId14"/>
              </a:rPr>
              <a:t>http://</a:t>
            </a:r>
            <a:r>
              <a:rPr lang="es-ES" dirty="0" smtClean="0">
                <a:hlinkClick r:id="rId14"/>
              </a:rPr>
              <a:t>www.oracle.com/technetwork/systems/opensparc/opensparc-overview-1562924.html</a:t>
            </a:r>
            <a:endParaRPr lang="es-ES" dirty="0" smtClean="0"/>
          </a:p>
          <a:p>
            <a:endParaRPr lang="es-ES" dirty="0"/>
          </a:p>
          <a:p>
            <a:endParaRPr lang="es-ES" dirty="0"/>
          </a:p>
        </p:txBody>
      </p:sp>
      <p:pic>
        <p:nvPicPr>
          <p:cNvPr id="1026" name="Picture 2" descr="https://upload.wikimedia.org/wikipedia/commons/1/1c/Sun_UltraSPARCII.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85032" y="663102"/>
            <a:ext cx="3756497" cy="3756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static.com/images?q=tbn:ANd9GcQAvBABXRahAgkNnwyabVEu4rnSAKtqONEZU3rsIykKrSOpPuIEAw"/>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6204" y="495336"/>
            <a:ext cx="3619596" cy="376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508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óster de medicina">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679</TotalTime>
  <Words>699</Words>
  <Application>Microsoft Office PowerPoint</Application>
  <PresentationFormat>Personalizado</PresentationFormat>
  <Paragraphs>53</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Cambria</vt:lpstr>
      <vt:lpstr>Póster de medicina</vt:lpstr>
      <vt:lpstr>[OPENSPARC] Una plataforma abierta para la fiabilidad del Hardware experimental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póster] Lorem ipsum dolor sit amet, consectetuer adipiscing elit maecenas porttitor congue massa fusce</dc:title>
  <dc:creator>Summer</dc:creator>
  <cp:lastModifiedBy>NACMCNA289</cp:lastModifiedBy>
  <cp:revision>50</cp:revision>
  <dcterms:created xsi:type="dcterms:W3CDTF">2013-04-05T20:27:31Z</dcterms:created>
  <dcterms:modified xsi:type="dcterms:W3CDTF">2016-05-25T02:33:54Z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