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</p:sldIdLst>
  <p:sldSz cx="21240750" cy="1511935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-2232" y="-1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19791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3960" y="8633160"/>
            <a:ext cx="19791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8651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3960" y="86331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0865160" y="86331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415640" y="33879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4107320" y="33879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3960" y="86331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7415640" y="86331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4107320" y="86331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3960" y="3387960"/>
            <a:ext cx="19791720" cy="1004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19791720" cy="1004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9658080" cy="1004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0865160" y="3387960"/>
            <a:ext cx="9658080" cy="1004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3960" y="1308240"/>
            <a:ext cx="19791720" cy="779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0865160" y="3387960"/>
            <a:ext cx="9658080" cy="1004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3960" y="86331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3960" y="3387960"/>
            <a:ext cx="19791720" cy="1004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9658080" cy="1004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08651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0865160" y="86331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08651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3960" y="8633160"/>
            <a:ext cx="19791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19791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3960" y="8633160"/>
            <a:ext cx="19791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08651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3960" y="86331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0865160" y="86331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415640" y="33879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107320" y="33879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3960" y="86331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7415640" y="86331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4107320" y="86331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723960" y="3387960"/>
            <a:ext cx="19791720" cy="1004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19791720" cy="1004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9658080" cy="1004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0865160" y="3387960"/>
            <a:ext cx="9658080" cy="1004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19791720" cy="1004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723960" y="1308240"/>
            <a:ext cx="19791720" cy="779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0865160" y="3387960"/>
            <a:ext cx="9658080" cy="1004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723960" y="86331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9658080" cy="1004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08651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0865160" y="86331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08651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723960" y="8633160"/>
            <a:ext cx="19791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19791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23960" y="8633160"/>
            <a:ext cx="19791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08651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23960" y="86331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10865160" y="86331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7415640" y="33879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4107320" y="33879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723960" y="86331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7415640" y="86331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14107320" y="8633160"/>
            <a:ext cx="6372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9658080" cy="1004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0865160" y="3387960"/>
            <a:ext cx="9658080" cy="1004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3960" y="1308240"/>
            <a:ext cx="19791720" cy="779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0865160" y="3387960"/>
            <a:ext cx="9658080" cy="1004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3960" y="86331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9658080" cy="1004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8651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865160" y="86331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865160" y="3387960"/>
            <a:ext cx="965808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3960" y="8633160"/>
            <a:ext cx="19791720" cy="478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3960" y="2188800"/>
            <a:ext cx="19791720" cy="603504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pt-BR" sz="5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19680120" y="13708080"/>
            <a:ext cx="1274040" cy="115596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E35EDF17-FC72-4915-9B6B-5458C57DCA1D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62000" y="3537720"/>
            <a:ext cx="1911600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720" cy="1681920"/>
          </a:xfrm>
          <a:prstGeom prst="rect">
            <a:avLst/>
          </a:prstGeom>
        </p:spPr>
        <p:txBody>
          <a:bodyPr tIns="91440" bIns="91440"/>
          <a:lstStyle/>
          <a:p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19791720" cy="100418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19680120" y="13708080"/>
            <a:ext cx="1274040" cy="115596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5CA6EF12-412C-42EB-A83A-4C8A37036C47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3960" y="1308240"/>
            <a:ext cx="19791000" cy="1681920"/>
          </a:xfrm>
          <a:prstGeom prst="rect">
            <a:avLst/>
          </a:prstGeom>
        </p:spPr>
        <p:txBody>
          <a:bodyPr tIns="91440" bIns="91440"/>
          <a:lstStyle/>
          <a:p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3960" y="3387960"/>
            <a:ext cx="19791000" cy="1004220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19679400" y="13708800"/>
            <a:ext cx="1274040" cy="115596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9A711E72-62BF-4C0E-94A8-796F5A90EFE3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28200" y="2630160"/>
            <a:ext cx="3975480" cy="821988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4604040" y="6739920"/>
            <a:ext cx="3975480" cy="41101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16635960" y="2630160"/>
            <a:ext cx="3975480" cy="821988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8579880" y="2630160"/>
            <a:ext cx="4079520" cy="821988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5"/>
          <p:cNvSpPr/>
          <p:nvPr/>
        </p:nvSpPr>
        <p:spPr>
          <a:xfrm>
            <a:off x="4604040" y="2630160"/>
            <a:ext cx="3975480" cy="41101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6"/>
          <p:cNvSpPr/>
          <p:nvPr/>
        </p:nvSpPr>
        <p:spPr>
          <a:xfrm>
            <a:off x="12660120" y="6739920"/>
            <a:ext cx="3975480" cy="41101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7"/>
          <p:cNvSpPr/>
          <p:nvPr/>
        </p:nvSpPr>
        <p:spPr>
          <a:xfrm>
            <a:off x="12660120" y="2630160"/>
            <a:ext cx="3975480" cy="41101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8"/>
          <p:cNvSpPr/>
          <p:nvPr/>
        </p:nvSpPr>
        <p:spPr>
          <a:xfrm>
            <a:off x="628200" y="10850400"/>
            <a:ext cx="10081440" cy="28807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9"/>
          <p:cNvSpPr/>
          <p:nvPr/>
        </p:nvSpPr>
        <p:spPr>
          <a:xfrm>
            <a:off x="10710000" y="10850400"/>
            <a:ext cx="9906480" cy="28807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10"/>
          <p:cNvSpPr/>
          <p:nvPr/>
        </p:nvSpPr>
        <p:spPr>
          <a:xfrm>
            <a:off x="521640" y="626040"/>
            <a:ext cx="19789920" cy="79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0000"/>
                </a:solidFill>
                <a:latin typeface="Open Sans"/>
                <a:ea typeface="Open Sans"/>
              </a:rPr>
              <a:t>Lean Canvas</a:t>
            </a:r>
            <a:endParaRPr lang="pt-BR" sz="4200" b="0" strike="noStrike" spc="-1">
              <a:latin typeface="Arial"/>
            </a:endParaRPr>
          </a:p>
        </p:txBody>
      </p:sp>
      <p:sp>
        <p:nvSpPr>
          <p:cNvPr id="127" name="CustomShape 11"/>
          <p:cNvSpPr/>
          <p:nvPr/>
        </p:nvSpPr>
        <p:spPr>
          <a:xfrm>
            <a:off x="632880" y="1383840"/>
            <a:ext cx="7161840" cy="1020600"/>
          </a:xfrm>
          <a:prstGeom prst="rect">
            <a:avLst/>
          </a:prstGeom>
          <a:solidFill>
            <a:srgbClr val="D9D9D9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400" b="0" i="1" strike="noStrike" spc="-1">
                <a:solidFill>
                  <a:srgbClr val="000000"/>
                </a:solidFill>
                <a:latin typeface="Open Sans"/>
                <a:ea typeface="Open Sans"/>
              </a:rPr>
              <a:t>Desenhado para: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28" name="CustomShape 12"/>
          <p:cNvSpPr/>
          <p:nvPr/>
        </p:nvSpPr>
        <p:spPr>
          <a:xfrm>
            <a:off x="8057160" y="1383840"/>
            <a:ext cx="7161840" cy="1020600"/>
          </a:xfrm>
          <a:prstGeom prst="rect">
            <a:avLst/>
          </a:prstGeom>
          <a:solidFill>
            <a:srgbClr val="D9D9D9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400" b="0" i="1" strike="noStrike" spc="-1">
                <a:solidFill>
                  <a:srgbClr val="000000"/>
                </a:solidFill>
                <a:latin typeface="Open Sans"/>
                <a:ea typeface="Open Sans"/>
              </a:rPr>
              <a:t>Desenhado por: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29" name="CustomShape 13"/>
          <p:cNvSpPr/>
          <p:nvPr/>
        </p:nvSpPr>
        <p:spPr>
          <a:xfrm>
            <a:off x="15379200" y="1383840"/>
            <a:ext cx="2533680" cy="1020600"/>
          </a:xfrm>
          <a:prstGeom prst="rect">
            <a:avLst/>
          </a:prstGeom>
          <a:solidFill>
            <a:srgbClr val="D9D9D9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400" b="0" i="1" strike="noStrike" spc="-1">
                <a:solidFill>
                  <a:srgbClr val="000000"/>
                </a:solidFill>
                <a:latin typeface="Open Sans"/>
                <a:ea typeface="Open Sans"/>
              </a:rPr>
              <a:t>Data: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30" name="CustomShape 14"/>
          <p:cNvSpPr/>
          <p:nvPr/>
        </p:nvSpPr>
        <p:spPr>
          <a:xfrm>
            <a:off x="18072720" y="1383840"/>
            <a:ext cx="2533680" cy="1020600"/>
          </a:xfrm>
          <a:prstGeom prst="rect">
            <a:avLst/>
          </a:prstGeom>
          <a:solidFill>
            <a:srgbClr val="D9D9D9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400" b="0" i="1" strike="noStrike" spc="-1">
                <a:solidFill>
                  <a:srgbClr val="000000"/>
                </a:solidFill>
                <a:latin typeface="Open Sans"/>
                <a:ea typeface="Open Sans"/>
              </a:rPr>
              <a:t>Versão: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31" name="CustomShape 15"/>
          <p:cNvSpPr/>
          <p:nvPr/>
        </p:nvSpPr>
        <p:spPr>
          <a:xfrm>
            <a:off x="756014" y="268632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Problema</a:t>
            </a:r>
            <a:endParaRPr lang="pt-BR" sz="1900" b="0" strike="noStrike" spc="-1" dirty="0">
              <a:latin typeface="Arial"/>
            </a:endParaRPr>
          </a:p>
        </p:txBody>
      </p:sp>
      <p:sp>
        <p:nvSpPr>
          <p:cNvPr id="132" name="CustomShape 16"/>
          <p:cNvSpPr/>
          <p:nvPr/>
        </p:nvSpPr>
        <p:spPr>
          <a:xfrm>
            <a:off x="4752000" y="281088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000000"/>
                </a:solidFill>
                <a:latin typeface="Open Sans"/>
                <a:ea typeface="Open Sans"/>
              </a:rPr>
              <a:t>Solução</a:t>
            </a:r>
            <a:endParaRPr lang="pt-BR" sz="1900" b="0" strike="noStrike" spc="-1">
              <a:latin typeface="Arial"/>
            </a:endParaRPr>
          </a:p>
        </p:txBody>
      </p:sp>
      <p:sp>
        <p:nvSpPr>
          <p:cNvPr id="133" name="CustomShape 17"/>
          <p:cNvSpPr/>
          <p:nvPr/>
        </p:nvSpPr>
        <p:spPr>
          <a:xfrm>
            <a:off x="8679600" y="281088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000000"/>
                </a:solidFill>
                <a:latin typeface="Open Sans"/>
                <a:ea typeface="Open Sans"/>
              </a:rPr>
              <a:t>Proposta Única de Valor</a:t>
            </a:r>
            <a:endParaRPr lang="pt-BR" sz="1900" b="0" strike="noStrike" spc="-1">
              <a:latin typeface="Arial"/>
            </a:endParaRPr>
          </a:p>
        </p:txBody>
      </p:sp>
      <p:sp>
        <p:nvSpPr>
          <p:cNvPr id="134" name="CustomShape 18"/>
          <p:cNvSpPr/>
          <p:nvPr/>
        </p:nvSpPr>
        <p:spPr>
          <a:xfrm>
            <a:off x="12731760" y="281088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000000"/>
                </a:solidFill>
                <a:latin typeface="Open Sans"/>
                <a:ea typeface="Open Sans"/>
              </a:rPr>
              <a:t>Vantagem Injusta</a:t>
            </a:r>
            <a:endParaRPr lang="pt-BR" sz="1900" b="0" strike="noStrike" spc="-1">
              <a:latin typeface="Arial"/>
            </a:endParaRPr>
          </a:p>
        </p:txBody>
      </p:sp>
      <p:sp>
        <p:nvSpPr>
          <p:cNvPr id="135" name="CustomShape 19"/>
          <p:cNvSpPr/>
          <p:nvPr/>
        </p:nvSpPr>
        <p:spPr>
          <a:xfrm>
            <a:off x="16769520" y="281088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000000"/>
                </a:solidFill>
                <a:latin typeface="Open Sans"/>
                <a:ea typeface="Open Sans"/>
              </a:rPr>
              <a:t>Segmento de Clientes</a:t>
            </a:r>
            <a:endParaRPr lang="pt-BR" sz="1900" b="0" strike="noStrike" spc="-1">
              <a:latin typeface="Arial"/>
            </a:endParaRPr>
          </a:p>
        </p:txBody>
      </p:sp>
      <p:sp>
        <p:nvSpPr>
          <p:cNvPr id="136" name="CustomShape 20"/>
          <p:cNvSpPr/>
          <p:nvPr/>
        </p:nvSpPr>
        <p:spPr>
          <a:xfrm>
            <a:off x="4752000" y="688392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000000"/>
                </a:solidFill>
                <a:latin typeface="Open Sans"/>
                <a:ea typeface="Open Sans"/>
              </a:rPr>
              <a:t>Métricas Chave</a:t>
            </a:r>
            <a:endParaRPr lang="pt-BR" sz="1900" b="0" strike="noStrike" spc="-1">
              <a:latin typeface="Arial"/>
            </a:endParaRPr>
          </a:p>
        </p:txBody>
      </p:sp>
      <p:sp>
        <p:nvSpPr>
          <p:cNvPr id="137" name="CustomShape 21"/>
          <p:cNvSpPr/>
          <p:nvPr/>
        </p:nvSpPr>
        <p:spPr>
          <a:xfrm>
            <a:off x="12808080" y="688392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000000"/>
                </a:solidFill>
                <a:latin typeface="Open Sans"/>
                <a:ea typeface="Open Sans"/>
              </a:rPr>
              <a:t>Canais</a:t>
            </a:r>
            <a:endParaRPr lang="pt-BR" sz="1900" b="0" strike="noStrike" spc="-1">
              <a:latin typeface="Arial"/>
            </a:endParaRPr>
          </a:p>
        </p:txBody>
      </p:sp>
      <p:sp>
        <p:nvSpPr>
          <p:cNvPr id="138" name="CustomShape 22"/>
          <p:cNvSpPr/>
          <p:nvPr/>
        </p:nvSpPr>
        <p:spPr>
          <a:xfrm>
            <a:off x="776160" y="1097424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000000"/>
                </a:solidFill>
                <a:latin typeface="Open Sans"/>
                <a:ea typeface="Open Sans"/>
              </a:rPr>
              <a:t>Estrutura de Custos</a:t>
            </a:r>
            <a:endParaRPr lang="pt-BR" sz="1900" b="0" strike="noStrike" spc="-1">
              <a:latin typeface="Arial"/>
            </a:endParaRPr>
          </a:p>
        </p:txBody>
      </p:sp>
      <p:sp>
        <p:nvSpPr>
          <p:cNvPr id="139" name="CustomShape 23"/>
          <p:cNvSpPr/>
          <p:nvPr/>
        </p:nvSpPr>
        <p:spPr>
          <a:xfrm>
            <a:off x="10898640" y="1097424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000000"/>
                </a:solidFill>
                <a:latin typeface="Open Sans"/>
                <a:ea typeface="Open Sans"/>
              </a:rPr>
              <a:t>Fontes de Renda</a:t>
            </a:r>
            <a:endParaRPr lang="pt-BR" sz="1900" b="0" strike="noStrike" spc="-1">
              <a:latin typeface="Arial"/>
            </a:endParaRPr>
          </a:p>
        </p:txBody>
      </p:sp>
      <p:grpSp>
        <p:nvGrpSpPr>
          <p:cNvPr id="140" name="Group 24"/>
          <p:cNvGrpSpPr/>
          <p:nvPr/>
        </p:nvGrpSpPr>
        <p:grpSpPr>
          <a:xfrm>
            <a:off x="9915120" y="10970640"/>
            <a:ext cx="575640" cy="480600"/>
            <a:chOff x="9915120" y="10970640"/>
            <a:chExt cx="575640" cy="480600"/>
          </a:xfrm>
        </p:grpSpPr>
        <p:sp>
          <p:nvSpPr>
            <p:cNvPr id="141" name="CustomShape 25"/>
            <p:cNvSpPr/>
            <p:nvPr/>
          </p:nvSpPr>
          <p:spPr>
            <a:xfrm>
              <a:off x="9915120" y="10970640"/>
              <a:ext cx="482400" cy="473400"/>
            </a:xfrm>
            <a:custGeom>
              <a:avLst/>
              <a:gdLst/>
              <a:ahLst/>
              <a:cxnLst/>
              <a:rect l="l" t="t" r="r" b="b"/>
              <a:pathLst>
                <a:path w="208384" h="204664">
                  <a:moveTo>
                    <a:pt x="35053" y="17046"/>
                  </a:moveTo>
                  <a:cubicBezTo>
                    <a:pt x="39990" y="17046"/>
                    <a:pt x="44893" y="19307"/>
                    <a:pt x="47877" y="23485"/>
                  </a:cubicBezTo>
                  <a:cubicBezTo>
                    <a:pt x="53450" y="30173"/>
                    <a:pt x="53450" y="39090"/>
                    <a:pt x="47877" y="45778"/>
                  </a:cubicBezTo>
                  <a:cubicBezTo>
                    <a:pt x="46763" y="45778"/>
                    <a:pt x="46763" y="46892"/>
                    <a:pt x="45648" y="46892"/>
                  </a:cubicBezTo>
                  <a:cubicBezTo>
                    <a:pt x="43015" y="49526"/>
                    <a:pt x="39635" y="50666"/>
                    <a:pt x="36215" y="50666"/>
                  </a:cubicBezTo>
                  <a:cubicBezTo>
                    <a:pt x="32395" y="50666"/>
                    <a:pt x="28525" y="49244"/>
                    <a:pt x="25585" y="46892"/>
                  </a:cubicBezTo>
                  <a:cubicBezTo>
                    <a:pt x="17782" y="40205"/>
                    <a:pt x="16668" y="29058"/>
                    <a:pt x="23356" y="22371"/>
                  </a:cubicBezTo>
                  <a:cubicBezTo>
                    <a:pt x="26462" y="18747"/>
                    <a:pt x="30770" y="17046"/>
                    <a:pt x="35053" y="17046"/>
                  </a:cubicBezTo>
                  <a:close/>
                  <a:moveTo>
                    <a:pt x="21656" y="1"/>
                  </a:moveTo>
                  <a:cubicBezTo>
                    <a:pt x="10086" y="1"/>
                    <a:pt x="0" y="10679"/>
                    <a:pt x="1063" y="22371"/>
                  </a:cubicBezTo>
                  <a:lnTo>
                    <a:pt x="6636" y="91477"/>
                  </a:lnTo>
                  <a:cubicBezTo>
                    <a:pt x="7751" y="97051"/>
                    <a:pt x="9980" y="102624"/>
                    <a:pt x="14439" y="107082"/>
                  </a:cubicBezTo>
                  <a:lnTo>
                    <a:pt x="106952" y="200711"/>
                  </a:lnTo>
                  <a:cubicBezTo>
                    <a:pt x="110082" y="203215"/>
                    <a:pt x="114266" y="204664"/>
                    <a:pt x="118518" y="204664"/>
                  </a:cubicBezTo>
                  <a:cubicBezTo>
                    <a:pt x="121837" y="204664"/>
                    <a:pt x="125198" y="203780"/>
                    <a:pt x="128130" y="201826"/>
                  </a:cubicBezTo>
                  <a:cubicBezTo>
                    <a:pt x="130360" y="200711"/>
                    <a:pt x="132589" y="199596"/>
                    <a:pt x="133703" y="198482"/>
                  </a:cubicBezTo>
                  <a:lnTo>
                    <a:pt x="199466" y="132719"/>
                  </a:lnTo>
                  <a:cubicBezTo>
                    <a:pt x="207269" y="126031"/>
                    <a:pt x="208383" y="113770"/>
                    <a:pt x="200581" y="105968"/>
                  </a:cubicBezTo>
                  <a:lnTo>
                    <a:pt x="108067" y="13454"/>
                  </a:lnTo>
                  <a:cubicBezTo>
                    <a:pt x="105838" y="10110"/>
                    <a:pt x="102494" y="8995"/>
                    <a:pt x="99150" y="7880"/>
                  </a:cubicBezTo>
                  <a:cubicBezTo>
                    <a:pt x="96921" y="6766"/>
                    <a:pt x="94692" y="6766"/>
                    <a:pt x="92462" y="5651"/>
                  </a:cubicBezTo>
                  <a:lnTo>
                    <a:pt x="23356" y="78"/>
                  </a:lnTo>
                  <a:cubicBezTo>
                    <a:pt x="22786" y="26"/>
                    <a:pt x="22219" y="1"/>
                    <a:pt x="21656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26"/>
            <p:cNvSpPr/>
            <p:nvPr/>
          </p:nvSpPr>
          <p:spPr>
            <a:xfrm>
              <a:off x="10186200" y="10988640"/>
              <a:ext cx="304560" cy="462600"/>
            </a:xfrm>
            <a:custGeom>
              <a:avLst/>
              <a:gdLst/>
              <a:ahLst/>
              <a:cxnLst/>
              <a:rect l="l" t="t" r="r" b="b"/>
              <a:pathLst>
                <a:path w="131526" h="199945">
                  <a:moveTo>
                    <a:pt x="0" y="0"/>
                  </a:moveTo>
                  <a:lnTo>
                    <a:pt x="0" y="0"/>
                  </a:lnTo>
                  <a:cubicBezTo>
                    <a:pt x="3344" y="1115"/>
                    <a:pt x="6688" y="2230"/>
                    <a:pt x="10032" y="5574"/>
                  </a:cubicBezTo>
                  <a:lnTo>
                    <a:pt x="102546" y="98088"/>
                  </a:lnTo>
                  <a:cubicBezTo>
                    <a:pt x="110348" y="105890"/>
                    <a:pt x="109233" y="118151"/>
                    <a:pt x="101431" y="124839"/>
                  </a:cubicBezTo>
                  <a:lnTo>
                    <a:pt x="35668" y="190602"/>
                  </a:lnTo>
                  <a:cubicBezTo>
                    <a:pt x="34553" y="191716"/>
                    <a:pt x="32324" y="192831"/>
                    <a:pt x="30095" y="193946"/>
                  </a:cubicBezTo>
                  <a:lnTo>
                    <a:pt x="30095" y="195060"/>
                  </a:lnTo>
                  <a:cubicBezTo>
                    <a:pt x="33846" y="198275"/>
                    <a:pt x="38627" y="199945"/>
                    <a:pt x="43324" y="199945"/>
                  </a:cubicBezTo>
                  <a:cubicBezTo>
                    <a:pt x="48398" y="199945"/>
                    <a:pt x="53373" y="197997"/>
                    <a:pt x="56846" y="193946"/>
                  </a:cubicBezTo>
                  <a:lnTo>
                    <a:pt x="122609" y="128183"/>
                  </a:lnTo>
                  <a:cubicBezTo>
                    <a:pt x="130411" y="121495"/>
                    <a:pt x="131526" y="109234"/>
                    <a:pt x="124838" y="101432"/>
                  </a:cubicBezTo>
                  <a:lnTo>
                    <a:pt x="32324" y="7803"/>
                  </a:lnTo>
                  <a:cubicBezTo>
                    <a:pt x="27866" y="4459"/>
                    <a:pt x="22293" y="1115"/>
                    <a:pt x="16719" y="11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3" name="Group 27"/>
          <p:cNvGrpSpPr/>
          <p:nvPr/>
        </p:nvGrpSpPr>
        <p:grpSpPr>
          <a:xfrm>
            <a:off x="7913880" y="6880320"/>
            <a:ext cx="447840" cy="467640"/>
            <a:chOff x="7913880" y="6880320"/>
            <a:chExt cx="447840" cy="467640"/>
          </a:xfrm>
        </p:grpSpPr>
        <p:sp>
          <p:nvSpPr>
            <p:cNvPr id="144" name="CustomShape 28"/>
            <p:cNvSpPr/>
            <p:nvPr/>
          </p:nvSpPr>
          <p:spPr>
            <a:xfrm>
              <a:off x="7913880" y="7031880"/>
              <a:ext cx="447840" cy="316080"/>
            </a:xfrm>
            <a:custGeom>
              <a:avLst/>
              <a:gdLst/>
              <a:ahLst/>
              <a:cxnLst/>
              <a:rect l="l" t="t" r="r" b="b"/>
              <a:pathLst>
                <a:path w="179233" h="126623">
                  <a:moveTo>
                    <a:pt x="0" y="1"/>
                  </a:moveTo>
                  <a:lnTo>
                    <a:pt x="0" y="126622"/>
                  </a:lnTo>
                  <a:lnTo>
                    <a:pt x="179232" y="126622"/>
                  </a:lnTo>
                  <a:lnTo>
                    <a:pt x="179232" y="23185"/>
                  </a:lnTo>
                  <a:lnTo>
                    <a:pt x="135539" y="49936"/>
                  </a:lnTo>
                  <a:lnTo>
                    <a:pt x="135539" y="23185"/>
                  </a:lnTo>
                  <a:lnTo>
                    <a:pt x="90954" y="49936"/>
                  </a:lnTo>
                  <a:lnTo>
                    <a:pt x="90954" y="23185"/>
                  </a:lnTo>
                  <a:lnTo>
                    <a:pt x="46369" y="49936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29"/>
            <p:cNvSpPr/>
            <p:nvPr/>
          </p:nvSpPr>
          <p:spPr>
            <a:xfrm>
              <a:off x="7913880" y="6962760"/>
              <a:ext cx="115560" cy="44280"/>
            </a:xfrm>
            <a:custGeom>
              <a:avLst/>
              <a:gdLst/>
              <a:ahLst/>
              <a:cxnLst/>
              <a:rect l="l" t="t" r="r" b="b"/>
              <a:pathLst>
                <a:path w="46369" h="17836">
                  <a:moveTo>
                    <a:pt x="0" y="1"/>
                  </a:moveTo>
                  <a:lnTo>
                    <a:pt x="0" y="17835"/>
                  </a:lnTo>
                  <a:lnTo>
                    <a:pt x="46369" y="17835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30"/>
            <p:cNvSpPr/>
            <p:nvPr/>
          </p:nvSpPr>
          <p:spPr>
            <a:xfrm>
              <a:off x="7913880" y="6880320"/>
              <a:ext cx="115560" cy="59760"/>
            </a:xfrm>
            <a:custGeom>
              <a:avLst/>
              <a:gdLst/>
              <a:ahLst/>
              <a:cxnLst/>
              <a:rect l="l" t="t" r="r" b="b"/>
              <a:pathLst>
                <a:path w="46369" h="24076">
                  <a:moveTo>
                    <a:pt x="0" y="0"/>
                  </a:moveTo>
                  <a:lnTo>
                    <a:pt x="0" y="24076"/>
                  </a:lnTo>
                  <a:lnTo>
                    <a:pt x="46369" y="24076"/>
                  </a:lnTo>
                  <a:lnTo>
                    <a:pt x="46369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7" name="CustomShape 31"/>
          <p:cNvSpPr/>
          <p:nvPr/>
        </p:nvSpPr>
        <p:spPr>
          <a:xfrm>
            <a:off x="19868400" y="10970640"/>
            <a:ext cx="593640" cy="539640"/>
          </a:xfrm>
          <a:custGeom>
            <a:avLst/>
            <a:gdLst/>
            <a:ahLst/>
            <a:cxnLst/>
            <a:rect l="l" t="t" r="r" b="b"/>
            <a:pathLst>
              <a:path w="209551" h="189933">
                <a:moveTo>
                  <a:pt x="109680" y="58852"/>
                </a:moveTo>
                <a:lnTo>
                  <a:pt x="109680" y="68661"/>
                </a:lnTo>
                <a:cubicBezTo>
                  <a:pt x="113247" y="69553"/>
                  <a:pt x="116814" y="70444"/>
                  <a:pt x="119489" y="73120"/>
                </a:cubicBezTo>
                <a:cubicBezTo>
                  <a:pt x="124839" y="75795"/>
                  <a:pt x="128406" y="80253"/>
                  <a:pt x="131081" y="85603"/>
                </a:cubicBezTo>
                <a:lnTo>
                  <a:pt x="118597" y="91845"/>
                </a:lnTo>
                <a:cubicBezTo>
                  <a:pt x="115922" y="86495"/>
                  <a:pt x="110572" y="82928"/>
                  <a:pt x="104330" y="82928"/>
                </a:cubicBezTo>
                <a:cubicBezTo>
                  <a:pt x="103613" y="82689"/>
                  <a:pt x="102896" y="82578"/>
                  <a:pt x="102180" y="82578"/>
                </a:cubicBezTo>
                <a:cubicBezTo>
                  <a:pt x="100221" y="82578"/>
                  <a:pt x="98263" y="83406"/>
                  <a:pt x="96305" y="84712"/>
                </a:cubicBezTo>
                <a:cubicBezTo>
                  <a:pt x="94521" y="85603"/>
                  <a:pt x="93630" y="88279"/>
                  <a:pt x="93630" y="90062"/>
                </a:cubicBezTo>
                <a:cubicBezTo>
                  <a:pt x="93630" y="92737"/>
                  <a:pt x="94521" y="94520"/>
                  <a:pt x="96305" y="96304"/>
                </a:cubicBezTo>
                <a:cubicBezTo>
                  <a:pt x="99871" y="98087"/>
                  <a:pt x="103438" y="99871"/>
                  <a:pt x="107897" y="100762"/>
                </a:cubicBezTo>
                <a:lnTo>
                  <a:pt x="113247" y="102546"/>
                </a:lnTo>
                <a:lnTo>
                  <a:pt x="118597" y="104329"/>
                </a:lnTo>
                <a:cubicBezTo>
                  <a:pt x="120381" y="104329"/>
                  <a:pt x="122164" y="105221"/>
                  <a:pt x="123056" y="106113"/>
                </a:cubicBezTo>
                <a:cubicBezTo>
                  <a:pt x="124839" y="107004"/>
                  <a:pt x="125731" y="107896"/>
                  <a:pt x="127514" y="109679"/>
                </a:cubicBezTo>
                <a:cubicBezTo>
                  <a:pt x="128406" y="110571"/>
                  <a:pt x="129298" y="111463"/>
                  <a:pt x="130189" y="113246"/>
                </a:cubicBezTo>
                <a:cubicBezTo>
                  <a:pt x="131081" y="115030"/>
                  <a:pt x="131973" y="115921"/>
                  <a:pt x="131973" y="117705"/>
                </a:cubicBezTo>
                <a:cubicBezTo>
                  <a:pt x="134648" y="125730"/>
                  <a:pt x="131973" y="134647"/>
                  <a:pt x="125731" y="139997"/>
                </a:cubicBezTo>
                <a:cubicBezTo>
                  <a:pt x="121272" y="143564"/>
                  <a:pt x="115030" y="145347"/>
                  <a:pt x="109680" y="146239"/>
                </a:cubicBezTo>
                <a:lnTo>
                  <a:pt x="109680" y="154264"/>
                </a:lnTo>
                <a:lnTo>
                  <a:pt x="97196" y="154264"/>
                </a:lnTo>
                <a:lnTo>
                  <a:pt x="97196" y="145347"/>
                </a:lnTo>
                <a:cubicBezTo>
                  <a:pt x="93630" y="144456"/>
                  <a:pt x="90063" y="142672"/>
                  <a:pt x="86496" y="140889"/>
                </a:cubicBezTo>
                <a:cubicBezTo>
                  <a:pt x="82037" y="137322"/>
                  <a:pt x="77579" y="132864"/>
                  <a:pt x="75796" y="127513"/>
                </a:cubicBezTo>
                <a:lnTo>
                  <a:pt x="88279" y="120380"/>
                </a:lnTo>
                <a:cubicBezTo>
                  <a:pt x="90727" y="126906"/>
                  <a:pt x="96906" y="131193"/>
                  <a:pt x="103402" y="131193"/>
                </a:cubicBezTo>
                <a:cubicBezTo>
                  <a:pt x="104007" y="131193"/>
                  <a:pt x="104614" y="131156"/>
                  <a:pt x="105222" y="131080"/>
                </a:cubicBezTo>
                <a:cubicBezTo>
                  <a:pt x="108788" y="131080"/>
                  <a:pt x="112355" y="130189"/>
                  <a:pt x="115030" y="129297"/>
                </a:cubicBezTo>
                <a:cubicBezTo>
                  <a:pt x="116814" y="128405"/>
                  <a:pt x="118597" y="125730"/>
                  <a:pt x="118597" y="123947"/>
                </a:cubicBezTo>
                <a:cubicBezTo>
                  <a:pt x="118597" y="121271"/>
                  <a:pt x="117706" y="119488"/>
                  <a:pt x="115030" y="117705"/>
                </a:cubicBezTo>
                <a:cubicBezTo>
                  <a:pt x="111464" y="115921"/>
                  <a:pt x="107005" y="114138"/>
                  <a:pt x="102547" y="113246"/>
                </a:cubicBezTo>
                <a:cubicBezTo>
                  <a:pt x="99871" y="112354"/>
                  <a:pt x="96305" y="111463"/>
                  <a:pt x="93630" y="109679"/>
                </a:cubicBezTo>
                <a:cubicBezTo>
                  <a:pt x="91846" y="108788"/>
                  <a:pt x="89171" y="107896"/>
                  <a:pt x="87388" y="106113"/>
                </a:cubicBezTo>
                <a:cubicBezTo>
                  <a:pt x="84713" y="104329"/>
                  <a:pt x="82929" y="102546"/>
                  <a:pt x="82037" y="99871"/>
                </a:cubicBezTo>
                <a:cubicBezTo>
                  <a:pt x="80254" y="97196"/>
                  <a:pt x="79362" y="93629"/>
                  <a:pt x="80254" y="90954"/>
                </a:cubicBezTo>
                <a:cubicBezTo>
                  <a:pt x="79362" y="84712"/>
                  <a:pt x="82037" y="78470"/>
                  <a:pt x="87388" y="74011"/>
                </a:cubicBezTo>
                <a:cubicBezTo>
                  <a:pt x="90063" y="72228"/>
                  <a:pt x="93630" y="70444"/>
                  <a:pt x="97196" y="69553"/>
                </a:cubicBezTo>
                <a:lnTo>
                  <a:pt x="97196" y="58852"/>
                </a:lnTo>
                <a:close/>
                <a:moveTo>
                  <a:pt x="66878" y="0"/>
                </a:moveTo>
                <a:cubicBezTo>
                  <a:pt x="59745" y="0"/>
                  <a:pt x="55286" y="8025"/>
                  <a:pt x="57961" y="14267"/>
                </a:cubicBezTo>
                <a:lnTo>
                  <a:pt x="74904" y="46369"/>
                </a:lnTo>
                <a:cubicBezTo>
                  <a:pt x="1" y="78470"/>
                  <a:pt x="23185" y="189933"/>
                  <a:pt x="104330" y="189933"/>
                </a:cubicBezTo>
                <a:cubicBezTo>
                  <a:pt x="186367" y="189933"/>
                  <a:pt x="209551" y="78470"/>
                  <a:pt x="133756" y="46369"/>
                </a:cubicBezTo>
                <a:lnTo>
                  <a:pt x="150698" y="14267"/>
                </a:lnTo>
                <a:cubicBezTo>
                  <a:pt x="154265" y="8025"/>
                  <a:pt x="149807" y="0"/>
                  <a:pt x="142673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32"/>
          <p:cNvSpPr/>
          <p:nvPr/>
        </p:nvSpPr>
        <p:spPr>
          <a:xfrm>
            <a:off x="15930360" y="6879960"/>
            <a:ext cx="544680" cy="467640"/>
          </a:xfrm>
          <a:custGeom>
            <a:avLst/>
            <a:gdLst/>
            <a:ahLst/>
            <a:cxnLst/>
            <a:rect l="l" t="t" r="r" b="b"/>
            <a:pathLst>
              <a:path w="220696" h="188373">
                <a:moveTo>
                  <a:pt x="63698" y="48994"/>
                </a:moveTo>
                <a:cubicBezTo>
                  <a:pt x="64378" y="48994"/>
                  <a:pt x="65067" y="49010"/>
                  <a:pt x="65763" y="49044"/>
                </a:cubicBezTo>
                <a:lnTo>
                  <a:pt x="65763" y="88056"/>
                </a:lnTo>
                <a:lnTo>
                  <a:pt x="23407" y="88056"/>
                </a:lnTo>
                <a:cubicBezTo>
                  <a:pt x="27733" y="66426"/>
                  <a:pt x="41502" y="48994"/>
                  <a:pt x="63698" y="48994"/>
                </a:cubicBezTo>
                <a:close/>
                <a:moveTo>
                  <a:pt x="72451" y="151589"/>
                </a:moveTo>
                <a:cubicBezTo>
                  <a:pt x="71336" y="159392"/>
                  <a:pt x="64648" y="166080"/>
                  <a:pt x="55731" y="166080"/>
                </a:cubicBezTo>
                <a:cubicBezTo>
                  <a:pt x="51273" y="166080"/>
                  <a:pt x="47929" y="163850"/>
                  <a:pt x="44585" y="160506"/>
                </a:cubicBezTo>
                <a:cubicBezTo>
                  <a:pt x="42356" y="158277"/>
                  <a:pt x="41241" y="154933"/>
                  <a:pt x="41241" y="151589"/>
                </a:cubicBezTo>
                <a:close/>
                <a:moveTo>
                  <a:pt x="188372" y="151589"/>
                </a:moveTo>
                <a:cubicBezTo>
                  <a:pt x="188372" y="154933"/>
                  <a:pt x="186142" y="159392"/>
                  <a:pt x="182799" y="161621"/>
                </a:cubicBezTo>
                <a:cubicBezTo>
                  <a:pt x="179455" y="164965"/>
                  <a:pt x="176111" y="166080"/>
                  <a:pt x="171652" y="166080"/>
                </a:cubicBezTo>
                <a:cubicBezTo>
                  <a:pt x="167194" y="166080"/>
                  <a:pt x="163850" y="163850"/>
                  <a:pt x="160506" y="160506"/>
                </a:cubicBezTo>
                <a:cubicBezTo>
                  <a:pt x="158277" y="158277"/>
                  <a:pt x="157162" y="154933"/>
                  <a:pt x="157162" y="151589"/>
                </a:cubicBezTo>
                <a:close/>
                <a:moveTo>
                  <a:pt x="80253" y="0"/>
                </a:moveTo>
                <a:cubicBezTo>
                  <a:pt x="74680" y="0"/>
                  <a:pt x="69107" y="4459"/>
                  <a:pt x="70221" y="10032"/>
                </a:cubicBezTo>
                <a:lnTo>
                  <a:pt x="70221" y="27866"/>
                </a:lnTo>
                <a:cubicBezTo>
                  <a:pt x="39012" y="32324"/>
                  <a:pt x="14490" y="54617"/>
                  <a:pt x="5573" y="83597"/>
                </a:cubicBezTo>
                <a:cubicBezTo>
                  <a:pt x="2229" y="85826"/>
                  <a:pt x="0" y="90285"/>
                  <a:pt x="0" y="94743"/>
                </a:cubicBezTo>
                <a:lnTo>
                  <a:pt x="0" y="137099"/>
                </a:lnTo>
                <a:cubicBezTo>
                  <a:pt x="0" y="144902"/>
                  <a:pt x="6688" y="150475"/>
                  <a:pt x="14490" y="150475"/>
                </a:cubicBezTo>
                <a:lnTo>
                  <a:pt x="17834" y="150475"/>
                </a:lnTo>
                <a:cubicBezTo>
                  <a:pt x="18949" y="170538"/>
                  <a:pt x="34553" y="186143"/>
                  <a:pt x="53502" y="188372"/>
                </a:cubicBezTo>
                <a:lnTo>
                  <a:pt x="55731" y="188372"/>
                </a:lnTo>
                <a:cubicBezTo>
                  <a:pt x="75795" y="188372"/>
                  <a:pt x="92514" y="171653"/>
                  <a:pt x="93629" y="151589"/>
                </a:cubicBezTo>
                <a:lnTo>
                  <a:pt x="93629" y="150475"/>
                </a:lnTo>
                <a:lnTo>
                  <a:pt x="133755" y="150475"/>
                </a:lnTo>
                <a:cubicBezTo>
                  <a:pt x="134870" y="170538"/>
                  <a:pt x="150474" y="187257"/>
                  <a:pt x="170538" y="188372"/>
                </a:cubicBezTo>
                <a:lnTo>
                  <a:pt x="172767" y="188372"/>
                </a:lnTo>
                <a:cubicBezTo>
                  <a:pt x="192830" y="188372"/>
                  <a:pt x="209550" y="171653"/>
                  <a:pt x="210664" y="151589"/>
                </a:cubicBezTo>
                <a:cubicBezTo>
                  <a:pt x="210664" y="151589"/>
                  <a:pt x="210664" y="151589"/>
                  <a:pt x="210664" y="150475"/>
                </a:cubicBezTo>
                <a:cubicBezTo>
                  <a:pt x="216237" y="150475"/>
                  <a:pt x="220696" y="146016"/>
                  <a:pt x="220696" y="140443"/>
                </a:cubicBezTo>
                <a:lnTo>
                  <a:pt x="220696" y="10032"/>
                </a:lnTo>
                <a:cubicBezTo>
                  <a:pt x="220696" y="4459"/>
                  <a:pt x="216237" y="0"/>
                  <a:pt x="210664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9" name="Group 33"/>
          <p:cNvGrpSpPr/>
          <p:nvPr/>
        </p:nvGrpSpPr>
        <p:grpSpPr>
          <a:xfrm>
            <a:off x="19784520" y="2824920"/>
            <a:ext cx="619920" cy="504000"/>
            <a:chOff x="19784520" y="2824920"/>
            <a:chExt cx="619920" cy="504000"/>
          </a:xfrm>
        </p:grpSpPr>
        <p:sp>
          <p:nvSpPr>
            <p:cNvPr id="150" name="CustomShape 34"/>
            <p:cNvSpPr/>
            <p:nvPr/>
          </p:nvSpPr>
          <p:spPr>
            <a:xfrm>
              <a:off x="19874520" y="2824920"/>
              <a:ext cx="203040" cy="246240"/>
            </a:xfrm>
            <a:custGeom>
              <a:avLst/>
              <a:gdLst/>
              <a:ahLst/>
              <a:cxnLst/>
              <a:rect l="l" t="t" r="r" b="b"/>
              <a:pathLst>
                <a:path w="70446" h="85604">
                  <a:moveTo>
                    <a:pt x="35669" y="0"/>
                  </a:moveTo>
                  <a:cubicBezTo>
                    <a:pt x="6242" y="0"/>
                    <a:pt x="1" y="19617"/>
                    <a:pt x="1" y="42802"/>
                  </a:cubicBezTo>
                  <a:cubicBezTo>
                    <a:pt x="1" y="66878"/>
                    <a:pt x="16051" y="85603"/>
                    <a:pt x="35669" y="85603"/>
                  </a:cubicBezTo>
                  <a:cubicBezTo>
                    <a:pt x="55286" y="85603"/>
                    <a:pt x="70445" y="66878"/>
                    <a:pt x="70445" y="42802"/>
                  </a:cubicBezTo>
                  <a:cubicBezTo>
                    <a:pt x="70445" y="18726"/>
                    <a:pt x="65095" y="0"/>
                    <a:pt x="3566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35"/>
            <p:cNvSpPr/>
            <p:nvPr/>
          </p:nvSpPr>
          <p:spPr>
            <a:xfrm>
              <a:off x="19784520" y="325908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h="1">
                  <a:moveTo>
                    <a:pt x="0" y="1"/>
                  </a:moveTo>
                </a:path>
              </a:pathLst>
            </a:custGeom>
            <a:solidFill>
              <a:srgbClr val="31A7D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36"/>
            <p:cNvSpPr/>
            <p:nvPr/>
          </p:nvSpPr>
          <p:spPr>
            <a:xfrm>
              <a:off x="19784520" y="3081960"/>
              <a:ext cx="385560" cy="246960"/>
            </a:xfrm>
            <a:custGeom>
              <a:avLst/>
              <a:gdLst/>
              <a:ahLst/>
              <a:cxnLst/>
              <a:rect l="l" t="t" r="r" b="b"/>
              <a:pathLst>
                <a:path w="133756" h="85831">
                  <a:moveTo>
                    <a:pt x="47260" y="0"/>
                  </a:moveTo>
                  <a:cubicBezTo>
                    <a:pt x="6242" y="7134"/>
                    <a:pt x="892" y="18726"/>
                    <a:pt x="0" y="58853"/>
                  </a:cubicBezTo>
                  <a:cubicBezTo>
                    <a:pt x="0" y="59744"/>
                    <a:pt x="0" y="60636"/>
                    <a:pt x="0" y="61528"/>
                  </a:cubicBezTo>
                  <a:lnTo>
                    <a:pt x="0" y="65986"/>
                  </a:lnTo>
                  <a:cubicBezTo>
                    <a:pt x="0" y="65986"/>
                    <a:pt x="10700" y="85604"/>
                    <a:pt x="66878" y="85604"/>
                  </a:cubicBezTo>
                  <a:cubicBezTo>
                    <a:pt x="69326" y="85757"/>
                    <a:pt x="71747" y="85831"/>
                    <a:pt x="74147" y="85831"/>
                  </a:cubicBezTo>
                  <a:cubicBezTo>
                    <a:pt x="85735" y="85831"/>
                    <a:pt x="96815" y="84100"/>
                    <a:pt x="107896" y="81145"/>
                  </a:cubicBezTo>
                  <a:cubicBezTo>
                    <a:pt x="129297" y="75795"/>
                    <a:pt x="133755" y="65986"/>
                    <a:pt x="133755" y="65986"/>
                  </a:cubicBezTo>
                  <a:lnTo>
                    <a:pt x="133755" y="63311"/>
                  </a:lnTo>
                  <a:cubicBezTo>
                    <a:pt x="133755" y="62419"/>
                    <a:pt x="133755" y="61528"/>
                    <a:pt x="132864" y="60636"/>
                  </a:cubicBezTo>
                  <a:cubicBezTo>
                    <a:pt x="132864" y="34777"/>
                    <a:pt x="130189" y="19618"/>
                    <a:pt x="118596" y="11592"/>
                  </a:cubicBezTo>
                  <a:cubicBezTo>
                    <a:pt x="108788" y="5350"/>
                    <a:pt x="97196" y="892"/>
                    <a:pt x="85603" y="0"/>
                  </a:cubicBezTo>
                  <a:cubicBezTo>
                    <a:pt x="81711" y="4671"/>
                    <a:pt x="75780" y="7303"/>
                    <a:pt x="69590" y="7303"/>
                  </a:cubicBezTo>
                  <a:cubicBezTo>
                    <a:pt x="68690" y="7303"/>
                    <a:pt x="67784" y="7247"/>
                    <a:pt x="66878" y="7134"/>
                  </a:cubicBezTo>
                  <a:cubicBezTo>
                    <a:pt x="65972" y="7247"/>
                    <a:pt x="65065" y="7303"/>
                    <a:pt x="64163" y="7303"/>
                  </a:cubicBezTo>
                  <a:cubicBezTo>
                    <a:pt x="57961" y="7303"/>
                    <a:pt x="51931" y="4671"/>
                    <a:pt x="4726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37"/>
            <p:cNvSpPr/>
            <p:nvPr/>
          </p:nvSpPr>
          <p:spPr>
            <a:xfrm>
              <a:off x="20136960" y="2860920"/>
              <a:ext cx="190080" cy="217800"/>
            </a:xfrm>
            <a:custGeom>
              <a:avLst/>
              <a:gdLst/>
              <a:ahLst/>
              <a:cxnLst/>
              <a:rect l="l" t="t" r="r" b="b"/>
              <a:pathLst>
                <a:path w="65987" h="75796">
                  <a:moveTo>
                    <a:pt x="32993" y="1"/>
                  </a:moveTo>
                  <a:cubicBezTo>
                    <a:pt x="6242" y="1"/>
                    <a:pt x="1784" y="16943"/>
                    <a:pt x="1784" y="38344"/>
                  </a:cubicBezTo>
                  <a:cubicBezTo>
                    <a:pt x="0" y="57070"/>
                    <a:pt x="14267" y="74012"/>
                    <a:pt x="32993" y="75796"/>
                  </a:cubicBezTo>
                  <a:cubicBezTo>
                    <a:pt x="52611" y="74012"/>
                    <a:pt x="65986" y="57070"/>
                    <a:pt x="64203" y="38344"/>
                  </a:cubicBezTo>
                  <a:cubicBezTo>
                    <a:pt x="64203" y="16943"/>
                    <a:pt x="59744" y="1"/>
                    <a:pt x="32993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38"/>
            <p:cNvSpPr/>
            <p:nvPr/>
          </p:nvSpPr>
          <p:spPr>
            <a:xfrm>
              <a:off x="20013480" y="326664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 h="1">
                  <a:moveTo>
                    <a:pt x="0" y="1"/>
                  </a:moveTo>
                </a:path>
              </a:pathLst>
            </a:custGeom>
            <a:solidFill>
              <a:srgbClr val="31A7D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39"/>
            <p:cNvSpPr/>
            <p:nvPr/>
          </p:nvSpPr>
          <p:spPr>
            <a:xfrm>
              <a:off x="20162880" y="3087000"/>
              <a:ext cx="241560" cy="220320"/>
            </a:xfrm>
            <a:custGeom>
              <a:avLst/>
              <a:gdLst/>
              <a:ahLst/>
              <a:cxnLst/>
              <a:rect l="l" t="t" r="r" b="b"/>
              <a:pathLst>
                <a:path w="83821" h="76687">
                  <a:moveTo>
                    <a:pt x="7134" y="1"/>
                  </a:moveTo>
                  <a:cubicBezTo>
                    <a:pt x="4459" y="1"/>
                    <a:pt x="1784" y="1784"/>
                    <a:pt x="0" y="1784"/>
                  </a:cubicBezTo>
                  <a:cubicBezTo>
                    <a:pt x="19618" y="24077"/>
                    <a:pt x="11592" y="70445"/>
                    <a:pt x="9809" y="75795"/>
                  </a:cubicBezTo>
                  <a:cubicBezTo>
                    <a:pt x="9809" y="75795"/>
                    <a:pt x="17834" y="76687"/>
                    <a:pt x="24076" y="76687"/>
                  </a:cubicBezTo>
                  <a:cubicBezTo>
                    <a:pt x="74903" y="76687"/>
                    <a:pt x="83820" y="59745"/>
                    <a:pt x="83820" y="59745"/>
                  </a:cubicBezTo>
                  <a:lnTo>
                    <a:pt x="83820" y="56178"/>
                  </a:lnTo>
                  <a:cubicBezTo>
                    <a:pt x="83820" y="56178"/>
                    <a:pt x="82929" y="56178"/>
                    <a:pt x="82929" y="54394"/>
                  </a:cubicBezTo>
                  <a:cubicBezTo>
                    <a:pt x="82929" y="17835"/>
                    <a:pt x="77578" y="7134"/>
                    <a:pt x="41019" y="1"/>
                  </a:cubicBezTo>
                  <a:cubicBezTo>
                    <a:pt x="36560" y="4459"/>
                    <a:pt x="30318" y="7134"/>
                    <a:pt x="24076" y="7134"/>
                  </a:cubicBezTo>
                  <a:cubicBezTo>
                    <a:pt x="17834" y="7134"/>
                    <a:pt x="11592" y="4459"/>
                    <a:pt x="7134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6" name="CustomShape 40"/>
          <p:cNvSpPr/>
          <p:nvPr/>
        </p:nvSpPr>
        <p:spPr>
          <a:xfrm>
            <a:off x="11865600" y="2806920"/>
            <a:ext cx="615240" cy="539640"/>
          </a:xfrm>
          <a:custGeom>
            <a:avLst/>
            <a:gdLst/>
            <a:ahLst/>
            <a:cxnLst/>
            <a:rect l="l" t="t" r="r" b="b"/>
            <a:pathLst>
              <a:path w="231843" h="203032">
                <a:moveTo>
                  <a:pt x="161621" y="19118"/>
                </a:moveTo>
                <a:cubicBezTo>
                  <a:pt x="168308" y="19118"/>
                  <a:pt x="174996" y="25805"/>
                  <a:pt x="174996" y="33608"/>
                </a:cubicBezTo>
                <a:cubicBezTo>
                  <a:pt x="174996" y="36952"/>
                  <a:pt x="173882" y="41410"/>
                  <a:pt x="170538" y="43639"/>
                </a:cubicBezTo>
                <a:cubicBezTo>
                  <a:pt x="168308" y="46983"/>
                  <a:pt x="163850" y="48098"/>
                  <a:pt x="160506" y="48098"/>
                </a:cubicBezTo>
                <a:lnTo>
                  <a:pt x="131526" y="48098"/>
                </a:lnTo>
                <a:lnTo>
                  <a:pt x="150474" y="24691"/>
                </a:lnTo>
                <a:cubicBezTo>
                  <a:pt x="152704" y="21347"/>
                  <a:pt x="157162" y="19118"/>
                  <a:pt x="161621" y="19118"/>
                </a:cubicBezTo>
                <a:close/>
                <a:moveTo>
                  <a:pt x="72451" y="20232"/>
                </a:moveTo>
                <a:cubicBezTo>
                  <a:pt x="75795" y="20232"/>
                  <a:pt x="80253" y="21347"/>
                  <a:pt x="82482" y="24691"/>
                </a:cubicBezTo>
                <a:lnTo>
                  <a:pt x="101431" y="49213"/>
                </a:lnTo>
                <a:lnTo>
                  <a:pt x="71336" y="49213"/>
                </a:lnTo>
                <a:cubicBezTo>
                  <a:pt x="63534" y="48098"/>
                  <a:pt x="57961" y="42525"/>
                  <a:pt x="57961" y="34722"/>
                </a:cubicBezTo>
                <a:cubicBezTo>
                  <a:pt x="57961" y="31379"/>
                  <a:pt x="59075" y="26920"/>
                  <a:pt x="61304" y="24691"/>
                </a:cubicBezTo>
                <a:cubicBezTo>
                  <a:pt x="64648" y="21347"/>
                  <a:pt x="67992" y="20232"/>
                  <a:pt x="72451" y="20232"/>
                </a:cubicBezTo>
                <a:close/>
                <a:moveTo>
                  <a:pt x="140443" y="68161"/>
                </a:moveTo>
                <a:lnTo>
                  <a:pt x="141557" y="97142"/>
                </a:lnTo>
                <a:lnTo>
                  <a:pt x="141557" y="176280"/>
                </a:lnTo>
                <a:cubicBezTo>
                  <a:pt x="141557" y="178509"/>
                  <a:pt x="140443" y="180739"/>
                  <a:pt x="138214" y="181853"/>
                </a:cubicBezTo>
                <a:cubicBezTo>
                  <a:pt x="135984" y="184083"/>
                  <a:pt x="133755" y="184083"/>
                  <a:pt x="131526" y="184083"/>
                </a:cubicBezTo>
                <a:lnTo>
                  <a:pt x="101431" y="184083"/>
                </a:lnTo>
                <a:cubicBezTo>
                  <a:pt x="99202" y="184083"/>
                  <a:pt x="96972" y="184083"/>
                  <a:pt x="94743" y="181853"/>
                </a:cubicBezTo>
                <a:cubicBezTo>
                  <a:pt x="92514" y="180739"/>
                  <a:pt x="91399" y="178509"/>
                  <a:pt x="92514" y="176280"/>
                </a:cubicBezTo>
                <a:lnTo>
                  <a:pt x="92514" y="68161"/>
                </a:lnTo>
                <a:close/>
                <a:moveTo>
                  <a:pt x="74373" y="1"/>
                </a:moveTo>
                <a:cubicBezTo>
                  <a:pt x="73363" y="1"/>
                  <a:pt x="72349" y="56"/>
                  <a:pt x="71336" y="169"/>
                </a:cubicBezTo>
                <a:cubicBezTo>
                  <a:pt x="62419" y="169"/>
                  <a:pt x="53502" y="3513"/>
                  <a:pt x="47929" y="10201"/>
                </a:cubicBezTo>
                <a:cubicBezTo>
                  <a:pt x="41241" y="15774"/>
                  <a:pt x="37897" y="24691"/>
                  <a:pt x="37897" y="33608"/>
                </a:cubicBezTo>
                <a:cubicBezTo>
                  <a:pt x="36783" y="43639"/>
                  <a:pt x="41241" y="51442"/>
                  <a:pt x="47929" y="58130"/>
                </a:cubicBezTo>
                <a:cubicBezTo>
                  <a:pt x="53502" y="64817"/>
                  <a:pt x="62419" y="68161"/>
                  <a:pt x="71336" y="68161"/>
                </a:cubicBezTo>
                <a:lnTo>
                  <a:pt x="4459" y="68161"/>
                </a:lnTo>
                <a:cubicBezTo>
                  <a:pt x="3344" y="68161"/>
                  <a:pt x="2229" y="69276"/>
                  <a:pt x="1115" y="70391"/>
                </a:cubicBezTo>
                <a:cubicBezTo>
                  <a:pt x="0" y="70391"/>
                  <a:pt x="0" y="71505"/>
                  <a:pt x="0" y="73734"/>
                </a:cubicBezTo>
                <a:lnTo>
                  <a:pt x="0" y="121663"/>
                </a:lnTo>
                <a:cubicBezTo>
                  <a:pt x="0" y="122778"/>
                  <a:pt x="0" y="123893"/>
                  <a:pt x="1115" y="125007"/>
                </a:cubicBezTo>
                <a:cubicBezTo>
                  <a:pt x="2229" y="125007"/>
                  <a:pt x="3344" y="126122"/>
                  <a:pt x="4459" y="126122"/>
                </a:cubicBezTo>
                <a:lnTo>
                  <a:pt x="18949" y="126122"/>
                </a:lnTo>
                <a:lnTo>
                  <a:pt x="18949" y="188541"/>
                </a:lnTo>
                <a:cubicBezTo>
                  <a:pt x="18949" y="196343"/>
                  <a:pt x="24522" y="203031"/>
                  <a:pt x="32324" y="203031"/>
                </a:cubicBezTo>
                <a:lnTo>
                  <a:pt x="198403" y="203031"/>
                </a:lnTo>
                <a:cubicBezTo>
                  <a:pt x="202862" y="203031"/>
                  <a:pt x="206206" y="200802"/>
                  <a:pt x="208435" y="198573"/>
                </a:cubicBezTo>
                <a:cubicBezTo>
                  <a:pt x="211779" y="195229"/>
                  <a:pt x="212893" y="191885"/>
                  <a:pt x="212893" y="187426"/>
                </a:cubicBezTo>
                <a:lnTo>
                  <a:pt x="212893" y="126122"/>
                </a:lnTo>
                <a:lnTo>
                  <a:pt x="227384" y="126122"/>
                </a:lnTo>
                <a:cubicBezTo>
                  <a:pt x="228498" y="126122"/>
                  <a:pt x="229613" y="125007"/>
                  <a:pt x="230727" y="123893"/>
                </a:cubicBezTo>
                <a:cubicBezTo>
                  <a:pt x="231842" y="122778"/>
                  <a:pt x="231842" y="121663"/>
                  <a:pt x="231842" y="120549"/>
                </a:cubicBezTo>
                <a:lnTo>
                  <a:pt x="231842" y="72620"/>
                </a:lnTo>
                <a:cubicBezTo>
                  <a:pt x="231842" y="71505"/>
                  <a:pt x="231842" y="70391"/>
                  <a:pt x="230727" y="70391"/>
                </a:cubicBezTo>
                <a:cubicBezTo>
                  <a:pt x="230727" y="69276"/>
                  <a:pt x="228498" y="68161"/>
                  <a:pt x="227384" y="68161"/>
                </a:cubicBezTo>
                <a:lnTo>
                  <a:pt x="161621" y="68161"/>
                </a:lnTo>
                <a:cubicBezTo>
                  <a:pt x="170538" y="68161"/>
                  <a:pt x="178340" y="64817"/>
                  <a:pt x="185028" y="59244"/>
                </a:cubicBezTo>
                <a:cubicBezTo>
                  <a:pt x="191716" y="52557"/>
                  <a:pt x="195059" y="43639"/>
                  <a:pt x="195059" y="33608"/>
                </a:cubicBezTo>
                <a:cubicBezTo>
                  <a:pt x="195059" y="24691"/>
                  <a:pt x="191716" y="16888"/>
                  <a:pt x="185028" y="10201"/>
                </a:cubicBezTo>
                <a:cubicBezTo>
                  <a:pt x="178340" y="3513"/>
                  <a:pt x="170538" y="169"/>
                  <a:pt x="161621" y="169"/>
                </a:cubicBezTo>
                <a:cubicBezTo>
                  <a:pt x="151589" y="169"/>
                  <a:pt x="141557" y="4628"/>
                  <a:pt x="135984" y="12430"/>
                </a:cubicBezTo>
                <a:lnTo>
                  <a:pt x="115921" y="36952"/>
                </a:lnTo>
                <a:lnTo>
                  <a:pt x="98087" y="12430"/>
                </a:lnTo>
                <a:cubicBezTo>
                  <a:pt x="92075" y="4414"/>
                  <a:pt x="83360" y="1"/>
                  <a:pt x="74373" y="1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42"/>
          <p:cNvSpPr/>
          <p:nvPr/>
        </p:nvSpPr>
        <p:spPr>
          <a:xfrm>
            <a:off x="4797900" y="325764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800" b="0" i="1" strike="noStrike" spc="-1" dirty="0" smtClean="0">
                <a:solidFill>
                  <a:srgbClr val="000000"/>
                </a:solidFill>
                <a:latin typeface="Open Sans"/>
                <a:ea typeface="Open Sans"/>
              </a:rPr>
              <a:t>(Top 3 Funcionalidades)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59" name="CustomShape 43"/>
          <p:cNvSpPr/>
          <p:nvPr/>
        </p:nvSpPr>
        <p:spPr>
          <a:xfrm>
            <a:off x="8683920" y="3259649"/>
            <a:ext cx="3204720" cy="153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(Mensagem única, clara e atraente dizendo porque sua empresa é diferente e merece atenção dos seus clientes)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60" name="CustomShape 44"/>
          <p:cNvSpPr/>
          <p:nvPr/>
        </p:nvSpPr>
        <p:spPr>
          <a:xfrm>
            <a:off x="12724560" y="3099960"/>
            <a:ext cx="3008160" cy="79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latin typeface="Open Sans"/>
                <a:ea typeface="Open Sans"/>
              </a:rPr>
              <a:t>(Não pode ser facilmente copiada ou comprada)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1" name="CustomShape 45"/>
          <p:cNvSpPr/>
          <p:nvPr/>
        </p:nvSpPr>
        <p:spPr>
          <a:xfrm>
            <a:off x="16769520" y="309996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latin typeface="Open Sans"/>
                <a:ea typeface="Open Sans"/>
              </a:rPr>
              <a:t>(Clientes-alvo)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2" name="CustomShape 46"/>
          <p:cNvSpPr/>
          <p:nvPr/>
        </p:nvSpPr>
        <p:spPr>
          <a:xfrm>
            <a:off x="4727880" y="7360560"/>
            <a:ext cx="30081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latin typeface="Open Sans"/>
                <a:ea typeface="Open Sans"/>
              </a:rPr>
              <a:t>(Principais atividades que devem ser medidas)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3" name="CustomShape 47"/>
          <p:cNvSpPr/>
          <p:nvPr/>
        </p:nvSpPr>
        <p:spPr>
          <a:xfrm>
            <a:off x="12800880" y="720828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800" b="0" i="1" strike="noStrike" spc="-1" dirty="0" smtClean="0">
                <a:solidFill>
                  <a:srgbClr val="000000"/>
                </a:solidFill>
                <a:latin typeface="Open Sans"/>
                <a:ea typeface="Open Sans"/>
              </a:rPr>
              <a:t>(O caminho para os clientes)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64" name="CustomShape 48"/>
          <p:cNvSpPr/>
          <p:nvPr/>
        </p:nvSpPr>
        <p:spPr>
          <a:xfrm>
            <a:off x="776160" y="11256120"/>
            <a:ext cx="58359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latin typeface="Open Sans"/>
                <a:ea typeface="Open Sans"/>
              </a:rPr>
              <a:t>(Quarto custa colocar isso tudo em operação)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5" name="CustomShape 49"/>
          <p:cNvSpPr/>
          <p:nvPr/>
        </p:nvSpPr>
        <p:spPr>
          <a:xfrm>
            <a:off x="10898640" y="1125612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latin typeface="Open Sans"/>
                <a:ea typeface="Open Sans"/>
              </a:rPr>
              <a:t>(Como ganhar dinheiro)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7" name="CustomShape 51"/>
          <p:cNvSpPr/>
          <p:nvPr/>
        </p:nvSpPr>
        <p:spPr>
          <a:xfrm>
            <a:off x="7754400" y="2730240"/>
            <a:ext cx="708120" cy="719280"/>
          </a:xfrm>
          <a:custGeom>
            <a:avLst/>
            <a:gdLst/>
            <a:ahLst/>
            <a:cxnLst/>
            <a:rect l="l" t="t" r="r" b="b"/>
            <a:pathLst>
              <a:path w="202427" h="205941">
                <a:moveTo>
                  <a:pt x="101028" y="0"/>
                </a:moveTo>
                <a:cubicBezTo>
                  <a:pt x="97974" y="0"/>
                  <a:pt x="94919" y="2129"/>
                  <a:pt x="95290" y="6387"/>
                </a:cubicBezTo>
                <a:lnTo>
                  <a:pt x="95290" y="26379"/>
                </a:lnTo>
                <a:cubicBezTo>
                  <a:pt x="95290" y="29341"/>
                  <a:pt x="97881" y="31933"/>
                  <a:pt x="101213" y="31933"/>
                </a:cubicBezTo>
                <a:cubicBezTo>
                  <a:pt x="104175" y="31933"/>
                  <a:pt x="106767" y="29341"/>
                  <a:pt x="106767" y="26379"/>
                </a:cubicBezTo>
                <a:lnTo>
                  <a:pt x="106767" y="6387"/>
                </a:lnTo>
                <a:cubicBezTo>
                  <a:pt x="107137" y="2129"/>
                  <a:pt x="104083" y="0"/>
                  <a:pt x="101028" y="0"/>
                </a:cubicBezTo>
                <a:close/>
                <a:moveTo>
                  <a:pt x="35239" y="27484"/>
                </a:moveTo>
                <a:cubicBezTo>
                  <a:pt x="30752" y="27484"/>
                  <a:pt x="26996" y="33242"/>
                  <a:pt x="31240" y="37486"/>
                </a:cubicBezTo>
                <a:lnTo>
                  <a:pt x="45309" y="51555"/>
                </a:lnTo>
                <a:cubicBezTo>
                  <a:pt x="46419" y="52665"/>
                  <a:pt x="47900" y="53406"/>
                  <a:pt x="49381" y="53406"/>
                </a:cubicBezTo>
                <a:cubicBezTo>
                  <a:pt x="54564" y="53406"/>
                  <a:pt x="57156" y="47112"/>
                  <a:pt x="53454" y="43410"/>
                </a:cubicBezTo>
                <a:lnTo>
                  <a:pt x="39385" y="29341"/>
                </a:lnTo>
                <a:cubicBezTo>
                  <a:pt x="38076" y="28032"/>
                  <a:pt x="36623" y="27484"/>
                  <a:pt x="35239" y="27484"/>
                </a:cubicBezTo>
                <a:close/>
                <a:moveTo>
                  <a:pt x="166929" y="27675"/>
                </a:moveTo>
                <a:cubicBezTo>
                  <a:pt x="165541" y="27675"/>
                  <a:pt x="164152" y="28230"/>
                  <a:pt x="163042" y="29341"/>
                </a:cubicBezTo>
                <a:lnTo>
                  <a:pt x="148603" y="43410"/>
                </a:lnTo>
                <a:cubicBezTo>
                  <a:pt x="146381" y="45631"/>
                  <a:pt x="146381" y="49333"/>
                  <a:pt x="148603" y="51555"/>
                </a:cubicBezTo>
                <a:cubicBezTo>
                  <a:pt x="149713" y="52665"/>
                  <a:pt x="151194" y="53406"/>
                  <a:pt x="152675" y="53406"/>
                </a:cubicBezTo>
                <a:cubicBezTo>
                  <a:pt x="154156" y="53406"/>
                  <a:pt x="155637" y="52665"/>
                  <a:pt x="156748" y="51555"/>
                </a:cubicBezTo>
                <a:lnTo>
                  <a:pt x="170817" y="37486"/>
                </a:lnTo>
                <a:cubicBezTo>
                  <a:pt x="173038" y="35265"/>
                  <a:pt x="173038" y="31562"/>
                  <a:pt x="170817" y="29341"/>
                </a:cubicBezTo>
                <a:cubicBezTo>
                  <a:pt x="169706" y="28230"/>
                  <a:pt x="168317" y="27675"/>
                  <a:pt x="166929" y="27675"/>
                </a:cubicBezTo>
                <a:close/>
                <a:moveTo>
                  <a:pt x="7595" y="93360"/>
                </a:moveTo>
                <a:cubicBezTo>
                  <a:pt x="1" y="93360"/>
                  <a:pt x="1" y="104898"/>
                  <a:pt x="7595" y="104898"/>
                </a:cubicBezTo>
                <a:cubicBezTo>
                  <a:pt x="7819" y="104898"/>
                  <a:pt x="8049" y="104888"/>
                  <a:pt x="8286" y="104868"/>
                </a:cubicBezTo>
                <a:lnTo>
                  <a:pt x="28278" y="104868"/>
                </a:lnTo>
                <a:cubicBezTo>
                  <a:pt x="31240" y="104868"/>
                  <a:pt x="33832" y="102276"/>
                  <a:pt x="33832" y="99314"/>
                </a:cubicBezTo>
                <a:cubicBezTo>
                  <a:pt x="33832" y="95982"/>
                  <a:pt x="31240" y="93391"/>
                  <a:pt x="28278" y="93391"/>
                </a:cubicBezTo>
                <a:lnTo>
                  <a:pt x="8286" y="93391"/>
                </a:lnTo>
                <a:cubicBezTo>
                  <a:pt x="8049" y="93370"/>
                  <a:pt x="7819" y="93360"/>
                  <a:pt x="7595" y="93360"/>
                </a:cubicBezTo>
                <a:close/>
                <a:moveTo>
                  <a:pt x="194831" y="93360"/>
                </a:moveTo>
                <a:cubicBezTo>
                  <a:pt x="194608" y="93360"/>
                  <a:pt x="194378" y="93370"/>
                  <a:pt x="194141" y="93391"/>
                </a:cubicBezTo>
                <a:lnTo>
                  <a:pt x="174149" y="93391"/>
                </a:lnTo>
                <a:cubicBezTo>
                  <a:pt x="167114" y="94131"/>
                  <a:pt x="167114" y="104127"/>
                  <a:pt x="174149" y="104868"/>
                </a:cubicBezTo>
                <a:lnTo>
                  <a:pt x="194141" y="104868"/>
                </a:lnTo>
                <a:cubicBezTo>
                  <a:pt x="194378" y="104888"/>
                  <a:pt x="194608" y="104898"/>
                  <a:pt x="194831" y="104898"/>
                </a:cubicBezTo>
                <a:cubicBezTo>
                  <a:pt x="202426" y="104898"/>
                  <a:pt x="202426" y="93360"/>
                  <a:pt x="194831" y="93360"/>
                </a:cubicBezTo>
                <a:close/>
                <a:moveTo>
                  <a:pt x="101213" y="62662"/>
                </a:moveTo>
                <a:cubicBezTo>
                  <a:pt x="104175" y="63032"/>
                  <a:pt x="106767" y="65253"/>
                  <a:pt x="106767" y="68585"/>
                </a:cubicBezTo>
                <a:cubicBezTo>
                  <a:pt x="107137" y="71917"/>
                  <a:pt x="104545" y="74509"/>
                  <a:pt x="101213" y="74509"/>
                </a:cubicBezTo>
                <a:cubicBezTo>
                  <a:pt x="87145" y="74509"/>
                  <a:pt x="76038" y="85616"/>
                  <a:pt x="76038" y="99314"/>
                </a:cubicBezTo>
                <a:cubicBezTo>
                  <a:pt x="76408" y="103572"/>
                  <a:pt x="73354" y="105701"/>
                  <a:pt x="70299" y="105701"/>
                </a:cubicBezTo>
                <a:cubicBezTo>
                  <a:pt x="67245" y="105701"/>
                  <a:pt x="64190" y="103572"/>
                  <a:pt x="64561" y="99314"/>
                </a:cubicBezTo>
                <a:cubicBezTo>
                  <a:pt x="64561" y="79322"/>
                  <a:pt x="80851" y="62662"/>
                  <a:pt x="101213" y="62662"/>
                </a:cubicBezTo>
                <a:close/>
                <a:moveTo>
                  <a:pt x="101516" y="48959"/>
                </a:moveTo>
                <a:cubicBezTo>
                  <a:pt x="101292" y="48959"/>
                  <a:pt x="101068" y="48960"/>
                  <a:pt x="100843" y="48963"/>
                </a:cubicBezTo>
                <a:cubicBezTo>
                  <a:pt x="56416" y="49333"/>
                  <a:pt x="34202" y="102276"/>
                  <a:pt x="64561" y="134486"/>
                </a:cubicBezTo>
                <a:cubicBezTo>
                  <a:pt x="71225" y="141521"/>
                  <a:pt x="75667" y="150406"/>
                  <a:pt x="77148" y="160032"/>
                </a:cubicBezTo>
                <a:cubicBezTo>
                  <a:pt x="77889" y="164105"/>
                  <a:pt x="81221" y="167066"/>
                  <a:pt x="85293" y="167066"/>
                </a:cubicBezTo>
                <a:lnTo>
                  <a:pt x="116763" y="167066"/>
                </a:lnTo>
                <a:cubicBezTo>
                  <a:pt x="120836" y="167066"/>
                  <a:pt x="124538" y="164105"/>
                  <a:pt x="125278" y="160032"/>
                </a:cubicBezTo>
                <a:cubicBezTo>
                  <a:pt x="126389" y="150406"/>
                  <a:pt x="130832" y="141521"/>
                  <a:pt x="137496" y="134856"/>
                </a:cubicBezTo>
                <a:cubicBezTo>
                  <a:pt x="146752" y="125230"/>
                  <a:pt x="151935" y="112643"/>
                  <a:pt x="151935" y="99314"/>
                </a:cubicBezTo>
                <a:cubicBezTo>
                  <a:pt x="151568" y="71404"/>
                  <a:pt x="128980" y="48959"/>
                  <a:pt x="101516" y="48959"/>
                </a:cubicBezTo>
                <a:close/>
                <a:moveTo>
                  <a:pt x="49275" y="145044"/>
                </a:moveTo>
                <a:cubicBezTo>
                  <a:pt x="47945" y="145044"/>
                  <a:pt x="46561" y="145535"/>
                  <a:pt x="45309" y="146704"/>
                </a:cubicBezTo>
                <a:lnTo>
                  <a:pt x="31240" y="161143"/>
                </a:lnTo>
                <a:cubicBezTo>
                  <a:pt x="29019" y="163364"/>
                  <a:pt x="29019" y="166696"/>
                  <a:pt x="31240" y="169288"/>
                </a:cubicBezTo>
                <a:cubicBezTo>
                  <a:pt x="32351" y="170213"/>
                  <a:pt x="33832" y="170676"/>
                  <a:pt x="35312" y="170676"/>
                </a:cubicBezTo>
                <a:cubicBezTo>
                  <a:pt x="36793" y="170676"/>
                  <a:pt x="38274" y="170213"/>
                  <a:pt x="39385" y="169288"/>
                </a:cubicBezTo>
                <a:lnTo>
                  <a:pt x="53454" y="154849"/>
                </a:lnTo>
                <a:cubicBezTo>
                  <a:pt x="57755" y="150835"/>
                  <a:pt x="53839" y="145044"/>
                  <a:pt x="49275" y="145044"/>
                </a:cubicBezTo>
                <a:close/>
                <a:moveTo>
                  <a:pt x="152367" y="144741"/>
                </a:moveTo>
                <a:cubicBezTo>
                  <a:pt x="147864" y="144741"/>
                  <a:pt x="143784" y="150880"/>
                  <a:pt x="148603" y="154849"/>
                </a:cubicBezTo>
                <a:lnTo>
                  <a:pt x="162671" y="169288"/>
                </a:lnTo>
                <a:cubicBezTo>
                  <a:pt x="163782" y="170213"/>
                  <a:pt x="165263" y="170676"/>
                  <a:pt x="166744" y="170676"/>
                </a:cubicBezTo>
                <a:cubicBezTo>
                  <a:pt x="168225" y="170676"/>
                  <a:pt x="169706" y="170213"/>
                  <a:pt x="170817" y="169288"/>
                </a:cubicBezTo>
                <a:cubicBezTo>
                  <a:pt x="173038" y="166696"/>
                  <a:pt x="173038" y="163364"/>
                  <a:pt x="170817" y="161143"/>
                </a:cubicBezTo>
                <a:lnTo>
                  <a:pt x="156378" y="146704"/>
                </a:lnTo>
                <a:cubicBezTo>
                  <a:pt x="155163" y="145316"/>
                  <a:pt x="153745" y="144741"/>
                  <a:pt x="152367" y="144741"/>
                </a:cubicBezTo>
                <a:close/>
                <a:moveTo>
                  <a:pt x="83442" y="174471"/>
                </a:moveTo>
                <a:cubicBezTo>
                  <a:pt x="80110" y="174471"/>
                  <a:pt x="77519" y="177063"/>
                  <a:pt x="77519" y="180395"/>
                </a:cubicBezTo>
                <a:lnTo>
                  <a:pt x="77519" y="186318"/>
                </a:lnTo>
                <a:cubicBezTo>
                  <a:pt x="77519" y="191131"/>
                  <a:pt x="80851" y="195204"/>
                  <a:pt x="85664" y="195944"/>
                </a:cubicBezTo>
                <a:lnTo>
                  <a:pt x="87145" y="201127"/>
                </a:lnTo>
                <a:cubicBezTo>
                  <a:pt x="87885" y="204089"/>
                  <a:pt x="90847" y="205940"/>
                  <a:pt x="93809" y="205940"/>
                </a:cubicBezTo>
                <a:lnTo>
                  <a:pt x="108618" y="205940"/>
                </a:lnTo>
                <a:cubicBezTo>
                  <a:pt x="111580" y="205940"/>
                  <a:pt x="114171" y="204089"/>
                  <a:pt x="114912" y="201127"/>
                </a:cubicBezTo>
                <a:lnTo>
                  <a:pt x="116393" y="195574"/>
                </a:lnTo>
                <a:cubicBezTo>
                  <a:pt x="121206" y="194834"/>
                  <a:pt x="124538" y="191131"/>
                  <a:pt x="124538" y="186318"/>
                </a:cubicBezTo>
                <a:lnTo>
                  <a:pt x="124538" y="180395"/>
                </a:lnTo>
                <a:cubicBezTo>
                  <a:pt x="124538" y="177063"/>
                  <a:pt x="121946" y="174471"/>
                  <a:pt x="118614" y="174471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52"/>
          <p:cNvSpPr/>
          <p:nvPr/>
        </p:nvSpPr>
        <p:spPr>
          <a:xfrm>
            <a:off x="15900840" y="2838240"/>
            <a:ext cx="566640" cy="539280"/>
          </a:xfrm>
          <a:custGeom>
            <a:avLst/>
            <a:gdLst/>
            <a:ahLst/>
            <a:cxnLst/>
            <a:rect l="l" t="t" r="r" b="b"/>
            <a:pathLst>
              <a:path w="205101" h="194869">
                <a:moveTo>
                  <a:pt x="102328" y="0"/>
                </a:moveTo>
                <a:lnTo>
                  <a:pt x="70740" y="64066"/>
                </a:lnTo>
                <a:lnTo>
                  <a:pt x="0" y="74299"/>
                </a:lnTo>
                <a:lnTo>
                  <a:pt x="51164" y="124573"/>
                </a:lnTo>
                <a:lnTo>
                  <a:pt x="39152" y="194868"/>
                </a:lnTo>
                <a:lnTo>
                  <a:pt x="39152" y="194868"/>
                </a:lnTo>
                <a:lnTo>
                  <a:pt x="102328" y="161500"/>
                </a:lnTo>
                <a:lnTo>
                  <a:pt x="165949" y="194868"/>
                </a:lnTo>
                <a:lnTo>
                  <a:pt x="153492" y="124573"/>
                </a:lnTo>
                <a:lnTo>
                  <a:pt x="205101" y="74299"/>
                </a:lnTo>
                <a:lnTo>
                  <a:pt x="133916" y="64066"/>
                </a:lnTo>
                <a:lnTo>
                  <a:pt x="102328" y="0"/>
                </a:lnTo>
                <a:close/>
              </a:path>
            </a:pathLst>
          </a:custGeom>
          <a:solidFill>
            <a:srgbClr val="31A7D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/>
          <p:cNvSpPr txBox="1"/>
          <p:nvPr/>
        </p:nvSpPr>
        <p:spPr>
          <a:xfrm>
            <a:off x="984738" y="3763108"/>
            <a:ext cx="3401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Problema de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Altos custos nas maquinas.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Inovação da tecnologia.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Espaço.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custo no suporte técnico.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794175" y="3669012"/>
            <a:ext cx="35675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Tecnologia de ponta.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Suporte técnico de software e hardware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Atendimento 24h para qualquer problema.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Despesas menores em maquinas.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808080" y="7671960"/>
            <a:ext cx="3666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pt-BR" spc="-1" dirty="0" smtClean="0"/>
              <a:t>Redes sociais.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pt-BR" spc="-1" dirty="0" smtClean="0"/>
              <a:t>Eventos de tecnologia.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pt-BR" spc="-1" dirty="0" smtClean="0"/>
              <a:t>Venda direta.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pt-BR" spc="-1" dirty="0" smtClean="0"/>
              <a:t>Eventos corporativos.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8200" y="2630160"/>
            <a:ext cx="3975480" cy="821988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4604040" y="6739920"/>
            <a:ext cx="3975480" cy="41101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16635960" y="2630160"/>
            <a:ext cx="3975480" cy="821988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8579880" y="2630160"/>
            <a:ext cx="4079520" cy="821988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5"/>
          <p:cNvSpPr/>
          <p:nvPr/>
        </p:nvSpPr>
        <p:spPr>
          <a:xfrm>
            <a:off x="4604040" y="2630160"/>
            <a:ext cx="3975480" cy="41101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12660120" y="6739920"/>
            <a:ext cx="3975480" cy="41101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7"/>
          <p:cNvSpPr/>
          <p:nvPr/>
        </p:nvSpPr>
        <p:spPr>
          <a:xfrm>
            <a:off x="12660120" y="2630160"/>
            <a:ext cx="3975480" cy="41101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628200" y="10850400"/>
            <a:ext cx="10081440" cy="28807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9"/>
          <p:cNvSpPr/>
          <p:nvPr/>
        </p:nvSpPr>
        <p:spPr>
          <a:xfrm>
            <a:off x="10710000" y="10850400"/>
            <a:ext cx="9906480" cy="28807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521640" y="626040"/>
            <a:ext cx="19789920" cy="79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0000"/>
                </a:solidFill>
                <a:latin typeface="Open Sans"/>
                <a:ea typeface="Open Sans"/>
              </a:rPr>
              <a:t>Lean Canvas</a:t>
            </a:r>
            <a:endParaRPr lang="pt-BR" sz="4200" b="0" strike="noStrike" spc="-1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632880" y="1383840"/>
            <a:ext cx="7161840" cy="1020600"/>
          </a:xfrm>
          <a:prstGeom prst="rect">
            <a:avLst/>
          </a:prstGeom>
          <a:solidFill>
            <a:srgbClr val="D9D9D9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400" b="0" i="1" strike="noStrike" spc="-1">
                <a:solidFill>
                  <a:srgbClr val="000000"/>
                </a:solidFill>
                <a:latin typeface="Open Sans"/>
                <a:ea typeface="Open Sans"/>
              </a:rPr>
              <a:t>Desenhado para: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8057160" y="1383840"/>
            <a:ext cx="7161840" cy="1020600"/>
          </a:xfrm>
          <a:prstGeom prst="rect">
            <a:avLst/>
          </a:prstGeom>
          <a:solidFill>
            <a:srgbClr val="D9D9D9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400" b="0" i="1" strike="noStrike" spc="-1">
                <a:solidFill>
                  <a:srgbClr val="000000"/>
                </a:solidFill>
                <a:latin typeface="Open Sans"/>
                <a:ea typeface="Open Sans"/>
              </a:rPr>
              <a:t>Desenhado por: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81" name="CustomShape 13"/>
          <p:cNvSpPr/>
          <p:nvPr/>
        </p:nvSpPr>
        <p:spPr>
          <a:xfrm>
            <a:off x="15379200" y="1383840"/>
            <a:ext cx="2533680" cy="1020600"/>
          </a:xfrm>
          <a:prstGeom prst="rect">
            <a:avLst/>
          </a:prstGeom>
          <a:solidFill>
            <a:srgbClr val="D9D9D9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400" b="0" i="1" strike="noStrike" spc="-1">
                <a:solidFill>
                  <a:srgbClr val="000000"/>
                </a:solidFill>
                <a:latin typeface="Open Sans"/>
                <a:ea typeface="Open Sans"/>
              </a:rPr>
              <a:t>Data: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18072720" y="1383840"/>
            <a:ext cx="2533680" cy="1020600"/>
          </a:xfrm>
          <a:prstGeom prst="rect">
            <a:avLst/>
          </a:prstGeom>
          <a:solidFill>
            <a:srgbClr val="D9D9D9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400" b="0" i="1" strike="noStrike" spc="-1">
                <a:solidFill>
                  <a:srgbClr val="000000"/>
                </a:solidFill>
                <a:latin typeface="Open Sans"/>
                <a:ea typeface="Open Sans"/>
              </a:rPr>
              <a:t>Versão: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>
            <a:off x="776160" y="281088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000000"/>
                </a:solidFill>
                <a:latin typeface="Open Sans"/>
                <a:ea typeface="Open Sans"/>
              </a:rPr>
              <a:t>Problema</a:t>
            </a:r>
            <a:endParaRPr lang="pt-BR" sz="1900" b="0" strike="noStrike" spc="-1">
              <a:latin typeface="Arial"/>
            </a:endParaRPr>
          </a:p>
        </p:txBody>
      </p:sp>
      <p:sp>
        <p:nvSpPr>
          <p:cNvPr id="184" name="CustomShape 16"/>
          <p:cNvSpPr/>
          <p:nvPr/>
        </p:nvSpPr>
        <p:spPr>
          <a:xfrm>
            <a:off x="4752000" y="281088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000000"/>
                </a:solidFill>
                <a:latin typeface="Open Sans"/>
                <a:ea typeface="Open Sans"/>
              </a:rPr>
              <a:t>Solução</a:t>
            </a:r>
            <a:endParaRPr lang="pt-BR" sz="1900" b="0" strike="noStrike" spc="-1">
              <a:latin typeface="Arial"/>
            </a:endParaRPr>
          </a:p>
        </p:txBody>
      </p:sp>
      <p:sp>
        <p:nvSpPr>
          <p:cNvPr id="185" name="CustomShape 17"/>
          <p:cNvSpPr/>
          <p:nvPr/>
        </p:nvSpPr>
        <p:spPr>
          <a:xfrm>
            <a:off x="8679600" y="281088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000000"/>
                </a:solidFill>
                <a:latin typeface="Open Sans"/>
                <a:ea typeface="Open Sans"/>
              </a:rPr>
              <a:t>Proposta Única de Valor</a:t>
            </a:r>
            <a:endParaRPr lang="pt-BR" sz="1900" b="0" strike="noStrike" spc="-1">
              <a:latin typeface="Arial"/>
            </a:endParaRPr>
          </a:p>
        </p:txBody>
      </p:sp>
      <p:sp>
        <p:nvSpPr>
          <p:cNvPr id="186" name="CustomShape 18"/>
          <p:cNvSpPr/>
          <p:nvPr/>
        </p:nvSpPr>
        <p:spPr>
          <a:xfrm>
            <a:off x="12731760" y="281088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000000"/>
                </a:solidFill>
                <a:latin typeface="Open Sans"/>
                <a:ea typeface="Open Sans"/>
              </a:rPr>
              <a:t>Vantagem Injusta</a:t>
            </a:r>
            <a:endParaRPr lang="pt-BR" sz="1900" b="0" strike="noStrike" spc="-1">
              <a:latin typeface="Arial"/>
            </a:endParaRPr>
          </a:p>
        </p:txBody>
      </p:sp>
      <p:sp>
        <p:nvSpPr>
          <p:cNvPr id="187" name="CustomShape 19"/>
          <p:cNvSpPr/>
          <p:nvPr/>
        </p:nvSpPr>
        <p:spPr>
          <a:xfrm>
            <a:off x="16769520" y="281088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000000"/>
                </a:solidFill>
                <a:latin typeface="Open Sans"/>
                <a:ea typeface="Open Sans"/>
              </a:rPr>
              <a:t>Segmento de Clientes</a:t>
            </a:r>
            <a:endParaRPr lang="pt-BR" sz="1900" b="0" strike="noStrike" spc="-1">
              <a:latin typeface="Arial"/>
            </a:endParaRPr>
          </a:p>
        </p:txBody>
      </p:sp>
      <p:sp>
        <p:nvSpPr>
          <p:cNvPr id="188" name="CustomShape 20"/>
          <p:cNvSpPr/>
          <p:nvPr/>
        </p:nvSpPr>
        <p:spPr>
          <a:xfrm>
            <a:off x="4752000" y="688392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000000"/>
                </a:solidFill>
                <a:latin typeface="Open Sans"/>
                <a:ea typeface="Open Sans"/>
              </a:rPr>
              <a:t>Métricas Chave</a:t>
            </a:r>
            <a:endParaRPr lang="pt-BR" sz="1900" b="0" strike="noStrike" spc="-1">
              <a:latin typeface="Arial"/>
            </a:endParaRPr>
          </a:p>
        </p:txBody>
      </p:sp>
      <p:sp>
        <p:nvSpPr>
          <p:cNvPr id="189" name="CustomShape 21"/>
          <p:cNvSpPr/>
          <p:nvPr/>
        </p:nvSpPr>
        <p:spPr>
          <a:xfrm>
            <a:off x="12808080" y="688392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000000"/>
                </a:solidFill>
                <a:latin typeface="Open Sans"/>
                <a:ea typeface="Open Sans"/>
              </a:rPr>
              <a:t>Canais</a:t>
            </a:r>
            <a:endParaRPr lang="pt-BR" sz="1900" b="0" strike="noStrike" spc="-1">
              <a:latin typeface="Arial"/>
            </a:endParaRPr>
          </a:p>
        </p:txBody>
      </p:sp>
      <p:sp>
        <p:nvSpPr>
          <p:cNvPr id="190" name="CustomShape 22"/>
          <p:cNvSpPr/>
          <p:nvPr/>
        </p:nvSpPr>
        <p:spPr>
          <a:xfrm>
            <a:off x="776160" y="1097424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000000"/>
                </a:solidFill>
                <a:latin typeface="Open Sans"/>
                <a:ea typeface="Open Sans"/>
              </a:rPr>
              <a:t>Estrutura de Custos</a:t>
            </a:r>
            <a:endParaRPr lang="pt-BR" sz="1900" b="0" strike="noStrike" spc="-1">
              <a:latin typeface="Arial"/>
            </a:endParaRPr>
          </a:p>
        </p:txBody>
      </p:sp>
      <p:sp>
        <p:nvSpPr>
          <p:cNvPr id="191" name="CustomShape 23"/>
          <p:cNvSpPr/>
          <p:nvPr/>
        </p:nvSpPr>
        <p:spPr>
          <a:xfrm>
            <a:off x="10898640" y="10974240"/>
            <a:ext cx="38275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900" b="1" strike="noStrike" spc="-1">
                <a:solidFill>
                  <a:srgbClr val="000000"/>
                </a:solidFill>
                <a:latin typeface="Open Sans"/>
                <a:ea typeface="Open Sans"/>
              </a:rPr>
              <a:t>Fontes de Renda</a:t>
            </a:r>
            <a:endParaRPr lang="pt-BR" sz="1900" b="0" strike="noStrike" spc="-1"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17317800" y="4439160"/>
            <a:ext cx="2466720" cy="165852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Segmento 1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93" name="CustomShape 25"/>
          <p:cNvSpPr/>
          <p:nvPr/>
        </p:nvSpPr>
        <p:spPr>
          <a:xfrm>
            <a:off x="17317800" y="7720200"/>
            <a:ext cx="2466720" cy="165852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Segmento 2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94" name="CustomShape 26"/>
          <p:cNvSpPr/>
          <p:nvPr/>
        </p:nvSpPr>
        <p:spPr>
          <a:xfrm>
            <a:off x="9300960" y="4381200"/>
            <a:ext cx="2466720" cy="165852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Proposta de Valor Única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95" name="CustomShape 27"/>
          <p:cNvSpPr/>
          <p:nvPr/>
        </p:nvSpPr>
        <p:spPr>
          <a:xfrm>
            <a:off x="9300960" y="7662240"/>
            <a:ext cx="2466720" cy="165852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Proposta de Valor Única 2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96" name="CustomShape 28"/>
          <p:cNvSpPr/>
          <p:nvPr/>
        </p:nvSpPr>
        <p:spPr>
          <a:xfrm>
            <a:off x="14302440" y="11526480"/>
            <a:ext cx="2466720" cy="165852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Fonte de Renda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97" name="CustomShape 29"/>
          <p:cNvSpPr/>
          <p:nvPr/>
        </p:nvSpPr>
        <p:spPr>
          <a:xfrm>
            <a:off x="13323960" y="8269560"/>
            <a:ext cx="2466720" cy="165852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Segmentos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98" name="CustomShape 30"/>
          <p:cNvSpPr/>
          <p:nvPr/>
        </p:nvSpPr>
        <p:spPr>
          <a:xfrm>
            <a:off x="13326840" y="3943080"/>
            <a:ext cx="2466720" cy="165852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Vantagem Injusta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99" name="CustomShape 31"/>
          <p:cNvSpPr/>
          <p:nvPr/>
        </p:nvSpPr>
        <p:spPr>
          <a:xfrm>
            <a:off x="4794120" y="7609320"/>
            <a:ext cx="2466720" cy="165852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 err="1" smtClean="0">
                <a:solidFill>
                  <a:srgbClr val="000000"/>
                </a:solidFill>
                <a:latin typeface="Open Sans"/>
                <a:ea typeface="Open Sans"/>
              </a:rPr>
              <a:t>fghfhgfyg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200" name="CustomShape 32"/>
          <p:cNvSpPr/>
          <p:nvPr/>
        </p:nvSpPr>
        <p:spPr>
          <a:xfrm>
            <a:off x="5838120" y="8997840"/>
            <a:ext cx="2466720" cy="165852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Métrica 2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01" name="CustomShape 33"/>
          <p:cNvSpPr/>
          <p:nvPr/>
        </p:nvSpPr>
        <p:spPr>
          <a:xfrm>
            <a:off x="5278320" y="4172040"/>
            <a:ext cx="2466720" cy="165852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Solução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02" name="CustomShape 34"/>
          <p:cNvSpPr/>
          <p:nvPr/>
        </p:nvSpPr>
        <p:spPr>
          <a:xfrm>
            <a:off x="1198440" y="5933880"/>
            <a:ext cx="2466720" cy="165852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Problema 2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03" name="CustomShape 35"/>
          <p:cNvSpPr/>
          <p:nvPr/>
        </p:nvSpPr>
        <p:spPr>
          <a:xfrm>
            <a:off x="2332800" y="11671200"/>
            <a:ext cx="2466720" cy="165852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Segmentos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04" name="CustomShape 36"/>
          <p:cNvSpPr/>
          <p:nvPr/>
        </p:nvSpPr>
        <p:spPr>
          <a:xfrm>
            <a:off x="5592600" y="11671200"/>
            <a:ext cx="2466720" cy="165852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Segmentos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05" name="CustomShape 37"/>
          <p:cNvSpPr/>
          <p:nvPr/>
        </p:nvSpPr>
        <p:spPr>
          <a:xfrm>
            <a:off x="1198440" y="3915720"/>
            <a:ext cx="2466720" cy="165852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Problema 1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06" name="CustomShape 38"/>
          <p:cNvSpPr/>
          <p:nvPr/>
        </p:nvSpPr>
        <p:spPr>
          <a:xfrm>
            <a:off x="1203840" y="8025840"/>
            <a:ext cx="2466720" cy="165852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Problema 3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215</Words>
  <Application>Microsoft Office PowerPoint</Application>
  <PresentationFormat>Personalizar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DejaVu Sans</vt:lpstr>
      <vt:lpstr>Open Sans</vt:lpstr>
      <vt:lpstr>Symbol</vt:lpstr>
      <vt:lpstr>Times New Roman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Jose Luis Merma Pinedo</cp:lastModifiedBy>
  <cp:revision>15</cp:revision>
  <dcterms:modified xsi:type="dcterms:W3CDTF">2020-03-06T14:36:48Z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