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swald" panose="020B0604020202020204" charset="0"/>
      <p:regular r:id="rId26"/>
      <p:bold r:id="rId27"/>
    </p:embeddedFont>
    <p:embeddedFont>
      <p:font typeface="Roboto Medium" panose="020B0604020202020204" charset="0"/>
      <p:regular r:id="rId28"/>
      <p:bold r:id="rId29"/>
      <p:italic r:id="rId30"/>
      <p:boldItalic r:id="rId31"/>
    </p:embeddedFont>
    <p:embeddedFont>
      <p:font typeface="Average" panose="020B0604020202020204" charset="0"/>
      <p:regular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525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3e0a98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3e0a98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1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f246334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f246334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47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f246334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f246334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41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24633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246334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49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f246334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f246334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7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f246334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f246334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15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e32e81c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0e32e81c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4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01813f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101813f5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66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e32e81c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e32e81c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149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01813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01813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045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e32e81c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e32e81c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3e0a984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3e0a984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147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ec5157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eec5157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031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01813f5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01813f5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98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0e32e81c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0e32e81c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6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ec5157e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ec5157e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3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e32e81c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e32e81c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e32e81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e32e81c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02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e32e81c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e32e81c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6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e32e81c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e32e81c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57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e32e81c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e32e81c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91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f24633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f246334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18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e32e81c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e32e81c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5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517775"/>
            <a:ext cx="7801500" cy="23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1432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Rodadas e Tipos de Investimento &amp; Valuation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112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Solução</a:t>
            </a:r>
            <a:endParaRPr sz="20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2"/>
          <p:cNvSpPr txBox="1"/>
          <p:nvPr/>
        </p:nvSpPr>
        <p:spPr>
          <a:xfrm>
            <a:off x="2755450" y="1454275"/>
            <a:ext cx="6142500" cy="3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Descreva as 5 principais soluções que você propõe para resolver o problema do seu cliente.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Em seguida, lista as forças e fraquezas de cada solução (como na matriz swot) e escolha as 3 principais.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2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Não tenha medo de errar, em uma startup quem define se a sua solução é boa ou não é o seu cliente.</a:t>
            </a:r>
            <a:endParaRPr sz="220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l="20935" r="59981" b="65596"/>
          <a:stretch/>
        </p:blipFill>
        <p:spPr>
          <a:xfrm>
            <a:off x="658250" y="1454275"/>
            <a:ext cx="1749776" cy="20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129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Canais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3"/>
          <p:cNvSpPr txBox="1"/>
          <p:nvPr/>
        </p:nvSpPr>
        <p:spPr>
          <a:xfrm>
            <a:off x="2388050" y="1657575"/>
            <a:ext cx="6510000" cy="24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Os canais são formas de você alcançar seu Segmento de Clientes. Assim, pense nos canais que mais podem proporcionar a chance de interagir com o cliente para gerar aprendizado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1600" dirty="0" smtClean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notação: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600" dirty="0" smtClean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ao exite canas gratuitos.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É</a:t>
            </a:r>
            <a:r>
              <a:rPr lang="en" sz="1600" dirty="0" smtClean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inportante escolher bem os canais.(para dar um prestigo melhor e nao gastar mais do necessario.)</a:t>
            </a:r>
            <a:endParaRPr lang="en" sz="1600" dirty="0" smtClean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l="60146" t="35130" r="20173" b="32695"/>
          <a:stretch/>
        </p:blipFill>
        <p:spPr>
          <a:xfrm>
            <a:off x="551100" y="1584400"/>
            <a:ext cx="1607325" cy="16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0" y="0"/>
            <a:ext cx="9144000" cy="129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Canais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/>
          <p:nvPr/>
        </p:nvSpPr>
        <p:spPr>
          <a:xfrm>
            <a:off x="189875" y="1657575"/>
            <a:ext cx="8708100" cy="3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Gratuito X Pago</a:t>
            </a:r>
            <a:endParaRPr sz="2400" b="1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Na prática nada é de graça, redes sociais e blogs têm custos envolvidos (Por exemplo: RH).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Canais pagos como links patrocinados em google, linkedin e facebook podem ser muito custosos no início.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0" y="0"/>
            <a:ext cx="9144000" cy="129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Canais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5"/>
          <p:cNvSpPr txBox="1"/>
          <p:nvPr/>
        </p:nvSpPr>
        <p:spPr>
          <a:xfrm>
            <a:off x="189875" y="1657575"/>
            <a:ext cx="8708100" cy="3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Inbound X Outbound</a:t>
            </a:r>
            <a:endParaRPr sz="1600" b="1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Canais </a:t>
            </a:r>
            <a:r>
              <a:rPr lang="en" sz="1600" b="1" dirty="0">
                <a:latin typeface="Average"/>
                <a:ea typeface="Average"/>
                <a:cs typeface="Average"/>
                <a:sym typeface="Average"/>
              </a:rPr>
              <a:t>inbound</a:t>
            </a: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 permitem que você seja encontrado organicamente por meio de mecanismos de buscas, cursos gratuítos e podcasts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.(pretende atingir um grande quantia de clientes.)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Os canais </a:t>
            </a:r>
            <a:r>
              <a:rPr lang="en" sz="1600" b="1" dirty="0">
                <a:latin typeface="Average"/>
                <a:ea typeface="Average"/>
                <a:cs typeface="Average"/>
                <a:sym typeface="Average"/>
              </a:rPr>
              <a:t>outbound</a:t>
            </a: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 vão até o cliente, normalmente negócios B2B precisam utilizar esse canal no início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.(seleção de clientes especifico.)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0" y="0"/>
            <a:ext cx="9144000" cy="129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Canais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26"/>
          <p:cNvSpPr txBox="1"/>
          <p:nvPr/>
        </p:nvSpPr>
        <p:spPr>
          <a:xfrm>
            <a:off x="189875" y="1657575"/>
            <a:ext cx="8708100" cy="3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Vendedores Internos X Vendedores Externos</a:t>
            </a:r>
            <a:endParaRPr sz="1600" b="1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Primeira venda você mesmo, depois que você de fato testar as suas hipóteses e aprender sobre os seus clientes, deixe que os outros façam isso por você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.</a:t>
            </a:r>
            <a:endParaRPr lang="en" sz="16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u="sng" dirty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 dirty="0" smtClean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O</a:t>
            </a:r>
            <a:r>
              <a:rPr lang="en" sz="1600" u="sng" dirty="0" smtClean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bjetivo principal: canais especificos para ter maior interação com o cliente.</a:t>
            </a:r>
            <a:endParaRPr sz="1600" u="sng" dirty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110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Fontes de Receita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/>
          <p:nvPr/>
        </p:nvSpPr>
        <p:spPr>
          <a:xfrm>
            <a:off x="3363000" y="1274125"/>
            <a:ext cx="5469300" cy="90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Como você gera receita, ou seja, como você monetiza, depende do tipo de modelo de negócio e do tipo de cobrança escolhido. </a:t>
            </a:r>
            <a:endParaRPr sz="1600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l="49907" t="68474" b="3314"/>
          <a:stretch/>
        </p:blipFill>
        <p:spPr>
          <a:xfrm>
            <a:off x="239825" y="1169456"/>
            <a:ext cx="3081315" cy="11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94859" y="2279156"/>
            <a:ext cx="8520600" cy="28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É comum algumas startups não cobrarem pelo produto no estágio inicial (as famosas 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POCs(demo)). </a:t>
            </a: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Não cometa esse erro, só porque alguém consome seu produto quando ele é de graça ou muito barato, não significa que de fato pagará por ele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/>
            <a:endParaRPr lang="pt-BR" sz="1600" dirty="0" smtClean="0">
              <a:latin typeface="Average"/>
              <a:ea typeface="Average"/>
              <a:cs typeface="Average"/>
              <a:sym typeface="Average"/>
            </a:endParaRPr>
          </a:p>
          <a:p>
            <a:pPr lvl="0"/>
            <a:r>
              <a:rPr lang="pt-BR" sz="1600" dirty="0" err="1" smtClean="0">
                <a:latin typeface="Average"/>
                <a:ea typeface="Average"/>
                <a:cs typeface="Average"/>
                <a:sym typeface="Average"/>
              </a:rPr>
              <a:t>Mvp</a:t>
            </a:r>
            <a:r>
              <a:rPr lang="pt-BR" sz="1600" dirty="0" smtClean="0"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lang="pt-BR" sz="1600" dirty="0" err="1" smtClean="0">
                <a:latin typeface="Average"/>
                <a:ea typeface="Average"/>
                <a:cs typeface="Average"/>
                <a:sym typeface="Average"/>
              </a:rPr>
              <a:t>Minimum</a:t>
            </a:r>
            <a:r>
              <a:rPr lang="pt-BR" sz="1600" dirty="0" smtClean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pt-BR" sz="1600" dirty="0" err="1">
                <a:latin typeface="Average"/>
                <a:ea typeface="Average"/>
                <a:cs typeface="Average"/>
                <a:sym typeface="Average"/>
              </a:rPr>
              <a:t>Viable</a:t>
            </a:r>
            <a:r>
              <a:rPr lang="pt-BR" sz="16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pt-BR" sz="1600" dirty="0" err="1">
                <a:latin typeface="Average"/>
                <a:ea typeface="Average"/>
                <a:cs typeface="Average"/>
                <a:sym typeface="Average"/>
              </a:rPr>
              <a:t>Product</a:t>
            </a:r>
            <a:r>
              <a:rPr lang="pt-BR" sz="1600" dirty="0">
                <a:latin typeface="Average"/>
                <a:ea typeface="Average"/>
                <a:cs typeface="Average"/>
                <a:sym typeface="Average"/>
              </a:rPr>
              <a:t> e significa produto mínimo </a:t>
            </a:r>
            <a:r>
              <a:rPr lang="pt-BR" sz="1600" dirty="0" smtClean="0">
                <a:latin typeface="Average"/>
                <a:ea typeface="Average"/>
                <a:cs typeface="Average"/>
                <a:sym typeface="Average"/>
              </a:rPr>
              <a:t>viável.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0" y="0"/>
            <a:ext cx="9144000" cy="110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Fontes de Receita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8"/>
          <p:cNvSpPr txBox="1"/>
          <p:nvPr/>
        </p:nvSpPr>
        <p:spPr>
          <a:xfrm>
            <a:off x="3429000" y="1270575"/>
            <a:ext cx="5469300" cy="3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O preço faz parte do produto e define a qualidade percebida pelo cliente.</a:t>
            </a:r>
            <a:endParaRPr b="1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O preço determina quem são seus clientes.</a:t>
            </a:r>
            <a:endParaRPr b="1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Ser pago é a primeira forma de validação.</a:t>
            </a:r>
            <a:endParaRPr b="1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l="49907" t="68474" b="3314"/>
          <a:stretch/>
        </p:blipFill>
        <p:spPr>
          <a:xfrm>
            <a:off x="239825" y="1668950"/>
            <a:ext cx="3081315" cy="11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0"/>
            <a:ext cx="9144000" cy="120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Estrutura de Custos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29"/>
          <p:cNvSpPr txBox="1"/>
          <p:nvPr/>
        </p:nvSpPr>
        <p:spPr>
          <a:xfrm>
            <a:off x="3367775" y="1328450"/>
            <a:ext cx="5530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Liste todos os custos operacionais que você terá para levar seu produto para o mercado. </a:t>
            </a:r>
            <a:r>
              <a:rPr lang="en" sz="1600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Seja criterioso e penso em todos os possíveis custos</a:t>
            </a: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. Por exemplo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:</a:t>
            </a:r>
            <a:endParaRPr lang="en"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Average"/>
                <a:ea typeface="Average"/>
                <a:cs typeface="Average"/>
                <a:sym typeface="Average"/>
              </a:rPr>
              <a:t>DEFINIR OS CUSTOS FIXO (SAO OS MAIS CAROS)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Average"/>
                <a:ea typeface="Average"/>
                <a:cs typeface="Average"/>
                <a:sym typeface="Average"/>
              </a:rPr>
              <a:t>DEFINIR OS CUSTOS VARIAVEIS (SAO OS QUE FICAM ALTERANDO OS VALORES.)</a:t>
            </a:r>
            <a:endParaRPr sz="12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t="67539" r="50092" b="5416"/>
          <a:stretch/>
        </p:blipFill>
        <p:spPr>
          <a:xfrm>
            <a:off x="148925" y="1650525"/>
            <a:ext cx="3088716" cy="1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33200" y="2966400"/>
            <a:ext cx="8124000" cy="1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Quais são os custos fixos mensais?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Quais são os custos variáveis?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Qual o seu runaway (Reserva de Caixa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)?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No início, quanto custará a MVP?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0" y="0"/>
            <a:ext cx="9144000" cy="120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Estrutura de Custos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30"/>
          <p:cNvSpPr txBox="1"/>
          <p:nvPr/>
        </p:nvSpPr>
        <p:spPr>
          <a:xfrm>
            <a:off x="3367775" y="1328450"/>
            <a:ext cx="5530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Liste todos os custos operacionais que você terá para levar seu produto para o mercado. </a:t>
            </a:r>
            <a:r>
              <a:rPr lang="en" sz="24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Seja criterioso e penso em todos os possíveis custos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. Por exemplo: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t="67539" r="50092" b="5416"/>
          <a:stretch/>
        </p:blipFill>
        <p:spPr>
          <a:xfrm>
            <a:off x="148925" y="1650525"/>
            <a:ext cx="3088716" cy="1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433200" y="2966400"/>
            <a:ext cx="8124000" cy="1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Quanto vai custar para construir e manter o seu app?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0" y="0"/>
            <a:ext cx="91440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Métricas Chave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31"/>
          <p:cNvSpPr txBox="1"/>
          <p:nvPr/>
        </p:nvSpPr>
        <p:spPr>
          <a:xfrm>
            <a:off x="2181400" y="1431300"/>
            <a:ext cx="66171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Defina as medidas que você utilizará para monitorar o seu desempenho</a:t>
            </a: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. Para uma startup no estágio de desenvolvimento da ideia, uma métrica interessante é definir um </a:t>
            </a:r>
            <a:r>
              <a:rPr lang="en" sz="1600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funil de </a:t>
            </a:r>
            <a:r>
              <a:rPr lang="en" sz="1600" u="sng" dirty="0" smtClean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vendas(propesctar</a:t>
            </a:r>
            <a:r>
              <a:rPr lang="en" sz="1600" dirty="0" smtClean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lang="en" sz="1600" dirty="0" smtClean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e para monitorar a taxa de conversão. Por exemplo: 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De usuários visitantes em usuários pagantes.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De clientes potenciais a clientes pagantes.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l="20483" t="34898" r="60134" b="32694"/>
          <a:stretch/>
        </p:blipFill>
        <p:spPr>
          <a:xfrm>
            <a:off x="520450" y="1507825"/>
            <a:ext cx="1453151" cy="15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9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4"/>
          <p:cNvSpPr txBox="1"/>
          <p:nvPr/>
        </p:nvSpPr>
        <p:spPr>
          <a:xfrm>
            <a:off x="75675" y="969175"/>
            <a:ext cx="882240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O Lean Canvas é uma ferramenta criada por </a:t>
            </a:r>
            <a:r>
              <a:rPr lang="en" sz="24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Ash Maurya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 com base no </a:t>
            </a:r>
            <a:r>
              <a:rPr lang="en" sz="24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Business Model Canvas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, no entanto, a ferramenta foca nos aspectos de maior risco na criação de startups.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O Business Model Canvas é útil para empresas estabelecidas querem enxergar oportunidades de inovação.</a:t>
            </a: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 O Lean Canvas é indicado para startups que não possuem um Modelo de Negócio e claro e nem chegaram a testar suas hipóteses.</a:t>
            </a:r>
            <a:endParaRPr sz="2400" b="1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>
            <a:off x="0" y="0"/>
            <a:ext cx="91440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Métricas Chave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32"/>
          <p:cNvSpPr txBox="1"/>
          <p:nvPr/>
        </p:nvSpPr>
        <p:spPr>
          <a:xfrm>
            <a:off x="1281000" y="2294475"/>
            <a:ext cx="23205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Atividade Chave</a:t>
            </a:r>
            <a:endParaRPr sz="2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318350" y="2294468"/>
            <a:ext cx="23205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Métrica-Chave</a:t>
            </a:r>
            <a:endParaRPr sz="2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2082375" y="2880325"/>
            <a:ext cx="433500" cy="62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55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6192175" y="2880325"/>
            <a:ext cx="433500" cy="62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55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433200" y="1313525"/>
            <a:ext cx="81240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As métricas de desempenho podem estar associadas às atividades chaves dos clientes: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5226575" y="3513675"/>
            <a:ext cx="24123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Número de Posts</a:t>
            </a:r>
            <a:endParaRPr sz="2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204800" y="3513675"/>
            <a:ext cx="23205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Posts</a:t>
            </a:r>
            <a:endParaRPr sz="2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0" y="0"/>
            <a:ext cx="91440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Métricas Chave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33"/>
          <p:cNvGrpSpPr/>
          <p:nvPr/>
        </p:nvGrpSpPr>
        <p:grpSpPr>
          <a:xfrm>
            <a:off x="906849" y="1261977"/>
            <a:ext cx="7942937" cy="731700"/>
            <a:chOff x="68649" y="880977"/>
            <a:chExt cx="7942937" cy="731700"/>
          </a:xfrm>
        </p:grpSpPr>
        <p:sp>
          <p:nvSpPr>
            <p:cNvPr id="225" name="Google Shape;225;p33"/>
            <p:cNvSpPr txBox="1"/>
            <p:nvPr/>
          </p:nvSpPr>
          <p:spPr>
            <a:xfrm>
              <a:off x="68649" y="931175"/>
              <a:ext cx="2646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>
                  <a:solidFill>
                    <a:srgbClr val="155B5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Aquisição</a:t>
              </a:r>
              <a:endParaRPr sz="4200">
                <a:solidFill>
                  <a:srgbClr val="155B5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3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os usuários/clientes encontram você?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33"/>
          <p:cNvGrpSpPr/>
          <p:nvPr/>
        </p:nvGrpSpPr>
        <p:grpSpPr>
          <a:xfrm>
            <a:off x="1282380" y="2146338"/>
            <a:ext cx="7205908" cy="731700"/>
            <a:chOff x="444180" y="1765338"/>
            <a:chExt cx="7205908" cy="731700"/>
          </a:xfrm>
        </p:grpSpPr>
        <p:sp>
          <p:nvSpPr>
            <p:cNvPr id="229" name="Google Shape;229;p33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>
                  <a:solidFill>
                    <a:srgbClr val="1B786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Ativação</a:t>
              </a:r>
              <a:endParaRPr sz="4200">
                <a:solidFill>
                  <a:srgbClr val="1B786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foi a experiência inicial desses usuário/cliente?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33"/>
          <p:cNvGrpSpPr/>
          <p:nvPr/>
        </p:nvGrpSpPr>
        <p:grpSpPr>
          <a:xfrm>
            <a:off x="906850" y="3027438"/>
            <a:ext cx="7218737" cy="731700"/>
            <a:chOff x="68650" y="2646438"/>
            <a:chExt cx="7218737" cy="731700"/>
          </a:xfrm>
        </p:grpSpPr>
        <p:sp>
          <p:nvSpPr>
            <p:cNvPr id="233" name="Google Shape;233;p33"/>
            <p:cNvSpPr txBox="1"/>
            <p:nvPr/>
          </p:nvSpPr>
          <p:spPr>
            <a:xfrm>
              <a:off x="68650" y="2696625"/>
              <a:ext cx="2646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Retenção</a:t>
              </a:r>
              <a:endParaRPr sz="4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3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Os usuários/clientes voltam?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33"/>
          <p:cNvGrpSpPr/>
          <p:nvPr/>
        </p:nvGrpSpPr>
        <p:grpSpPr>
          <a:xfrm>
            <a:off x="1315295" y="3911813"/>
            <a:ext cx="6448793" cy="731700"/>
            <a:chOff x="477095" y="3530813"/>
            <a:chExt cx="6448793" cy="731700"/>
          </a:xfrm>
        </p:grpSpPr>
        <p:sp>
          <p:nvSpPr>
            <p:cNvPr id="237" name="Google Shape;237;p33"/>
            <p:cNvSpPr txBox="1"/>
            <p:nvPr/>
          </p:nvSpPr>
          <p:spPr>
            <a:xfrm>
              <a:off x="477095" y="3581000"/>
              <a:ext cx="2238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>
                  <a:solidFill>
                    <a:srgbClr val="1F887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Receita</a:t>
              </a:r>
              <a:endParaRPr sz="4200">
                <a:solidFill>
                  <a:srgbClr val="1F887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você ganha dinheiro?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0" y="0"/>
            <a:ext cx="9144000" cy="122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Vantagem Injusta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/>
          <p:nvPr/>
        </p:nvSpPr>
        <p:spPr>
          <a:xfrm>
            <a:off x="2311525" y="1507850"/>
            <a:ext cx="6586500" cy="3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“A única vantagem competitiva real é aquela que não pode ser copiada e não pode ser comprada.”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Jason Cohen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Defina qual o recurso/capacidade chave que você precisa desenvolver para gerar vantagem competitiva sustentável.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l="60441" r="20176" b="66031"/>
          <a:stretch/>
        </p:blipFill>
        <p:spPr>
          <a:xfrm>
            <a:off x="311700" y="1418250"/>
            <a:ext cx="1615024" cy="181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/>
          <p:nvPr/>
        </p:nvSpPr>
        <p:spPr>
          <a:xfrm>
            <a:off x="0" y="0"/>
            <a:ext cx="9144000" cy="122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Ifood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54" y="1343900"/>
            <a:ext cx="6727720" cy="37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89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925" y="1770350"/>
            <a:ext cx="5133726" cy="3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41850" y="1961925"/>
            <a:ext cx="15105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5818E"/>
                </a:solidFill>
                <a:latin typeface="Average"/>
                <a:ea typeface="Average"/>
                <a:cs typeface="Average"/>
                <a:sym typeface="Average"/>
              </a:rPr>
              <a:t>Problema</a:t>
            </a:r>
            <a:endParaRPr b="1">
              <a:solidFill>
                <a:srgbClr val="45818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No lugar de parcerias chave.</a:t>
            </a:r>
            <a:endParaRPr b="1">
              <a:solidFill>
                <a:srgbClr val="666666"/>
              </a:solidFill>
              <a:highlight>
                <a:srgbClr val="76A5A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832900" y="954600"/>
            <a:ext cx="15105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5818E"/>
                </a:solidFill>
                <a:latin typeface="Average"/>
                <a:ea typeface="Average"/>
                <a:cs typeface="Average"/>
                <a:sym typeface="Average"/>
              </a:rPr>
              <a:t>Solução</a:t>
            </a:r>
            <a:endParaRPr b="1">
              <a:solidFill>
                <a:srgbClr val="45818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No lugar de atividades chave</a:t>
            </a:r>
            <a:endParaRPr b="1">
              <a:solidFill>
                <a:srgbClr val="666666"/>
              </a:solidFill>
              <a:highlight>
                <a:srgbClr val="76A5A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36975" y="3965125"/>
            <a:ext cx="15105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5818E"/>
                </a:solidFill>
                <a:latin typeface="Average"/>
                <a:ea typeface="Average"/>
                <a:cs typeface="Average"/>
                <a:sym typeface="Average"/>
              </a:rPr>
              <a:t>Métricas</a:t>
            </a:r>
            <a:endParaRPr b="1">
              <a:solidFill>
                <a:srgbClr val="45818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No lugar de recursos chave</a:t>
            </a:r>
            <a:endParaRPr b="1">
              <a:solidFill>
                <a:srgbClr val="666666"/>
              </a:solidFill>
              <a:highlight>
                <a:srgbClr val="76A5A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746650" y="899400"/>
            <a:ext cx="15105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5818E"/>
                </a:solidFill>
                <a:latin typeface="Average"/>
                <a:ea typeface="Average"/>
                <a:cs typeface="Average"/>
                <a:sym typeface="Average"/>
              </a:rPr>
              <a:t>Vantagem Injusta</a:t>
            </a:r>
            <a:endParaRPr b="1">
              <a:solidFill>
                <a:srgbClr val="45818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No lugar de Relacionamento</a:t>
            </a:r>
            <a:endParaRPr b="1">
              <a:solidFill>
                <a:srgbClr val="666666"/>
              </a:solidFill>
              <a:highlight>
                <a:srgbClr val="76A5A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89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Product-Market Fit (Encaixe de Mercado)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6"/>
          <p:cNvSpPr txBox="1"/>
          <p:nvPr/>
        </p:nvSpPr>
        <p:spPr>
          <a:xfrm>
            <a:off x="75675" y="969175"/>
            <a:ext cx="882240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Esses 4 novos blocos têm como base o </a:t>
            </a: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Product-Market Fit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Com base nessa perspectiva não importa quão interessante um produto possa parecer, se ele não se atacar uma necessidade de mercado, </a:t>
            </a: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ele não serve para nada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Basicamente, o empreendedor deve se perguntas se: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Alguém precisa do produto?</a:t>
            </a:r>
            <a:endParaRPr sz="300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Está disposto a pagar por ele?</a:t>
            </a:r>
            <a:endParaRPr sz="300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0"/>
            <a:ext cx="9144000" cy="113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Problema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7"/>
          <p:cNvSpPr txBox="1"/>
          <p:nvPr/>
        </p:nvSpPr>
        <p:spPr>
          <a:xfrm>
            <a:off x="2242925" y="1333025"/>
            <a:ext cx="6654600" cy="3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Cada tipo de clientes que a startup está pensando em trabalhar têm um conjunto de problemas para resolver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. Sem um problema para resolver, não há startup, não há produto/serviço para oferecer.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Neste bloco, </a:t>
            </a:r>
            <a:r>
              <a:rPr lang="en" sz="20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vamos listar os três problemas mais significantes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que seus clientes possuem e precisam resolver.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Além disso, vamos definir quais são as alternativas que existe no mercado para resolver esses problemas.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r="79414" b="32890"/>
          <a:stretch/>
        </p:blipFill>
        <p:spPr>
          <a:xfrm>
            <a:off x="279250" y="1209650"/>
            <a:ext cx="1693700" cy="35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120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Lean Canvas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Segmentos de Clientes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18"/>
          <p:cNvSpPr txBox="1"/>
          <p:nvPr/>
        </p:nvSpPr>
        <p:spPr>
          <a:xfrm>
            <a:off x="2074250" y="1438950"/>
            <a:ext cx="68514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Average"/>
                <a:ea typeface="Average"/>
                <a:cs typeface="Average"/>
                <a:sym typeface="Average"/>
              </a:rPr>
              <a:t>Problemas e segmento de clientes estão conectados.</a:t>
            </a:r>
            <a:endParaRPr sz="22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Pense no problema e, em seguida, defina o segmento de clientes, ou seja, quem são os seus clientes.</a:t>
            </a:r>
            <a:endParaRPr sz="2200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Average"/>
                <a:ea typeface="Average"/>
                <a:cs typeface="Average"/>
                <a:sym typeface="Average"/>
              </a:rPr>
              <a:t> </a:t>
            </a:r>
            <a:endParaRPr sz="22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Average"/>
                <a:ea typeface="Average"/>
                <a:cs typeface="Average"/>
                <a:sym typeface="Average"/>
              </a:rPr>
              <a:t>Adicione também neste bloco </a:t>
            </a:r>
            <a:r>
              <a:rPr lang="en" sz="2200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os primeiros usuários (os adotantes iniciais - early adopters), aqueles que são mais inclinados a testar as versões MVPs do produto.</a:t>
            </a:r>
            <a:endParaRPr sz="2200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Quais as características dessas pessoas?</a:t>
            </a:r>
            <a:endParaRPr sz="2200" b="1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l="79675" b="32926"/>
          <a:stretch/>
        </p:blipFill>
        <p:spPr>
          <a:xfrm>
            <a:off x="382700" y="1395275"/>
            <a:ext cx="1637951" cy="34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0"/>
            <a:ext cx="9144000" cy="109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Proposta Única de Valor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9"/>
          <p:cNvSpPr txBox="1"/>
          <p:nvPr/>
        </p:nvSpPr>
        <p:spPr>
          <a:xfrm>
            <a:off x="2173750" y="1259575"/>
            <a:ext cx="67242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“É uma mensagem simples, atraente que diz porque você é diferente e merece ser comprado”</a:t>
            </a:r>
            <a:endParaRPr sz="24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A proposta única de valor de uma startup nada mais é, do que uma </a:t>
            </a:r>
            <a:r>
              <a:rPr lang="en" sz="24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promessa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 de valor para o cliente potencial.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É a motivação que o cliente em potencial têm para comprar seu produto/serviço. </a:t>
            </a:r>
            <a:endParaRPr sz="240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l="40465" r="40301" b="32926"/>
          <a:stretch/>
        </p:blipFill>
        <p:spPr>
          <a:xfrm>
            <a:off x="510725" y="1376725"/>
            <a:ext cx="1479350" cy="32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0"/>
            <a:ext cx="9144000" cy="109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Proposta Única de Valor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/>
          <p:nvPr/>
        </p:nvSpPr>
        <p:spPr>
          <a:xfrm>
            <a:off x="139425" y="1098600"/>
            <a:ext cx="8865150" cy="420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verage"/>
                <a:ea typeface="Average"/>
                <a:cs typeface="Average"/>
                <a:sym typeface="Average"/>
              </a:rPr>
              <a:t>A proposta única de valor é uma frase que </a:t>
            </a:r>
            <a:r>
              <a:rPr lang="en" sz="1800" dirty="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extrai a essência do produto</a:t>
            </a:r>
            <a:r>
              <a:rPr lang="en" sz="1800" dirty="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1800" b="1" dirty="0">
                <a:latin typeface="Average"/>
                <a:ea typeface="Average"/>
                <a:cs typeface="Average"/>
                <a:sym typeface="Average"/>
              </a:rPr>
              <a:t>Foque no problema dos clientes potenciais e nos benefícios: </a:t>
            </a:r>
            <a:endParaRPr sz="1800" b="1" dirty="0">
              <a:latin typeface="Average"/>
              <a:ea typeface="Average"/>
              <a:cs typeface="Average"/>
              <a:sym typeface="Average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○"/>
            </a:pPr>
            <a:r>
              <a:rPr lang="en" sz="1800" dirty="0">
                <a:latin typeface="Average"/>
                <a:ea typeface="Average"/>
                <a:cs typeface="Average"/>
                <a:sym typeface="Average"/>
              </a:rPr>
              <a:t>Diferencia-se, e multiplique suas chances de conseguir uma entrevista (CVpravc) </a:t>
            </a:r>
            <a:endParaRPr sz="18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1800" b="1" dirty="0">
                <a:latin typeface="Average"/>
                <a:ea typeface="Average"/>
                <a:cs typeface="Average"/>
                <a:sym typeface="Average"/>
              </a:rPr>
              <a:t>Seja criterioso na escolha das palavras:</a:t>
            </a:r>
            <a:endParaRPr sz="1800" b="1" dirty="0">
              <a:latin typeface="Average"/>
              <a:ea typeface="Average"/>
              <a:cs typeface="Average"/>
              <a:sym typeface="Average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○"/>
            </a:pPr>
            <a:r>
              <a:rPr lang="en" sz="1800" dirty="0">
                <a:latin typeface="Average"/>
                <a:ea typeface="Average"/>
                <a:cs typeface="Average"/>
                <a:sym typeface="Average"/>
              </a:rPr>
              <a:t>Encontre sua máquina de liberdade (Harley-Davidson)</a:t>
            </a:r>
            <a:endParaRPr sz="18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1800" b="1" dirty="0">
                <a:latin typeface="Average"/>
                <a:ea typeface="Average"/>
                <a:cs typeface="Average"/>
                <a:sym typeface="Average"/>
              </a:rPr>
              <a:t>Responda o que? quem? e por que?</a:t>
            </a:r>
            <a:endParaRPr sz="1800" b="1" dirty="0">
              <a:latin typeface="Average"/>
              <a:ea typeface="Average"/>
              <a:cs typeface="Average"/>
              <a:sym typeface="Average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○"/>
            </a:pPr>
            <a:r>
              <a:rPr lang="en" sz="1800" dirty="0">
                <a:latin typeface="Average"/>
                <a:ea typeface="Average"/>
                <a:cs typeface="Average"/>
                <a:sym typeface="Average"/>
              </a:rPr>
              <a:t>Nunca foi tão fácil pedir lanche (</a:t>
            </a:r>
            <a:r>
              <a:rPr lang="en" sz="1800" dirty="0" smtClean="0">
                <a:latin typeface="Average"/>
                <a:ea typeface="Average"/>
                <a:cs typeface="Average"/>
                <a:sym typeface="Average"/>
              </a:rPr>
              <a:t>Ifood)</a:t>
            </a:r>
          </a:p>
          <a:p>
            <a:pPr marL="990600">
              <a:buSzPts val="2400"/>
            </a:pPr>
            <a:r>
              <a:rPr lang="pt-BR" sz="1800" dirty="0" smtClean="0"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1800" dirty="0" smtClean="0">
                <a:latin typeface="Average"/>
                <a:ea typeface="Average"/>
                <a:cs typeface="Average"/>
                <a:sym typeface="Average"/>
              </a:rPr>
              <a:t>notação :</a:t>
            </a:r>
          </a:p>
          <a:p>
            <a:pPr marL="990600">
              <a:buSzPts val="2400"/>
            </a:pPr>
            <a:r>
              <a:rPr lang="pt-BR" sz="1800" dirty="0" smtClean="0"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" sz="1800" dirty="0" smtClean="0">
                <a:latin typeface="Average"/>
                <a:ea typeface="Average"/>
                <a:cs typeface="Average"/>
                <a:sym typeface="Average"/>
              </a:rPr>
              <a:t>em que ser uma frase curta é que destaque produto oferecido.</a:t>
            </a:r>
          </a:p>
          <a:p>
            <a:pPr marL="990600">
              <a:buSzPts val="2400"/>
            </a:pPr>
            <a:endParaRPr sz="18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112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Solução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1"/>
          <p:cNvSpPr txBox="1"/>
          <p:nvPr/>
        </p:nvSpPr>
        <p:spPr>
          <a:xfrm>
            <a:off x="2755450" y="1454275"/>
            <a:ext cx="6142500" cy="3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“</a:t>
            </a:r>
            <a:r>
              <a:rPr lang="en" sz="55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Se apaixone pelo </a:t>
            </a:r>
            <a:r>
              <a:rPr lang="en" sz="5500" b="1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problema</a:t>
            </a:r>
            <a:r>
              <a:rPr lang="en" sz="5500">
                <a:solidFill>
                  <a:srgbClr val="249C90"/>
                </a:solidFill>
                <a:latin typeface="Average"/>
                <a:ea typeface="Average"/>
                <a:cs typeface="Average"/>
                <a:sym typeface="Average"/>
              </a:rPr>
              <a:t> e não pela solução!”</a:t>
            </a:r>
            <a:endParaRPr sz="2400">
              <a:solidFill>
                <a:srgbClr val="249C9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l="20935" r="59981" b="65596"/>
          <a:stretch/>
        </p:blipFill>
        <p:spPr>
          <a:xfrm>
            <a:off x="658250" y="1454275"/>
            <a:ext cx="1749776" cy="20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1192</Words>
  <Application>Microsoft Office PowerPoint</Application>
  <PresentationFormat>Apresentação na tela (16:9)</PresentationFormat>
  <Paragraphs>244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Oswald</vt:lpstr>
      <vt:lpstr>Roboto Medium</vt:lpstr>
      <vt:lpstr>Average</vt:lpstr>
      <vt:lpstr>Arial</vt:lpstr>
      <vt:lpstr>Roboto</vt:lpstr>
      <vt:lpstr>Slate</vt:lpstr>
      <vt:lpstr>Lean Canvas X Business Model Canvas</vt:lpstr>
      <vt:lpstr>Lean Canvas </vt:lpstr>
      <vt:lpstr>Lean Canvas </vt:lpstr>
      <vt:lpstr>Product-Market Fit (Encaixe de Mercado) </vt:lpstr>
      <vt:lpstr>Lean Canvas Problema </vt:lpstr>
      <vt:lpstr>Lean Canvas Segmentos de Clientes </vt:lpstr>
      <vt:lpstr>Lean Canvas Proposta Única de Valor </vt:lpstr>
      <vt:lpstr>Lean Canvas Proposta Única de Valor  </vt:lpstr>
      <vt:lpstr>Lean Canvas Solução </vt:lpstr>
      <vt:lpstr>Lean Canvas Solução </vt:lpstr>
      <vt:lpstr>Lean Canvas Canais </vt:lpstr>
      <vt:lpstr>Lean Canvas Canais </vt:lpstr>
      <vt:lpstr>Lean Canvas Canais </vt:lpstr>
      <vt:lpstr>Lean Canvas Canais </vt:lpstr>
      <vt:lpstr>Lean Canvas Fontes de Receita </vt:lpstr>
      <vt:lpstr>Lean Canvas Fontes de Receita </vt:lpstr>
      <vt:lpstr>Lean Canvas Estrutura de Custos </vt:lpstr>
      <vt:lpstr>Lean Canvas Estrutura de Custos </vt:lpstr>
      <vt:lpstr>Lean Canvas Métricas Chave </vt:lpstr>
      <vt:lpstr>Lean Canvas Métricas Chave </vt:lpstr>
      <vt:lpstr>Lean Canvas Métricas Chave </vt:lpstr>
      <vt:lpstr>Lean Canvas Vantagem Injusta </vt:lpstr>
      <vt:lpstr>Lean Canvas Ifood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X Business Model Canvas</dc:title>
  <cp:lastModifiedBy>Jose Luis Merma Pinedo</cp:lastModifiedBy>
  <cp:revision>7</cp:revision>
  <dcterms:modified xsi:type="dcterms:W3CDTF">2020-03-06T14:36:54Z</dcterms:modified>
</cp:coreProperties>
</file>