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55"/>
  </p:notesMasterIdLst>
  <p:sldIdLst>
    <p:sldId id="256" r:id="rId5"/>
    <p:sldId id="259" r:id="rId6"/>
    <p:sldId id="260" r:id="rId7"/>
    <p:sldId id="261" r:id="rId8"/>
    <p:sldId id="262" r:id="rId9"/>
    <p:sldId id="298" r:id="rId10"/>
    <p:sldId id="263" r:id="rId11"/>
    <p:sldId id="299" r:id="rId12"/>
    <p:sldId id="302" r:id="rId13"/>
    <p:sldId id="264" r:id="rId14"/>
    <p:sldId id="266" r:id="rId15"/>
    <p:sldId id="325" r:id="rId16"/>
    <p:sldId id="265" r:id="rId17"/>
    <p:sldId id="276" r:id="rId18"/>
    <p:sldId id="326" r:id="rId19"/>
    <p:sldId id="293" r:id="rId20"/>
    <p:sldId id="277" r:id="rId21"/>
    <p:sldId id="284" r:id="rId22"/>
    <p:sldId id="269" r:id="rId23"/>
    <p:sldId id="304" r:id="rId24"/>
    <p:sldId id="305" r:id="rId25"/>
    <p:sldId id="307" r:id="rId26"/>
    <p:sldId id="306" r:id="rId27"/>
    <p:sldId id="308" r:id="rId28"/>
    <p:sldId id="278" r:id="rId29"/>
    <p:sldId id="270" r:id="rId30"/>
    <p:sldId id="309" r:id="rId31"/>
    <p:sldId id="310" r:id="rId32"/>
    <p:sldId id="311" r:id="rId33"/>
    <p:sldId id="312" r:id="rId34"/>
    <p:sldId id="314" r:id="rId35"/>
    <p:sldId id="313" r:id="rId36"/>
    <p:sldId id="315" r:id="rId37"/>
    <p:sldId id="316" r:id="rId38"/>
    <p:sldId id="317" r:id="rId39"/>
    <p:sldId id="294" r:id="rId40"/>
    <p:sldId id="318" r:id="rId41"/>
    <p:sldId id="319" r:id="rId42"/>
    <p:sldId id="296" r:id="rId43"/>
    <p:sldId id="321" r:id="rId44"/>
    <p:sldId id="322" r:id="rId45"/>
    <p:sldId id="323" r:id="rId46"/>
    <p:sldId id="324" r:id="rId47"/>
    <p:sldId id="288" r:id="rId48"/>
    <p:sldId id="289" r:id="rId49"/>
    <p:sldId id="320" r:id="rId50"/>
    <p:sldId id="274" r:id="rId51"/>
    <p:sldId id="275" r:id="rId52"/>
    <p:sldId id="327" r:id="rId53"/>
    <p:sldId id="328" r:id="rId5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619"/>
    <a:srgbClr val="145579"/>
    <a:srgbClr val="3A6483"/>
    <a:srgbClr val="204E79"/>
    <a:srgbClr val="005493"/>
    <a:srgbClr val="F8F9FA"/>
    <a:srgbClr val="F2F2F2"/>
    <a:srgbClr val="F7F3F2"/>
    <a:srgbClr val="F6F2FF"/>
    <a:srgbClr val="EDF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92"/>
    <p:restoredTop sz="88023"/>
  </p:normalViewPr>
  <p:slideViewPr>
    <p:cSldViewPr snapToGrid="0">
      <p:cViewPr varScale="1">
        <p:scale>
          <a:sx n="100" d="100"/>
          <a:sy n="100" d="100"/>
        </p:scale>
        <p:origin x="154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‹Nº›</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29175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21575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396274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347388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3591417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3209FBAC-BC43-174B-8362-DF782CBFF321}"/>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925C29AF-D985-5942-8A28-146269103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BDEB9FB-F8F4-7F4F-87A4-883C7116ED18}"/>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BE290D7B-2B6B-2D45-B68E-903BB49D9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94ED4FE-13CD-604D-B272-7D2568F4C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172568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BC0E935-029C-474F-849D-E85C929A394D}"/>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C3C2D4B7-423C-B64C-91C2-024ACCB71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3">
            <a:extLst>
              <a:ext uri="{FF2B5EF4-FFF2-40B4-BE49-F238E27FC236}">
                <a16:creationId xmlns:a16="http://schemas.microsoft.com/office/drawing/2014/main" id="{5B9BDB4F-B51D-4F43-96CA-8769EDF75C69}"/>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623911B-C823-8F4D-A0F5-678EB8BD44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B52AEBD-6719-CA48-A235-34A6A378C01D}"/>
              </a:ext>
            </a:extLst>
          </p:cNvPr>
          <p:cNvSpPr>
            <a:spLocks noGrp="1"/>
          </p:cNvSpPr>
          <p:nvPr>
            <p:ph type="ftr" sz="quarter" idx="10"/>
          </p:nvPr>
        </p:nvSpPr>
        <p:spPr/>
        <p:txBody>
          <a:bodyPr/>
          <a:lstStyle/>
          <a:p>
            <a:endParaRPr lang="en-US"/>
          </a:p>
        </p:txBody>
      </p:sp>
      <p:sp>
        <p:nvSpPr>
          <p:cNvPr id="7" name="Slide Number Placeholder 4">
            <a:extLst>
              <a:ext uri="{FF2B5EF4-FFF2-40B4-BE49-F238E27FC236}">
                <a16:creationId xmlns:a16="http://schemas.microsoft.com/office/drawing/2014/main" id="{98C3F149-D0F5-7E45-848F-762B0FD06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CA34ECAB-8CA0-8D40-836C-AEE5AE3C1E57}"/>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408FA7A2-4D43-AB48-A94E-BD374D2F9E2B}"/>
              </a:ext>
            </a:extLst>
          </p:cNvPr>
          <p:cNvSpPr>
            <a:spLocks noGrp="1"/>
          </p:cNvSpPr>
          <p:nvPr>
            <p:ph type="sldNum" sz="quarter" idx="11"/>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30E991E-C6E4-4C46-9375-F85058052C3A}"/>
              </a:ext>
            </a:extLst>
          </p:cNvPr>
          <p:cNvSpPr>
            <a:spLocks noGrp="1"/>
          </p:cNvSpPr>
          <p:nvPr>
            <p:ph type="ftr" sz="quarter" idx="10"/>
          </p:nvPr>
        </p:nvSpPr>
        <p:spPr/>
        <p:txBody>
          <a:bodyPr/>
          <a:lstStyle/>
          <a:p>
            <a:endParaRPr lang="en-US"/>
          </a:p>
        </p:txBody>
      </p:sp>
      <p:sp>
        <p:nvSpPr>
          <p:cNvPr id="4" name="Slide Number Placeholder 4">
            <a:extLst>
              <a:ext uri="{FF2B5EF4-FFF2-40B4-BE49-F238E27FC236}">
                <a16:creationId xmlns:a16="http://schemas.microsoft.com/office/drawing/2014/main" id="{A376D9B7-3A9C-D24B-88D8-068A87AB9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B1E8E1F9-7A9B-3449-8ED0-2CC545C3A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B86EE8-15CB-0841-AED8-6AFB3623AA36}"/>
              </a:ext>
            </a:extLst>
          </p:cNvPr>
          <p:cNvSpPr>
            <a:spLocks noGrp="1"/>
          </p:cNvSpPr>
          <p:nvPr>
            <p:ph type="ftr" sz="quarter" idx="10"/>
          </p:nvPr>
        </p:nvSpPr>
        <p:spPr/>
        <p:txBody>
          <a:bodyPr/>
          <a:lstStyle/>
          <a:p>
            <a:endParaRPr lang="en-US"/>
          </a:p>
        </p:txBody>
      </p:sp>
      <p:sp>
        <p:nvSpPr>
          <p:cNvPr id="4" name="Title 3">
            <a:extLst>
              <a:ext uri="{FF2B5EF4-FFF2-40B4-BE49-F238E27FC236}">
                <a16:creationId xmlns:a16="http://schemas.microsoft.com/office/drawing/2014/main" id="{89A9D453-43AB-0442-A49F-B782F2B71F66}"/>
              </a:ext>
            </a:extLst>
          </p:cNvPr>
          <p:cNvSpPr>
            <a:spLocks noGrp="1"/>
          </p:cNvSpPr>
          <p:nvPr>
            <p:ph type="title"/>
          </p:nvPr>
        </p:nvSpPr>
        <p:spPr/>
        <p:txBody>
          <a:bodyPr/>
          <a:lstStyle/>
          <a:p>
            <a:r>
              <a:rPr lang="en-US"/>
              <a:t>Click to edit Master title style</a:t>
            </a:r>
          </a:p>
        </p:txBody>
      </p:sp>
      <p:sp>
        <p:nvSpPr>
          <p:cNvPr id="7" name="Slide Number Placeholder 4">
            <a:extLst>
              <a:ext uri="{FF2B5EF4-FFF2-40B4-BE49-F238E27FC236}">
                <a16:creationId xmlns:a16="http://schemas.microsoft.com/office/drawing/2014/main" id="{0B22B678-4D42-8747-A390-2C0A371BB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A256499B-5FDB-F84A-AF4B-03DAC2E6E5D8}"/>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0E0738B2-6D3A-4648-87C8-A0DA87718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DE05F500-14B4-8946-9E21-29BD8481122E}"/>
              </a:ext>
            </a:extLst>
          </p:cNvPr>
          <p:cNvSpPr>
            <a:spLocks noGrp="1"/>
          </p:cNvSpPr>
          <p:nvPr>
            <p:ph type="ftr" sz="quarter" idx="3"/>
          </p:nvPr>
        </p:nvSpPr>
        <p:spPr>
          <a:xfrm>
            <a:off x="838200" y="631031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4">
            <a:extLst>
              <a:ext uri="{FF2B5EF4-FFF2-40B4-BE49-F238E27FC236}">
                <a16:creationId xmlns:a16="http://schemas.microsoft.com/office/drawing/2014/main" id="{5AAD88E1-0250-A14B-9448-FAF34C49C0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sv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ctrTitle"/>
          </p:nvPr>
        </p:nvSpPr>
        <p:spPr/>
        <p:txBody>
          <a:bodyPr>
            <a:normAutofit/>
          </a:bodyPr>
          <a:lstStyle/>
          <a:p>
            <a:r>
              <a:rPr lang="en-US" dirty="0">
                <a:solidFill>
                  <a:schemeClr val="tx1"/>
                </a:solidFill>
              </a:rPr>
              <a:t>Data Science Capstone project</a:t>
            </a:r>
          </a:p>
        </p:txBody>
      </p:sp>
      <p:sp>
        <p:nvSpPr>
          <p:cNvPr id="3" name="Subtitle 2">
            <a:extLst>
              <a:ext uri="{FF2B5EF4-FFF2-40B4-BE49-F238E27FC236}">
                <a16:creationId xmlns:a16="http://schemas.microsoft.com/office/drawing/2014/main" id="{93383873-F31C-4E31-B4BA-B40D502705CE}"/>
              </a:ext>
            </a:extLst>
          </p:cNvPr>
          <p:cNvSpPr>
            <a:spLocks noGrp="1"/>
          </p:cNvSpPr>
          <p:nvPr>
            <p:ph type="subTitle" idx="1"/>
          </p:nvPr>
        </p:nvSpPr>
        <p:spPr/>
        <p:txBody>
          <a:bodyPr/>
          <a:lstStyle/>
          <a:p>
            <a:r>
              <a:rPr lang="en-US" dirty="0"/>
              <a:t>&lt;José Cáceres&gt;</a:t>
            </a:r>
          </a:p>
          <a:p>
            <a:r>
              <a:rPr lang="en-US" dirty="0"/>
              <a:t>&lt;27/08/2021&gt;</a:t>
            </a:r>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wrangling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690688"/>
            <a:ext cx="10515600" cy="4374832"/>
          </a:xfrm>
        </p:spPr>
        <p:txBody>
          <a:bodyPr/>
          <a:lstStyle/>
          <a:p>
            <a:r>
              <a:rPr lang="en-US" dirty="0"/>
              <a:t>To make the prediction about the success or failure of the Falcon 9 rocket stage 1 landing, it is important to label the data, that is, to be able to determine if the rocket stage 1 landed successfully or not.</a:t>
            </a:r>
          </a:p>
          <a:p>
            <a:r>
              <a:rPr lang="en-US" dirty="0"/>
              <a:t>In this stage, different columns of the data were analyzed to understand the relevance of each one with respect to the final objective of the mission, that is, how each column affects the success in the landing of stage 1.</a:t>
            </a:r>
          </a:p>
          <a:p>
            <a:endParaRPr lang="en-US" dirty="0"/>
          </a:p>
          <a:p>
            <a:endParaRPr lang="en-US" dirty="0"/>
          </a:p>
        </p:txBody>
      </p:sp>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4"/>
          </p:nvPr>
        </p:nvSpPr>
        <p:spPr/>
        <p:txBody>
          <a:bodyPr/>
          <a:lstStyle/>
          <a:p>
            <a:fld id="{5075537C-CA84-1446-933C-8E9D027F9201}" type="slidenum">
              <a:rPr lang="en-US" smtClean="0"/>
              <a:t>10</a:t>
            </a:fld>
            <a:endParaRPr lang="en-US"/>
          </a:p>
        </p:txBody>
      </p:sp>
      <p:sp>
        <p:nvSpPr>
          <p:cNvPr id="6" name="CuadroTexto 5">
            <a:extLst>
              <a:ext uri="{FF2B5EF4-FFF2-40B4-BE49-F238E27FC236}">
                <a16:creationId xmlns:a16="http://schemas.microsoft.com/office/drawing/2014/main" id="{0A52B5C4-A43F-4B3C-8D6A-309736A5E8A5}"/>
              </a:ext>
            </a:extLst>
          </p:cNvPr>
          <p:cNvSpPr txBox="1"/>
          <p:nvPr/>
        </p:nvSpPr>
        <p:spPr>
          <a:xfrm>
            <a:off x="1013460" y="6225545"/>
            <a:ext cx="8061960" cy="261610"/>
          </a:xfrm>
          <a:prstGeom prst="rect">
            <a:avLst/>
          </a:prstGeom>
          <a:noFill/>
        </p:spPr>
        <p:txBody>
          <a:bodyPr wrap="square">
            <a:spAutoFit/>
          </a:bodyPr>
          <a:lstStyle/>
          <a:p>
            <a:r>
              <a:rPr lang="en-US" sz="1100" dirty="0"/>
              <a:t>https://github.com/joseMCV/space-y/blob/e289e099c77fd5a5aba82732517da419df227843/space_y_wrangling.ipynb</a:t>
            </a:r>
          </a:p>
        </p:txBody>
      </p:sp>
    </p:spTree>
    <p:extLst>
      <p:ext uri="{BB962C8B-B14F-4D97-AF65-F5344CB8AC3E}">
        <p14:creationId xmlns:p14="http://schemas.microsoft.com/office/powerpoint/2010/main" val="298755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data visualization</a:t>
            </a:r>
          </a:p>
        </p:txBody>
      </p:sp>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4"/>
          </p:nvPr>
        </p:nvSpPr>
        <p:spPr/>
        <p:txBody>
          <a:bodyPr/>
          <a:lstStyle/>
          <a:p>
            <a:fld id="{5075537C-CA84-1446-933C-8E9D027F9201}" type="slidenum">
              <a:rPr lang="en-US" smtClean="0"/>
              <a:t>11</a:t>
            </a:fld>
            <a:endParaRPr lang="en-US"/>
          </a:p>
        </p:txBody>
      </p:sp>
      <p:sp>
        <p:nvSpPr>
          <p:cNvPr id="7" name="Content Placeholder 4">
            <a:extLst>
              <a:ext uri="{FF2B5EF4-FFF2-40B4-BE49-F238E27FC236}">
                <a16:creationId xmlns:a16="http://schemas.microsoft.com/office/drawing/2014/main" id="{3D913505-B4F5-49F1-B459-9F5E48822ECD}"/>
              </a:ext>
            </a:extLst>
          </p:cNvPr>
          <p:cNvSpPr txBox="1">
            <a:spLocks/>
          </p:cNvSpPr>
          <p:nvPr/>
        </p:nvSpPr>
        <p:spPr>
          <a:xfrm>
            <a:off x="838200" y="1705514"/>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The first visualizations generated correspond to scatter graphics, this is to visualize the relationships between the different variables, the relationships plotted were:</a:t>
            </a:r>
          </a:p>
          <a:p>
            <a:pPr lvl="1"/>
            <a:r>
              <a:rPr lang="en-US" dirty="0" err="1"/>
              <a:t>FlightNumber</a:t>
            </a:r>
            <a:r>
              <a:rPr lang="en-US" dirty="0"/>
              <a:t> vs. </a:t>
            </a:r>
            <a:r>
              <a:rPr lang="en-US" dirty="0" err="1"/>
              <a:t>PayloadMass</a:t>
            </a:r>
            <a:r>
              <a:rPr lang="en-US" dirty="0"/>
              <a:t>.</a:t>
            </a:r>
          </a:p>
          <a:p>
            <a:pPr lvl="1"/>
            <a:r>
              <a:rPr lang="en-US" dirty="0" err="1"/>
              <a:t>FlightNumber</a:t>
            </a:r>
            <a:r>
              <a:rPr lang="en-US" dirty="0"/>
              <a:t> vs </a:t>
            </a:r>
            <a:r>
              <a:rPr lang="en-US" dirty="0" err="1"/>
              <a:t>LaunchSite</a:t>
            </a:r>
            <a:r>
              <a:rPr lang="en-US" dirty="0"/>
              <a:t>.</a:t>
            </a:r>
          </a:p>
          <a:p>
            <a:pPr lvl="1"/>
            <a:r>
              <a:rPr lang="en-US" dirty="0" err="1"/>
              <a:t>LaunchSites</a:t>
            </a:r>
            <a:r>
              <a:rPr lang="en-US" dirty="0"/>
              <a:t> </a:t>
            </a:r>
            <a:r>
              <a:rPr lang="en-US" dirty="0" err="1"/>
              <a:t>vd</a:t>
            </a:r>
            <a:r>
              <a:rPr lang="en-US" dirty="0"/>
              <a:t> </a:t>
            </a:r>
            <a:r>
              <a:rPr lang="en-US" dirty="0" err="1"/>
              <a:t>PayloadMass</a:t>
            </a:r>
            <a:r>
              <a:rPr lang="en-US" dirty="0"/>
              <a:t>.</a:t>
            </a:r>
          </a:p>
          <a:p>
            <a:pPr lvl="1"/>
            <a:r>
              <a:rPr lang="en-US" dirty="0" err="1"/>
              <a:t>FlightNumber</a:t>
            </a:r>
            <a:r>
              <a:rPr lang="en-US" dirty="0"/>
              <a:t> and Orbit type.</a:t>
            </a:r>
          </a:p>
          <a:p>
            <a:pPr lvl="1"/>
            <a:r>
              <a:rPr lang="en-US" dirty="0"/>
              <a:t>Payload vs. Orbit type.</a:t>
            </a:r>
          </a:p>
          <a:p>
            <a:pPr lvl="1"/>
            <a:endParaRPr lang="en-US" dirty="0"/>
          </a:p>
          <a:p>
            <a:r>
              <a:rPr lang="en-US" dirty="0"/>
              <a:t>It should be noted that all the visualizations are contrasted with the success or not of the landing, so thanks to these it can be determined whether the graphed variables influence the success of the launch.</a:t>
            </a:r>
          </a:p>
          <a:p>
            <a:pPr marL="0" indent="0">
              <a:buFont typeface="Arial"/>
              <a:buNone/>
            </a:pPr>
            <a:endParaRPr lang="en-US" dirty="0"/>
          </a:p>
        </p:txBody>
      </p:sp>
      <p:sp>
        <p:nvSpPr>
          <p:cNvPr id="9" name="CuadroTexto 8">
            <a:extLst>
              <a:ext uri="{FF2B5EF4-FFF2-40B4-BE49-F238E27FC236}">
                <a16:creationId xmlns:a16="http://schemas.microsoft.com/office/drawing/2014/main" id="{06FE7EC1-4E67-45BC-B0C3-7CD4A6404DBF}"/>
              </a:ext>
            </a:extLst>
          </p:cNvPr>
          <p:cNvSpPr txBox="1"/>
          <p:nvPr/>
        </p:nvSpPr>
        <p:spPr>
          <a:xfrm>
            <a:off x="838200" y="5944991"/>
            <a:ext cx="7924800" cy="261610"/>
          </a:xfrm>
          <a:prstGeom prst="rect">
            <a:avLst/>
          </a:prstGeom>
          <a:noFill/>
        </p:spPr>
        <p:txBody>
          <a:bodyPr wrap="square">
            <a:spAutoFit/>
          </a:bodyPr>
          <a:lstStyle/>
          <a:p>
            <a:r>
              <a:rPr lang="en-US" sz="1100" dirty="0"/>
              <a:t>https://github.com/joseMCV/space-y/blob/e289e099c77fd5a5aba82732517da419df227843/space_y_visualizationseda.ipynb</a:t>
            </a:r>
          </a:p>
        </p:txBody>
      </p:sp>
    </p:spTree>
    <p:extLst>
      <p:ext uri="{BB962C8B-B14F-4D97-AF65-F5344CB8AC3E}">
        <p14:creationId xmlns:p14="http://schemas.microsoft.com/office/powerpoint/2010/main" val="77997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data visualization</a:t>
            </a:r>
          </a:p>
        </p:txBody>
      </p:sp>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4"/>
          </p:nvPr>
        </p:nvSpPr>
        <p:spPr/>
        <p:txBody>
          <a:bodyPr/>
          <a:lstStyle/>
          <a:p>
            <a:fld id="{5075537C-CA84-1446-933C-8E9D027F9201}" type="slidenum">
              <a:rPr lang="en-US" smtClean="0"/>
              <a:t>12</a:t>
            </a:fld>
            <a:endParaRPr lang="en-US"/>
          </a:p>
        </p:txBody>
      </p:sp>
      <p:sp>
        <p:nvSpPr>
          <p:cNvPr id="7" name="Content Placeholder 4">
            <a:extLst>
              <a:ext uri="{FF2B5EF4-FFF2-40B4-BE49-F238E27FC236}">
                <a16:creationId xmlns:a16="http://schemas.microsoft.com/office/drawing/2014/main" id="{3D913505-B4F5-49F1-B459-9F5E48822ECD}"/>
              </a:ext>
            </a:extLst>
          </p:cNvPr>
          <p:cNvSpPr txBox="1">
            <a:spLocks/>
          </p:cNvSpPr>
          <p:nvPr/>
        </p:nvSpPr>
        <p:spPr>
          <a:xfrm>
            <a:off x="838200" y="170551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After making the scatter graphs, a line graph was made to determine the behavior of the success of the launches over time, from this graph it appears that since 2013, the success in the landings of stage 1 of the Falcon 9 have been increasing.</a:t>
            </a:r>
          </a:p>
          <a:p>
            <a:pPr marL="0" indent="0">
              <a:buFont typeface="Arial"/>
              <a:buNone/>
            </a:pPr>
            <a:endParaRPr lang="en-US" dirty="0"/>
          </a:p>
        </p:txBody>
      </p:sp>
      <p:sp>
        <p:nvSpPr>
          <p:cNvPr id="9" name="CuadroTexto 8">
            <a:extLst>
              <a:ext uri="{FF2B5EF4-FFF2-40B4-BE49-F238E27FC236}">
                <a16:creationId xmlns:a16="http://schemas.microsoft.com/office/drawing/2014/main" id="{06FE7EC1-4E67-45BC-B0C3-7CD4A6404DBF}"/>
              </a:ext>
            </a:extLst>
          </p:cNvPr>
          <p:cNvSpPr txBox="1"/>
          <p:nvPr/>
        </p:nvSpPr>
        <p:spPr>
          <a:xfrm>
            <a:off x="838200" y="5944991"/>
            <a:ext cx="7924800" cy="261610"/>
          </a:xfrm>
          <a:prstGeom prst="rect">
            <a:avLst/>
          </a:prstGeom>
          <a:noFill/>
        </p:spPr>
        <p:txBody>
          <a:bodyPr wrap="square">
            <a:spAutoFit/>
          </a:bodyPr>
          <a:lstStyle/>
          <a:p>
            <a:r>
              <a:rPr lang="en-US" sz="1100" dirty="0"/>
              <a:t>https://github.com/joseMCV/space-y/blob/e289e099c77fd5a5aba82732517da419df227843/space_y_visualizationseda.ipynb</a:t>
            </a:r>
          </a:p>
        </p:txBody>
      </p:sp>
    </p:spTree>
    <p:extLst>
      <p:ext uri="{BB962C8B-B14F-4D97-AF65-F5344CB8AC3E}">
        <p14:creationId xmlns:p14="http://schemas.microsoft.com/office/powerpoint/2010/main" val="208316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SQL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fontScale="47500" lnSpcReduction="20000"/>
          </a:bodyPr>
          <a:lstStyle/>
          <a:p>
            <a:pPr marL="0" indent="0">
              <a:buNone/>
            </a:pPr>
            <a:r>
              <a:rPr lang="en-US" dirty="0"/>
              <a:t>To obtain relevant information on the data, various SQL queries listed below were performed:</a:t>
            </a:r>
          </a:p>
          <a:p>
            <a:pPr lvl="1"/>
            <a:r>
              <a:rPr lang="en-US" dirty="0"/>
              <a:t>SELECT DISTINCT LAUNCH_SITE FROM SPACEXTBL </a:t>
            </a:r>
          </a:p>
          <a:p>
            <a:pPr lvl="1"/>
            <a:r>
              <a:rPr lang="en-US" dirty="0"/>
              <a:t>SELECT * FROM SPACEXTBL WHERE LAUNCH_SITE LIKE 'CCA%’ LIMIT 5</a:t>
            </a:r>
          </a:p>
          <a:p>
            <a:pPr lvl="1"/>
            <a:r>
              <a:rPr lang="en-US" dirty="0"/>
              <a:t>SELECT customer, SUM(</a:t>
            </a:r>
            <a:r>
              <a:rPr lang="en-US" dirty="0" err="1"/>
              <a:t>payload_mass__kg</a:t>
            </a:r>
            <a:r>
              <a:rPr lang="en-US" dirty="0"/>
              <a:t>_) as </a:t>
            </a:r>
            <a:r>
              <a:rPr lang="en-US" dirty="0" err="1"/>
              <a:t>total_payload</a:t>
            </a:r>
            <a:br>
              <a:rPr lang="en-US" dirty="0"/>
            </a:br>
            <a:r>
              <a:rPr lang="en-US" dirty="0"/>
              <a:t> FROM SPACEXTBL</a:t>
            </a:r>
            <a:br>
              <a:rPr lang="en-US" dirty="0"/>
            </a:br>
            <a:r>
              <a:rPr lang="en-US" dirty="0"/>
              <a:t> WHERE customer = 'NASA (CRS)’ GROUP BY customer</a:t>
            </a:r>
          </a:p>
          <a:p>
            <a:pPr lvl="1"/>
            <a:r>
              <a:rPr lang="en-US" dirty="0"/>
              <a:t>SELECT BOOSTER_VERSION, AVG(</a:t>
            </a:r>
            <a:r>
              <a:rPr lang="en-US" dirty="0" err="1"/>
              <a:t>payload_mass__kg</a:t>
            </a:r>
            <a:r>
              <a:rPr lang="en-US" dirty="0"/>
              <a:t>_) as </a:t>
            </a:r>
            <a:r>
              <a:rPr lang="en-US" dirty="0" err="1"/>
              <a:t>avg_payload</a:t>
            </a:r>
            <a:r>
              <a:rPr lang="en-US" dirty="0"/>
              <a:t> </a:t>
            </a:r>
            <a:br>
              <a:rPr lang="en-US" dirty="0"/>
            </a:br>
            <a:r>
              <a:rPr lang="en-US" dirty="0"/>
              <a:t>FROM SPACEXTBL WHERE BOOSTER_VERSION = 'F9 v1.1’</a:t>
            </a:r>
            <a:br>
              <a:rPr lang="en-US" dirty="0"/>
            </a:br>
            <a:r>
              <a:rPr lang="en-US" dirty="0"/>
              <a:t>GROUP BY BOOSTER_VERSION</a:t>
            </a:r>
          </a:p>
          <a:p>
            <a:pPr lvl="1"/>
            <a:r>
              <a:rPr lang="en-US" dirty="0"/>
              <a:t>SELECT MIN(DATE) FROM SPACEXTBL</a:t>
            </a:r>
            <a:br>
              <a:rPr lang="en-US" dirty="0"/>
            </a:br>
            <a:r>
              <a:rPr lang="en-US" dirty="0"/>
              <a:t>WHERE MISSION_OUTCOME LIKE '%</a:t>
            </a:r>
            <a:r>
              <a:rPr lang="en-US" dirty="0" err="1"/>
              <a:t>Succ</a:t>
            </a:r>
            <a:r>
              <a:rPr lang="en-US" dirty="0"/>
              <a:t>%’</a:t>
            </a:r>
          </a:p>
          <a:p>
            <a:pPr lvl="1"/>
            <a:r>
              <a:rPr lang="en-US" dirty="0"/>
              <a:t>SELECT DISTINCT BOOSTER_VERSION</a:t>
            </a:r>
            <a:br>
              <a:rPr lang="en-US" dirty="0"/>
            </a:br>
            <a:r>
              <a:rPr lang="en-US" dirty="0"/>
              <a:t>FROM SPACEXTBL</a:t>
            </a:r>
            <a:br>
              <a:rPr lang="en-US" dirty="0"/>
            </a:br>
            <a:r>
              <a:rPr lang="en-US" dirty="0"/>
              <a:t>WHERE MISSION_OUTCOME LIKE '%</a:t>
            </a:r>
            <a:r>
              <a:rPr lang="en-US" dirty="0" err="1"/>
              <a:t>Succ</a:t>
            </a:r>
            <a:r>
              <a:rPr lang="en-US" dirty="0"/>
              <a:t>%’</a:t>
            </a:r>
            <a:br>
              <a:rPr lang="en-US" dirty="0"/>
            </a:br>
            <a:r>
              <a:rPr lang="en-US" dirty="0"/>
              <a:t>AND </a:t>
            </a:r>
            <a:r>
              <a:rPr lang="en-US" dirty="0" err="1"/>
              <a:t>payload_mass__kg</a:t>
            </a:r>
            <a:r>
              <a:rPr lang="en-US" dirty="0"/>
              <a:t>_ &gt;6000</a:t>
            </a:r>
          </a:p>
          <a:p>
            <a:pPr lvl="1"/>
            <a:r>
              <a:rPr lang="en-US" dirty="0"/>
              <a:t>SELECT  MISSION_OUTCOME, COUNT(*)</a:t>
            </a:r>
            <a:br>
              <a:rPr lang="en-US" dirty="0"/>
            </a:br>
            <a:r>
              <a:rPr lang="en-US" dirty="0"/>
              <a:t>FROM SPACEXTBL</a:t>
            </a:r>
            <a:br>
              <a:rPr lang="en-US" dirty="0"/>
            </a:br>
            <a:r>
              <a:rPr lang="en-US" dirty="0"/>
              <a:t>GROUP BY MISSION_OUTCOME</a:t>
            </a:r>
          </a:p>
          <a:p>
            <a:pPr lvl="1"/>
            <a:r>
              <a:rPr lang="en-US" dirty="0"/>
              <a:t>SELECT DISTINCT BOOSTER_VERSION</a:t>
            </a:r>
            <a:br>
              <a:rPr lang="en-US" dirty="0"/>
            </a:br>
            <a:r>
              <a:rPr lang="en-US" dirty="0"/>
              <a:t>FROM SPACEXTBL</a:t>
            </a:r>
            <a:br>
              <a:rPr lang="en-US" dirty="0"/>
            </a:br>
            <a:r>
              <a:rPr lang="en-US" dirty="0"/>
              <a:t>WHERE </a:t>
            </a:r>
            <a:r>
              <a:rPr lang="en-US" dirty="0" err="1"/>
              <a:t>payload_mass__kg</a:t>
            </a:r>
            <a:r>
              <a:rPr lang="en-US" dirty="0"/>
              <a:t>_ = (SELECT MAX(</a:t>
            </a:r>
            <a:r>
              <a:rPr lang="en-US" dirty="0" err="1"/>
              <a:t>payload_mass__kg</a:t>
            </a:r>
            <a:r>
              <a:rPr lang="en-US" dirty="0"/>
              <a:t>_) FROM SPACEXTBL)</a:t>
            </a:r>
          </a:p>
          <a:p>
            <a:pPr lvl="1"/>
            <a:r>
              <a:rPr lang="en-US" dirty="0"/>
              <a:t>SELECT DATE, BOOSTER_VERSION, LAUNCH_SITE</a:t>
            </a:r>
            <a:br>
              <a:rPr lang="en-US" dirty="0"/>
            </a:br>
            <a:r>
              <a:rPr lang="en-US" dirty="0"/>
              <a:t>FROM SPACEXTBL</a:t>
            </a:r>
            <a:br>
              <a:rPr lang="en-US" dirty="0"/>
            </a:br>
            <a:r>
              <a:rPr lang="en-US" dirty="0"/>
              <a:t>WHERE LANDING__OUTCOME = 'Failure (drone ship)’</a:t>
            </a:r>
            <a:br>
              <a:rPr lang="en-US" dirty="0"/>
            </a:br>
            <a:r>
              <a:rPr lang="en-US" dirty="0"/>
              <a:t>AND YEAR(DATE) = 2015</a:t>
            </a:r>
          </a:p>
          <a:p>
            <a:pPr lvl="1"/>
            <a:r>
              <a:rPr lang="en-US" dirty="0"/>
              <a:t>SELECT LANDING__OUTCOME, COUNT(*) AS </a:t>
            </a:r>
            <a:r>
              <a:rPr lang="en-US" dirty="0" err="1"/>
              <a:t>outcome_counts</a:t>
            </a:r>
            <a:br>
              <a:rPr lang="en-US" dirty="0"/>
            </a:br>
            <a:r>
              <a:rPr lang="en-US" dirty="0"/>
              <a:t>FROM SPACEXTBL</a:t>
            </a:r>
            <a:br>
              <a:rPr lang="en-US" dirty="0"/>
            </a:br>
            <a:r>
              <a:rPr lang="en-US" dirty="0"/>
              <a:t>WHERE DATE BETWEEN  '2010-06-04' AND '2017-03-20’</a:t>
            </a:r>
            <a:br>
              <a:rPr lang="en-US" dirty="0"/>
            </a:br>
            <a:r>
              <a:rPr lang="en-US" dirty="0"/>
              <a:t>GROUP BY LANDING__OUTCOME</a:t>
            </a:r>
            <a:br>
              <a:rPr lang="en-US" dirty="0"/>
            </a:br>
            <a:r>
              <a:rPr lang="en-US" dirty="0"/>
              <a:t>ORDER BY count(*) DESC</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4"/>
          </p:nvPr>
        </p:nvSpPr>
        <p:spPr/>
        <p:txBody>
          <a:bodyPr/>
          <a:lstStyle/>
          <a:p>
            <a:fld id="{5075537C-CA84-1446-933C-8E9D027F9201}" type="slidenum">
              <a:rPr lang="en-US" smtClean="0"/>
              <a:t>13</a:t>
            </a:fld>
            <a:endParaRPr lang="en-US"/>
          </a:p>
        </p:txBody>
      </p:sp>
      <p:sp>
        <p:nvSpPr>
          <p:cNvPr id="10" name="CuadroTexto 9">
            <a:extLst>
              <a:ext uri="{FF2B5EF4-FFF2-40B4-BE49-F238E27FC236}">
                <a16:creationId xmlns:a16="http://schemas.microsoft.com/office/drawing/2014/main" id="{9AA713D8-3B73-463D-82E5-B8E122F63C7F}"/>
              </a:ext>
            </a:extLst>
          </p:cNvPr>
          <p:cNvSpPr txBox="1"/>
          <p:nvPr/>
        </p:nvSpPr>
        <p:spPr>
          <a:xfrm>
            <a:off x="838200" y="6195892"/>
            <a:ext cx="8124825" cy="261610"/>
          </a:xfrm>
          <a:prstGeom prst="rect">
            <a:avLst/>
          </a:prstGeom>
          <a:noFill/>
        </p:spPr>
        <p:txBody>
          <a:bodyPr wrap="square">
            <a:spAutoFit/>
          </a:bodyPr>
          <a:lstStyle/>
          <a:p>
            <a:r>
              <a:rPr lang="en-US" sz="1100" dirty="0"/>
              <a:t>https://github.com/joseMCV/space-y/blob/e289e099c77fd5a5aba82732517da419df227843/space_y_sqleda.ipynb</a:t>
            </a:r>
          </a:p>
        </p:txBody>
      </p:sp>
    </p:spTree>
    <p:extLst>
      <p:ext uri="{BB962C8B-B14F-4D97-AF65-F5344CB8AC3E}">
        <p14:creationId xmlns:p14="http://schemas.microsoft.com/office/powerpoint/2010/main" val="157872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an interactive map with Folium</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a:bodyPr>
          <a:lstStyle/>
          <a:p>
            <a:r>
              <a:rPr lang="en-US" dirty="0"/>
              <a:t>To better understand the location of the launches, the visualizations of the python folium library are used, in which markers are used to understand where the launches occurred, these in turn are decorated with an icon that indicates whether or not that launch was successful. It is important to note that the markers were clustered so that the visualization was not overloaded, finally, lines were added to calculate the distances between the launches and the nearest cities.</a:t>
            </a:r>
          </a:p>
          <a:p>
            <a:endParaRPr lang="en-US" dirty="0"/>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14</a:t>
            </a:fld>
            <a:endParaRPr lang="en-US"/>
          </a:p>
        </p:txBody>
      </p:sp>
      <p:sp>
        <p:nvSpPr>
          <p:cNvPr id="6" name="CuadroTexto 5">
            <a:extLst>
              <a:ext uri="{FF2B5EF4-FFF2-40B4-BE49-F238E27FC236}">
                <a16:creationId xmlns:a16="http://schemas.microsoft.com/office/drawing/2014/main" id="{04203B70-B840-4C06-A8E8-E2054B09AE95}"/>
              </a:ext>
            </a:extLst>
          </p:cNvPr>
          <p:cNvSpPr txBox="1"/>
          <p:nvPr/>
        </p:nvSpPr>
        <p:spPr>
          <a:xfrm>
            <a:off x="981074" y="6408107"/>
            <a:ext cx="8639175" cy="261610"/>
          </a:xfrm>
          <a:prstGeom prst="rect">
            <a:avLst/>
          </a:prstGeom>
          <a:noFill/>
        </p:spPr>
        <p:txBody>
          <a:bodyPr wrap="square">
            <a:spAutoFit/>
          </a:bodyPr>
          <a:lstStyle/>
          <a:p>
            <a:r>
              <a:rPr lang="en-US" sz="1100" dirty="0"/>
              <a:t>https://github.com/joseMCV/space-y/blob/e289e099c77fd5a5aba82732517da419df227843/space_y_dash.ipynb</a:t>
            </a:r>
          </a:p>
        </p:txBody>
      </p:sp>
    </p:spTree>
    <p:extLst>
      <p:ext uri="{BB962C8B-B14F-4D97-AF65-F5344CB8AC3E}">
        <p14:creationId xmlns:p14="http://schemas.microsoft.com/office/powerpoint/2010/main" val="148114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 Dashboard with Plotly Dash</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fontScale="92500" lnSpcReduction="20000"/>
          </a:bodyPr>
          <a:lstStyle/>
          <a:p>
            <a:r>
              <a:rPr lang="en-US" dirty="0"/>
              <a:t>For the designed dashboard, two interactions and two different graphics were implemented, the interactions consisted of selecting a launch site through a dropdown and selecting the payload at launch through a range slider.</a:t>
            </a:r>
          </a:p>
          <a:p>
            <a:r>
              <a:rPr lang="en-US" dirty="0"/>
              <a:t>The graphs designed were linked to the previously mentioned interactions, the pie graph when all the launch sites were selected, showed the total of successful launches for each launch site, however, if a specific launch site was selected, the graph it showed the number of times it had successful and failed landings. On the other hand, the Scatter chart was linked to both interactions where both were used as filters for the chart.</a:t>
            </a:r>
          </a:p>
          <a:p>
            <a:r>
              <a:rPr lang="en-US" dirty="0"/>
              <a:t>These visualizations were added in order to improve the understanding of the data and the relationships that showed a greater correlation with the output of each landing of each launch.</a:t>
            </a:r>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15</a:t>
            </a:fld>
            <a:endParaRPr lang="en-US"/>
          </a:p>
        </p:txBody>
      </p:sp>
      <p:sp>
        <p:nvSpPr>
          <p:cNvPr id="6" name="CuadroTexto 5">
            <a:extLst>
              <a:ext uri="{FF2B5EF4-FFF2-40B4-BE49-F238E27FC236}">
                <a16:creationId xmlns:a16="http://schemas.microsoft.com/office/drawing/2014/main" id="{3645CBC6-56C5-47D4-9137-1B738488BBD1}"/>
              </a:ext>
            </a:extLst>
          </p:cNvPr>
          <p:cNvSpPr txBox="1"/>
          <p:nvPr/>
        </p:nvSpPr>
        <p:spPr>
          <a:xfrm>
            <a:off x="838200" y="5806773"/>
            <a:ext cx="7496175" cy="261610"/>
          </a:xfrm>
          <a:prstGeom prst="rect">
            <a:avLst/>
          </a:prstGeom>
          <a:noFill/>
        </p:spPr>
        <p:txBody>
          <a:bodyPr wrap="square">
            <a:spAutoFit/>
          </a:bodyPr>
          <a:lstStyle/>
          <a:p>
            <a:r>
              <a:rPr lang="en-US" sz="1100" dirty="0"/>
              <a:t>https://github.com/joseMCV/space-y/blob/1b40332acda4b2b22836d24fb7303c06f0ccbda9/spacey_dash_app.py</a:t>
            </a:r>
          </a:p>
        </p:txBody>
      </p:sp>
    </p:spTree>
    <p:extLst>
      <p:ext uri="{BB962C8B-B14F-4D97-AF65-F5344CB8AC3E}">
        <p14:creationId xmlns:p14="http://schemas.microsoft.com/office/powerpoint/2010/main" val="594040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Predictive analysis (Classification)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fontScale="92500" lnSpcReduction="10000"/>
          </a:bodyPr>
          <a:lstStyle/>
          <a:p>
            <a:r>
              <a:rPr lang="en-US" dirty="0"/>
              <a:t>The </a:t>
            </a:r>
            <a:r>
              <a:rPr lang="en-US" dirty="0" err="1"/>
              <a:t>sklearn</a:t>
            </a:r>
            <a:r>
              <a:rPr lang="en-US" dirty="0"/>
              <a:t> library was used to create 4 different models that would allow to perform the designated classification task, that is, to predict whether the Falcon 9 rocket phase one landing status.</a:t>
            </a:r>
          </a:p>
          <a:p>
            <a:r>
              <a:rPr lang="en-US" dirty="0"/>
              <a:t>The four selected models were KNN, Logistic Regression, SVM and decision tree, for these four models a </a:t>
            </a:r>
            <a:r>
              <a:rPr lang="en-US" dirty="0" err="1"/>
              <a:t>gridsearch</a:t>
            </a:r>
            <a:r>
              <a:rPr lang="en-US" dirty="0"/>
              <a:t> method was used to find the hyperparameters that could deliver the best results over the training set, 10 iterations of cross validation were used to find the best parameters.</a:t>
            </a:r>
          </a:p>
          <a:p>
            <a:r>
              <a:rPr lang="en-US" dirty="0"/>
              <a:t>Finally, the models were tested on the test set to determine their performance on data they had never "seen" before.</a:t>
            </a:r>
          </a:p>
          <a:p>
            <a:r>
              <a:rPr lang="en-US" dirty="0"/>
              <a:t>The models used present an identical behavior with respect to the general precision, that is, the ability to predict whether stage 1 of the rocket will successfully land or not.</a:t>
            </a:r>
          </a:p>
        </p:txBody>
      </p:sp>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4"/>
          </p:nvPr>
        </p:nvSpPr>
        <p:spPr/>
        <p:txBody>
          <a:bodyPr/>
          <a:lstStyle/>
          <a:p>
            <a:fld id="{5075537C-CA84-1446-933C-8E9D027F9201}" type="slidenum">
              <a:rPr lang="en-US" smtClean="0"/>
              <a:t>16</a:t>
            </a:fld>
            <a:endParaRPr lang="en-US"/>
          </a:p>
        </p:txBody>
      </p:sp>
    </p:spTree>
    <p:extLst>
      <p:ext uri="{BB962C8B-B14F-4D97-AF65-F5344CB8AC3E}">
        <p14:creationId xmlns:p14="http://schemas.microsoft.com/office/powerpoint/2010/main" val="181371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Results</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Exploratory data analysis results</a:t>
            </a:r>
          </a:p>
          <a:p>
            <a:endParaRPr lang="en-US" sz="2200" dirty="0"/>
          </a:p>
          <a:p>
            <a:r>
              <a:rPr lang="en-US" sz="2200" dirty="0"/>
              <a:t>Interactive analytics demo in screenshots</a:t>
            </a:r>
          </a:p>
          <a:p>
            <a:pPr marL="0" indent="0">
              <a:buNone/>
            </a:pPr>
            <a:endParaRPr lang="en-US" sz="2200" dirty="0"/>
          </a:p>
          <a:p>
            <a:r>
              <a:rPr lang="en-US" sz="2200" dirty="0"/>
              <a:t>Predictive analysis results</a:t>
            </a:r>
          </a:p>
          <a:p>
            <a:pPr lvl="1"/>
            <a:endParaRPr lang="en-US" sz="1800" dirty="0"/>
          </a:p>
          <a:p>
            <a:pPr marL="457200" lvl="1" indent="0">
              <a:buNone/>
            </a:pPr>
            <a:endParaRPr lang="en-US" sz="1800" dirty="0"/>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4"/>
          </p:nvPr>
        </p:nvSpPr>
        <p:spPr/>
        <p:txBody>
          <a:bodyPr/>
          <a:lstStyle/>
          <a:p>
            <a:fld id="{5075537C-CA84-1446-933C-8E9D027F9201}" type="slidenum">
              <a:rPr lang="en-US" smtClean="0"/>
              <a:t>17</a:t>
            </a:fld>
            <a:endParaRPr lang="en-US"/>
          </a:p>
        </p:txBody>
      </p:sp>
    </p:spTree>
    <p:extLst>
      <p:ext uri="{BB962C8B-B14F-4D97-AF65-F5344CB8AC3E}">
        <p14:creationId xmlns:p14="http://schemas.microsoft.com/office/powerpoint/2010/main" val="32100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Visualization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266FE4F3-0232-0849-BFC2-DCEE70914CFB}"/>
              </a:ext>
            </a:extLst>
          </p:cNvPr>
          <p:cNvSpPr>
            <a:spLocks noGrp="1"/>
          </p:cNvSpPr>
          <p:nvPr>
            <p:ph type="sldNum" sz="quarter" idx="4"/>
          </p:nvPr>
        </p:nvSpPr>
        <p:spPr/>
        <p:txBody>
          <a:bodyPr/>
          <a:lstStyle/>
          <a:p>
            <a:fld id="{5075537C-CA84-1446-933C-8E9D027F9201}" type="slidenum">
              <a:rPr lang="en-US" smtClean="0"/>
              <a:t>18</a:t>
            </a:fld>
            <a:endParaRPr lang="en-US"/>
          </a:p>
        </p:txBody>
      </p:sp>
    </p:spTree>
    <p:extLst>
      <p:ext uri="{BB962C8B-B14F-4D97-AF65-F5344CB8AC3E}">
        <p14:creationId xmlns:p14="http://schemas.microsoft.com/office/powerpoint/2010/main" val="178270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Flight Number vs. Launch Site</a:t>
            </a:r>
          </a:p>
        </p:txBody>
      </p:sp>
      <p:sp>
        <p:nvSpPr>
          <p:cNvPr id="6" name="Picture Placeholder 5">
            <a:extLst>
              <a:ext uri="{FF2B5EF4-FFF2-40B4-BE49-F238E27FC236}">
                <a16:creationId xmlns:a16="http://schemas.microsoft.com/office/drawing/2014/main" id="{8409F086-366C-4343-8B57-58BF0B36827B}"/>
              </a:ext>
            </a:extLst>
          </p:cNvPr>
          <p:cNvSpPr>
            <a:spLocks noGrp="1"/>
          </p:cNvSpPr>
          <p:nvPr>
            <p:ph type="pic" idx="1"/>
          </p:nvPr>
        </p:nvSpPr>
        <p:spPr/>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19</a:t>
            </a:fld>
            <a:endParaRPr lang="en-US"/>
          </a:p>
        </p:txBody>
      </p:sp>
      <p:sp>
        <p:nvSpPr>
          <p:cNvPr id="7" name="Marcador de texto 6">
            <a:extLst>
              <a:ext uri="{FF2B5EF4-FFF2-40B4-BE49-F238E27FC236}">
                <a16:creationId xmlns:a16="http://schemas.microsoft.com/office/drawing/2014/main" id="{738958F2-C1F8-4443-A51C-8041D1260A0F}"/>
              </a:ext>
            </a:extLst>
          </p:cNvPr>
          <p:cNvSpPr>
            <a:spLocks noGrp="1"/>
          </p:cNvSpPr>
          <p:nvPr>
            <p:ph type="body" sz="half" idx="2"/>
          </p:nvPr>
        </p:nvSpPr>
        <p:spPr/>
        <p:txBody>
          <a:bodyPr/>
          <a:lstStyle/>
          <a:p>
            <a:endParaRPr lang="en-US"/>
          </a:p>
        </p:txBody>
      </p:sp>
      <p:pic>
        <p:nvPicPr>
          <p:cNvPr id="9" name="Imagen 8" descr="Gráfico, Gráfico de dispersión&#10;&#10;Descripción generada automáticamente">
            <a:extLst>
              <a:ext uri="{FF2B5EF4-FFF2-40B4-BE49-F238E27FC236}">
                <a16:creationId xmlns:a16="http://schemas.microsoft.com/office/drawing/2014/main" id="{658D675E-1E27-4A26-A1F0-307B30A9D5A2}"/>
              </a:ext>
            </a:extLst>
          </p:cNvPr>
          <p:cNvPicPr>
            <a:picLocks noChangeAspect="1"/>
          </p:cNvPicPr>
          <p:nvPr/>
        </p:nvPicPr>
        <p:blipFill>
          <a:blip r:embed="rId2"/>
          <a:stretch>
            <a:fillRect/>
          </a:stretch>
        </p:blipFill>
        <p:spPr>
          <a:xfrm>
            <a:off x="0" y="2793941"/>
            <a:ext cx="12192000" cy="2717917"/>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Outline</a:t>
            </a:r>
          </a:p>
        </p:txBody>
      </p:sp>
      <p:pic>
        <p:nvPicPr>
          <p:cNvPr id="14" name="Picture 13">
            <a:extLst>
              <a:ext uri="{FF2B5EF4-FFF2-40B4-BE49-F238E27FC236}">
                <a16:creationId xmlns:a16="http://schemas.microsoft.com/office/drawing/2014/main" id="{AB620004-7A7B-1846-B8F9-E034BB7BD9FB}"/>
              </a:ext>
            </a:extLst>
          </p:cNvPr>
          <p:cNvPicPr>
            <a:picLocks noChangeAspect="1"/>
          </p:cNvPicPr>
          <p:nvPr/>
        </p:nvPicPr>
        <p:blipFill>
          <a:blip r:embed="rId3">
            <a:duotone>
              <a:schemeClr val="accent1">
                <a:shade val="45000"/>
                <a:satMod val="135000"/>
              </a:schemeClr>
              <a:prstClr val="white"/>
            </a:duotone>
          </a:blip>
          <a:stretch>
            <a:fillRect/>
          </a:stretch>
        </p:blipFill>
        <p:spPr>
          <a:xfrm>
            <a:off x="1450711" y="2025672"/>
            <a:ext cx="3194581" cy="3194581"/>
          </a:xfrm>
          <a:prstGeom prst="rect">
            <a:avLst/>
          </a:prstGeom>
        </p:spPr>
      </p:pic>
      <p:sp>
        <p:nvSpPr>
          <p:cNvPr id="15" name="Content Placeholder 2">
            <a:extLst>
              <a:ext uri="{FF2B5EF4-FFF2-40B4-BE49-F238E27FC236}">
                <a16:creationId xmlns:a16="http://schemas.microsoft.com/office/drawing/2014/main" id="{1E754898-2E75-F643-867F-EE5BE8F1580A}"/>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r>
              <a:rPr lang="en-US" sz="2200" dirty="0"/>
              <a:t>Conclusion</a:t>
            </a:r>
          </a:p>
          <a:p>
            <a:r>
              <a:rPr lang="en-US" sz="2200" dirty="0"/>
              <a:t>Appendix</a:t>
            </a:r>
          </a:p>
        </p:txBody>
      </p:sp>
      <p:sp>
        <p:nvSpPr>
          <p:cNvPr id="4" name="Slide Number Placeholder 3">
            <a:extLst>
              <a:ext uri="{FF2B5EF4-FFF2-40B4-BE49-F238E27FC236}">
                <a16:creationId xmlns:a16="http://schemas.microsoft.com/office/drawing/2014/main" id="{4AEA7475-929A-3C43-8710-21F8972039C8}"/>
              </a:ext>
            </a:extLst>
          </p:cNvPr>
          <p:cNvSpPr>
            <a:spLocks noGrp="1"/>
          </p:cNvSpPr>
          <p:nvPr>
            <p:ph type="sldNum" sz="quarter" idx="4"/>
          </p:nvPr>
        </p:nvSpPr>
        <p:spPr/>
        <p:txBody>
          <a:bodyPr/>
          <a:lstStyle/>
          <a:p>
            <a:fld id="{5075537C-CA84-1446-933C-8E9D027F9201}" type="slidenum">
              <a:rPr lang="en-US" smtClean="0"/>
              <a:t>2</a:t>
            </a:fld>
            <a:endParaRPr lang="en-US"/>
          </a:p>
        </p:txBody>
      </p:sp>
    </p:spTree>
    <p:extLst>
      <p:ext uri="{BB962C8B-B14F-4D97-AF65-F5344CB8AC3E}">
        <p14:creationId xmlns:p14="http://schemas.microsoft.com/office/powerpoint/2010/main" val="421953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Payload vs. Launch Site</a:t>
            </a:r>
          </a:p>
        </p:txBody>
      </p:sp>
      <p:sp>
        <p:nvSpPr>
          <p:cNvPr id="6" name="Picture Placeholder 5">
            <a:extLst>
              <a:ext uri="{FF2B5EF4-FFF2-40B4-BE49-F238E27FC236}">
                <a16:creationId xmlns:a16="http://schemas.microsoft.com/office/drawing/2014/main" id="{8409F086-366C-4343-8B57-58BF0B36827B}"/>
              </a:ext>
            </a:extLst>
          </p:cNvPr>
          <p:cNvSpPr>
            <a:spLocks noGrp="1"/>
          </p:cNvSpPr>
          <p:nvPr>
            <p:ph type="pic" idx="1"/>
          </p:nvPr>
        </p:nvSpPr>
        <p:spPr/>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CA" dirty="0"/>
              <a:t>Show a scatter plot of Payload vs. Launch Site</a:t>
            </a:r>
            <a:endParaRPr lang="en-US" dirty="0"/>
          </a:p>
          <a:p>
            <a:endParaRPr lang="en-US" dirty="0"/>
          </a:p>
          <a:p>
            <a:r>
              <a:rPr lang="en-US" dirty="0"/>
              <a:t>Show the screenshot of the scatter plot with explanations</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20</a:t>
            </a:fld>
            <a:endParaRPr lang="en-US"/>
          </a:p>
        </p:txBody>
      </p:sp>
      <p:pic>
        <p:nvPicPr>
          <p:cNvPr id="7" name="Imagen 6" descr="Gráfico, Gráfico de dispersión&#10;&#10;Descripción generada automáticamente">
            <a:extLst>
              <a:ext uri="{FF2B5EF4-FFF2-40B4-BE49-F238E27FC236}">
                <a16:creationId xmlns:a16="http://schemas.microsoft.com/office/drawing/2014/main" id="{C01EF8CD-6464-49E4-AAE6-40AE07CF9518}"/>
              </a:ext>
            </a:extLst>
          </p:cNvPr>
          <p:cNvPicPr>
            <a:picLocks noChangeAspect="1"/>
          </p:cNvPicPr>
          <p:nvPr/>
        </p:nvPicPr>
        <p:blipFill>
          <a:blip r:embed="rId2"/>
          <a:stretch>
            <a:fillRect/>
          </a:stretch>
        </p:blipFill>
        <p:spPr>
          <a:xfrm>
            <a:off x="0" y="2052263"/>
            <a:ext cx="12192000" cy="2753474"/>
          </a:xfrm>
          <a:prstGeom prst="rect">
            <a:avLst/>
          </a:prstGeom>
        </p:spPr>
      </p:pic>
    </p:spTree>
    <p:extLst>
      <p:ext uri="{BB962C8B-B14F-4D97-AF65-F5344CB8AC3E}">
        <p14:creationId xmlns:p14="http://schemas.microsoft.com/office/powerpoint/2010/main" val="3869789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Success rate vs. Orbit type</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21</a:t>
            </a:fld>
            <a:endParaRPr lang="en-US"/>
          </a:p>
        </p:txBody>
      </p:sp>
      <p:pic>
        <p:nvPicPr>
          <p:cNvPr id="7" name="Imagen 6" descr="Gráfico, Gráfico de barras&#10;&#10;Descripción generada automáticamente">
            <a:extLst>
              <a:ext uri="{FF2B5EF4-FFF2-40B4-BE49-F238E27FC236}">
                <a16:creationId xmlns:a16="http://schemas.microsoft.com/office/drawing/2014/main" id="{F645C916-7D88-4F38-A3CD-389C1F985620}"/>
              </a:ext>
            </a:extLst>
          </p:cNvPr>
          <p:cNvPicPr>
            <a:picLocks noChangeAspect="1"/>
          </p:cNvPicPr>
          <p:nvPr/>
        </p:nvPicPr>
        <p:blipFill>
          <a:blip r:embed="rId2"/>
          <a:stretch>
            <a:fillRect/>
          </a:stretch>
        </p:blipFill>
        <p:spPr>
          <a:xfrm>
            <a:off x="728067" y="2617570"/>
            <a:ext cx="3781953" cy="2495898"/>
          </a:xfrm>
          <a:prstGeom prst="rect">
            <a:avLst/>
          </a:prstGeom>
        </p:spPr>
      </p:pic>
      <p:pic>
        <p:nvPicPr>
          <p:cNvPr id="9" name="Imagen 8" descr="Tabla&#10;&#10;Descripción generada automáticamente con confianza media">
            <a:extLst>
              <a:ext uri="{FF2B5EF4-FFF2-40B4-BE49-F238E27FC236}">
                <a16:creationId xmlns:a16="http://schemas.microsoft.com/office/drawing/2014/main" id="{EA696DB9-2F08-4F1E-8081-AD190890C153}"/>
              </a:ext>
            </a:extLst>
          </p:cNvPr>
          <p:cNvPicPr>
            <a:picLocks noChangeAspect="1"/>
          </p:cNvPicPr>
          <p:nvPr/>
        </p:nvPicPr>
        <p:blipFill>
          <a:blip r:embed="rId3"/>
          <a:stretch>
            <a:fillRect/>
          </a:stretch>
        </p:blipFill>
        <p:spPr>
          <a:xfrm>
            <a:off x="9029567" y="996950"/>
            <a:ext cx="1905266" cy="2791215"/>
          </a:xfrm>
          <a:prstGeom prst="rect">
            <a:avLst/>
          </a:prstGeom>
        </p:spPr>
      </p:pic>
      <p:pic>
        <p:nvPicPr>
          <p:cNvPr id="13" name="Imagen 12">
            <a:extLst>
              <a:ext uri="{FF2B5EF4-FFF2-40B4-BE49-F238E27FC236}">
                <a16:creationId xmlns:a16="http://schemas.microsoft.com/office/drawing/2014/main" id="{FDE06CC8-1B9E-43D7-BE4E-26807DE2D637}"/>
              </a:ext>
            </a:extLst>
          </p:cNvPr>
          <p:cNvPicPr>
            <a:picLocks noChangeAspect="1"/>
          </p:cNvPicPr>
          <p:nvPr/>
        </p:nvPicPr>
        <p:blipFill>
          <a:blip r:embed="rId4"/>
          <a:stretch>
            <a:fillRect/>
          </a:stretch>
        </p:blipFill>
        <p:spPr>
          <a:xfrm>
            <a:off x="152400" y="4927470"/>
            <a:ext cx="12192000" cy="555668"/>
          </a:xfrm>
          <a:prstGeom prst="rect">
            <a:avLst/>
          </a:prstGeom>
        </p:spPr>
      </p:pic>
    </p:spTree>
    <p:extLst>
      <p:ext uri="{BB962C8B-B14F-4D97-AF65-F5344CB8AC3E}">
        <p14:creationId xmlns:p14="http://schemas.microsoft.com/office/powerpoint/2010/main" val="80090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Flight Number vs. Orbit type</a:t>
            </a:r>
          </a:p>
        </p:txBody>
      </p:sp>
      <p:sp>
        <p:nvSpPr>
          <p:cNvPr id="6" name="Picture Placeholder 5">
            <a:extLst>
              <a:ext uri="{FF2B5EF4-FFF2-40B4-BE49-F238E27FC236}">
                <a16:creationId xmlns:a16="http://schemas.microsoft.com/office/drawing/2014/main" id="{8409F086-366C-4343-8B57-58BF0B36827B}"/>
              </a:ext>
            </a:extLst>
          </p:cNvPr>
          <p:cNvSpPr>
            <a:spLocks noGrp="1"/>
          </p:cNvSpPr>
          <p:nvPr>
            <p:ph type="pic" idx="1"/>
          </p:nvPr>
        </p:nvSpPr>
        <p:spPr/>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CA" dirty="0"/>
              <a:t>Show a </a:t>
            </a:r>
            <a:r>
              <a:rPr lang="en-US" dirty="0"/>
              <a:t>scatter point of Flight number vs. Orbit type</a:t>
            </a:r>
          </a:p>
          <a:p>
            <a:endParaRPr lang="en-US" dirty="0"/>
          </a:p>
          <a:p>
            <a:r>
              <a:rPr lang="en-US" dirty="0"/>
              <a:t>Show the screenshot of the scatter plot with explanations</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22</a:t>
            </a:fld>
            <a:endParaRPr lang="en-US"/>
          </a:p>
        </p:txBody>
      </p:sp>
      <p:pic>
        <p:nvPicPr>
          <p:cNvPr id="7" name="Imagen 6" descr="Gráfico, Gráfico de dispersión&#10;&#10;Descripción generada automáticamente">
            <a:extLst>
              <a:ext uri="{FF2B5EF4-FFF2-40B4-BE49-F238E27FC236}">
                <a16:creationId xmlns:a16="http://schemas.microsoft.com/office/drawing/2014/main" id="{2609E081-A285-4BCD-874F-0393D9E85654}"/>
              </a:ext>
            </a:extLst>
          </p:cNvPr>
          <p:cNvPicPr>
            <a:picLocks noChangeAspect="1"/>
          </p:cNvPicPr>
          <p:nvPr/>
        </p:nvPicPr>
        <p:blipFill>
          <a:blip r:embed="rId2"/>
          <a:stretch>
            <a:fillRect/>
          </a:stretch>
        </p:blipFill>
        <p:spPr>
          <a:xfrm>
            <a:off x="0" y="2106642"/>
            <a:ext cx="12192000" cy="2644716"/>
          </a:xfrm>
          <a:prstGeom prst="rect">
            <a:avLst/>
          </a:prstGeom>
        </p:spPr>
      </p:pic>
    </p:spTree>
    <p:extLst>
      <p:ext uri="{BB962C8B-B14F-4D97-AF65-F5344CB8AC3E}">
        <p14:creationId xmlns:p14="http://schemas.microsoft.com/office/powerpoint/2010/main" val="1106727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Payload vs. Orbit type</a:t>
            </a:r>
          </a:p>
        </p:txBody>
      </p:sp>
      <p:sp>
        <p:nvSpPr>
          <p:cNvPr id="6" name="Picture Placeholder 5">
            <a:extLst>
              <a:ext uri="{FF2B5EF4-FFF2-40B4-BE49-F238E27FC236}">
                <a16:creationId xmlns:a16="http://schemas.microsoft.com/office/drawing/2014/main" id="{8409F086-366C-4343-8B57-58BF0B36827B}"/>
              </a:ext>
            </a:extLst>
          </p:cNvPr>
          <p:cNvSpPr>
            <a:spLocks noGrp="1"/>
          </p:cNvSpPr>
          <p:nvPr>
            <p:ph type="pic" idx="1"/>
          </p:nvPr>
        </p:nvSpPr>
        <p:spPr/>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CA" dirty="0"/>
              <a:t>Show a </a:t>
            </a:r>
            <a:r>
              <a:rPr lang="en-US" dirty="0"/>
              <a:t>scatter point of payload vs. orbit type</a:t>
            </a:r>
          </a:p>
          <a:p>
            <a:endParaRPr lang="en-US" dirty="0"/>
          </a:p>
          <a:p>
            <a:r>
              <a:rPr lang="en-US" dirty="0"/>
              <a:t>Show the screenshot of the scatter plot with explanations</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23</a:t>
            </a:fld>
            <a:endParaRPr lang="en-US"/>
          </a:p>
        </p:txBody>
      </p:sp>
      <p:pic>
        <p:nvPicPr>
          <p:cNvPr id="7" name="Imagen 6" descr="Gráfico, Gráfico de dispersión&#10;&#10;Descripción generada automáticamente">
            <a:extLst>
              <a:ext uri="{FF2B5EF4-FFF2-40B4-BE49-F238E27FC236}">
                <a16:creationId xmlns:a16="http://schemas.microsoft.com/office/drawing/2014/main" id="{5A4B53E3-6625-4272-BB5A-33D01B402FDB}"/>
              </a:ext>
            </a:extLst>
          </p:cNvPr>
          <p:cNvPicPr>
            <a:picLocks noChangeAspect="1"/>
          </p:cNvPicPr>
          <p:nvPr/>
        </p:nvPicPr>
        <p:blipFill>
          <a:blip r:embed="rId2"/>
          <a:stretch>
            <a:fillRect/>
          </a:stretch>
        </p:blipFill>
        <p:spPr>
          <a:xfrm>
            <a:off x="0" y="2136608"/>
            <a:ext cx="12192000" cy="2584783"/>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Launch success yearly trend</a:t>
            </a:r>
          </a:p>
        </p:txBody>
      </p:sp>
      <p:sp>
        <p:nvSpPr>
          <p:cNvPr id="6" name="Picture Placeholder 5">
            <a:extLst>
              <a:ext uri="{FF2B5EF4-FFF2-40B4-BE49-F238E27FC236}">
                <a16:creationId xmlns:a16="http://schemas.microsoft.com/office/drawing/2014/main" id="{8409F086-366C-4343-8B57-58BF0B36827B}"/>
              </a:ext>
            </a:extLst>
          </p:cNvPr>
          <p:cNvSpPr>
            <a:spLocks noGrp="1"/>
          </p:cNvSpPr>
          <p:nvPr>
            <p:ph type="pic" idx="1"/>
          </p:nvPr>
        </p:nvSpPr>
        <p:spPr/>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CA" dirty="0"/>
              <a:t>Show a </a:t>
            </a:r>
            <a:r>
              <a:rPr lang="en-US" dirty="0"/>
              <a:t>line chart of yearly average success rate</a:t>
            </a:r>
          </a:p>
          <a:p>
            <a:endParaRPr lang="en-US" dirty="0"/>
          </a:p>
          <a:p>
            <a:r>
              <a:rPr lang="en-US" dirty="0"/>
              <a:t>Show the screenshot of the scatter plot with explanations</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24</a:t>
            </a:fld>
            <a:endParaRPr lang="en-US"/>
          </a:p>
        </p:txBody>
      </p:sp>
      <p:pic>
        <p:nvPicPr>
          <p:cNvPr id="7" name="Imagen 6" descr="Imagen que contiene Gráfico&#10;&#10;Descripción generada automáticamente">
            <a:extLst>
              <a:ext uri="{FF2B5EF4-FFF2-40B4-BE49-F238E27FC236}">
                <a16:creationId xmlns:a16="http://schemas.microsoft.com/office/drawing/2014/main" id="{52AFEBB2-35A0-49A6-92B6-CF98B3278891}"/>
              </a:ext>
            </a:extLst>
          </p:cNvPr>
          <p:cNvPicPr>
            <a:picLocks noChangeAspect="1"/>
          </p:cNvPicPr>
          <p:nvPr/>
        </p:nvPicPr>
        <p:blipFill>
          <a:blip r:embed="rId2"/>
          <a:stretch>
            <a:fillRect/>
          </a:stretch>
        </p:blipFill>
        <p:spPr>
          <a:xfrm>
            <a:off x="0" y="2200841"/>
            <a:ext cx="12192000" cy="2456318"/>
          </a:xfrm>
          <a:prstGeom prst="rect">
            <a:avLst/>
          </a:prstGeom>
        </p:spPr>
      </p:pic>
    </p:spTree>
    <p:extLst>
      <p:ext uri="{BB962C8B-B14F-4D97-AF65-F5344CB8AC3E}">
        <p14:creationId xmlns:p14="http://schemas.microsoft.com/office/powerpoint/2010/main" val="706594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SQL</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25</a:t>
            </a:fld>
            <a:endParaRPr lang="en-US"/>
          </a:p>
        </p:txBody>
      </p:sp>
    </p:spTree>
    <p:extLst>
      <p:ext uri="{BB962C8B-B14F-4D97-AF65-F5344CB8AC3E}">
        <p14:creationId xmlns:p14="http://schemas.microsoft.com/office/powerpoint/2010/main" val="3181088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All launch site names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The "DISTINCT" function is used to find the unique values ​​in the requested column</a:t>
            </a:r>
          </a:p>
          <a:p>
            <a:endParaRPr lang="en-US"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26</a:t>
            </a:fld>
            <a:endParaRPr lang="en-US"/>
          </a:p>
        </p:txBody>
      </p:sp>
      <p:pic>
        <p:nvPicPr>
          <p:cNvPr id="6" name="Imagen 5" descr="Interfaz de usuario gráfica, Texto, Aplicación, Correo electrónico&#10;&#10;Descripción generada automáticamente">
            <a:extLst>
              <a:ext uri="{FF2B5EF4-FFF2-40B4-BE49-F238E27FC236}">
                <a16:creationId xmlns:a16="http://schemas.microsoft.com/office/drawing/2014/main" id="{57254410-9074-405D-889C-398FD73C7B3A}"/>
              </a:ext>
            </a:extLst>
          </p:cNvPr>
          <p:cNvPicPr>
            <a:picLocks noChangeAspect="1"/>
          </p:cNvPicPr>
          <p:nvPr/>
        </p:nvPicPr>
        <p:blipFill>
          <a:blip r:embed="rId2"/>
          <a:stretch>
            <a:fillRect/>
          </a:stretch>
        </p:blipFill>
        <p:spPr>
          <a:xfrm>
            <a:off x="838200" y="3100222"/>
            <a:ext cx="9650172" cy="2372056"/>
          </a:xfrm>
          <a:prstGeom prst="rect">
            <a:avLst/>
          </a:prstGeom>
        </p:spPr>
      </p:pic>
    </p:spTree>
    <p:extLst>
      <p:ext uri="{BB962C8B-B14F-4D97-AF65-F5344CB8AC3E}">
        <p14:creationId xmlns:p14="http://schemas.microsoft.com/office/powerpoint/2010/main" val="2727850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Launch site names begin with `CCA`</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The combination of the "WHERE" and "LIKE" functions is used to make sure we obtain the records of the release sites that begin with CCA, also the "LIMIT" function is used to only obtain 5 records.</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27</a:t>
            </a:fld>
            <a:endParaRPr lang="en-US"/>
          </a:p>
        </p:txBody>
      </p:sp>
      <p:pic>
        <p:nvPicPr>
          <p:cNvPr id="6" name="Imagen 5" descr="Tabla&#10;&#10;Descripción generada automáticamente">
            <a:extLst>
              <a:ext uri="{FF2B5EF4-FFF2-40B4-BE49-F238E27FC236}">
                <a16:creationId xmlns:a16="http://schemas.microsoft.com/office/drawing/2014/main" id="{2348E67A-0159-4E9D-B85F-0FE6B54FEF7E}"/>
              </a:ext>
            </a:extLst>
          </p:cNvPr>
          <p:cNvPicPr>
            <a:picLocks noChangeAspect="1"/>
          </p:cNvPicPr>
          <p:nvPr/>
        </p:nvPicPr>
        <p:blipFill>
          <a:blip r:embed="rId2"/>
          <a:stretch>
            <a:fillRect/>
          </a:stretch>
        </p:blipFill>
        <p:spPr>
          <a:xfrm>
            <a:off x="2457450" y="3449926"/>
            <a:ext cx="6429375" cy="2876771"/>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Total payload mass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The "SUM" function is used to obtain the sum of the payload, and the "WHERE" function is used to specify the customer. The "GROUP BY" function is used to make the SUM function work.</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28</a:t>
            </a:fld>
            <a:endParaRPr lang="en-US"/>
          </a:p>
        </p:txBody>
      </p:sp>
      <p:pic>
        <p:nvPicPr>
          <p:cNvPr id="6" name="Imagen 5" descr="Interfaz de usuario gráfica, Texto, Aplicación&#10;&#10;Descripción generada automáticamente">
            <a:extLst>
              <a:ext uri="{FF2B5EF4-FFF2-40B4-BE49-F238E27FC236}">
                <a16:creationId xmlns:a16="http://schemas.microsoft.com/office/drawing/2014/main" id="{892E30F2-4C13-41D3-9A4E-0E1CCBF0EE85}"/>
              </a:ext>
            </a:extLst>
          </p:cNvPr>
          <p:cNvPicPr>
            <a:picLocks noChangeAspect="1"/>
          </p:cNvPicPr>
          <p:nvPr/>
        </p:nvPicPr>
        <p:blipFill>
          <a:blip r:embed="rId2"/>
          <a:stretch>
            <a:fillRect/>
          </a:stretch>
        </p:blipFill>
        <p:spPr>
          <a:xfrm>
            <a:off x="889861" y="3633646"/>
            <a:ext cx="10412278" cy="2029108"/>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Average payload mass by F9 v1.1</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The "AVG" function is used to obtain the average of the payload and the "WHERE" function is used to specify the customer, the "GROUP BY" function is used to make the "AVG" function work.</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29</a:t>
            </a:fld>
            <a:endParaRPr lang="en-US"/>
          </a:p>
        </p:txBody>
      </p:sp>
      <p:pic>
        <p:nvPicPr>
          <p:cNvPr id="6" name="Imagen 5" descr="Interfaz de usuario gráfica, Texto, Aplicación, Correo electrónico&#10;&#10;Descripción generada automáticamente">
            <a:extLst>
              <a:ext uri="{FF2B5EF4-FFF2-40B4-BE49-F238E27FC236}">
                <a16:creationId xmlns:a16="http://schemas.microsoft.com/office/drawing/2014/main" id="{FAE387CD-3393-48C1-B413-ED33B5A67449}"/>
              </a:ext>
            </a:extLst>
          </p:cNvPr>
          <p:cNvPicPr>
            <a:picLocks noChangeAspect="1"/>
          </p:cNvPicPr>
          <p:nvPr/>
        </p:nvPicPr>
        <p:blipFill>
          <a:blip r:embed="rId2"/>
          <a:stretch>
            <a:fillRect/>
          </a:stretch>
        </p:blipFill>
        <p:spPr>
          <a:xfrm>
            <a:off x="932729" y="3509818"/>
            <a:ext cx="10326541" cy="2067213"/>
          </a:xfrm>
          <a:prstGeom prst="rect">
            <a:avLst/>
          </a:prstGeom>
        </p:spPr>
      </p:pic>
    </p:spTree>
    <p:extLst>
      <p:ext uri="{BB962C8B-B14F-4D97-AF65-F5344CB8AC3E}">
        <p14:creationId xmlns:p14="http://schemas.microsoft.com/office/powerpoint/2010/main" val="273556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Executive Summary</a:t>
            </a:r>
          </a:p>
        </p:txBody>
      </p:sp>
      <p:sp>
        <p:nvSpPr>
          <p:cNvPr id="4" name="Slide Number Placeholder 3">
            <a:extLst>
              <a:ext uri="{FF2B5EF4-FFF2-40B4-BE49-F238E27FC236}">
                <a16:creationId xmlns:a16="http://schemas.microsoft.com/office/drawing/2014/main" id="{8D4F58D4-A60E-214E-8C16-CD93F57F9918}"/>
              </a:ext>
            </a:extLst>
          </p:cNvPr>
          <p:cNvSpPr>
            <a:spLocks noGrp="1"/>
          </p:cNvSpPr>
          <p:nvPr>
            <p:ph type="sldNum" sz="quarter" idx="4"/>
          </p:nvPr>
        </p:nvSpPr>
        <p:spPr/>
        <p:txBody>
          <a:bodyPr/>
          <a:lstStyle/>
          <a:p>
            <a:fld id="{5075537C-CA84-1446-933C-8E9D027F9201}" type="slidenum">
              <a:rPr lang="en-US" smtClean="0"/>
              <a:t>3</a:t>
            </a:fld>
            <a:endParaRPr lang="en-US"/>
          </a:p>
        </p:txBody>
      </p:sp>
      <p:sp>
        <p:nvSpPr>
          <p:cNvPr id="3" name="CuadroTexto 2">
            <a:extLst>
              <a:ext uri="{FF2B5EF4-FFF2-40B4-BE49-F238E27FC236}">
                <a16:creationId xmlns:a16="http://schemas.microsoft.com/office/drawing/2014/main" id="{1451EE95-1FFA-479D-B8C7-B551CE7E4EB4}"/>
              </a:ext>
            </a:extLst>
          </p:cNvPr>
          <p:cNvSpPr txBox="1"/>
          <p:nvPr/>
        </p:nvSpPr>
        <p:spPr>
          <a:xfrm>
            <a:off x="919044" y="1656431"/>
            <a:ext cx="9194055" cy="646331"/>
          </a:xfrm>
          <a:prstGeom prst="rect">
            <a:avLst/>
          </a:prstGeom>
          <a:noFill/>
        </p:spPr>
        <p:txBody>
          <a:bodyPr wrap="none" rtlCol="0">
            <a:spAutoFit/>
          </a:bodyPr>
          <a:lstStyle/>
          <a:p>
            <a:r>
              <a:rPr lang="en-US" sz="1800" dirty="0">
                <a:solidFill>
                  <a:srgbClr val="00B0F0"/>
                </a:solidFill>
              </a:rPr>
              <a:t>This project consists of the prediction of the successful landing of stage 1 on the Falcon 9 rocket.</a:t>
            </a:r>
          </a:p>
          <a:p>
            <a:endParaRPr lang="en-US" dirty="0"/>
          </a:p>
        </p:txBody>
      </p:sp>
      <p:pic>
        <p:nvPicPr>
          <p:cNvPr id="8" name="Gráfico 7" descr="Cohete contorno">
            <a:extLst>
              <a:ext uri="{FF2B5EF4-FFF2-40B4-BE49-F238E27FC236}">
                <a16:creationId xmlns:a16="http://schemas.microsoft.com/office/drawing/2014/main" id="{63BB105C-6A59-41FC-9245-AB6FFFCF18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5295" y="2387019"/>
            <a:ext cx="914400" cy="914400"/>
          </a:xfrm>
          <a:prstGeom prst="rect">
            <a:avLst/>
          </a:prstGeom>
        </p:spPr>
      </p:pic>
      <p:sp>
        <p:nvSpPr>
          <p:cNvPr id="9" name="CuadroTexto 8">
            <a:extLst>
              <a:ext uri="{FF2B5EF4-FFF2-40B4-BE49-F238E27FC236}">
                <a16:creationId xmlns:a16="http://schemas.microsoft.com/office/drawing/2014/main" id="{F5BF0170-09D5-4A2E-ADB8-F006FDE47B2B}"/>
              </a:ext>
            </a:extLst>
          </p:cNvPr>
          <p:cNvSpPr txBox="1"/>
          <p:nvPr/>
        </p:nvSpPr>
        <p:spPr>
          <a:xfrm>
            <a:off x="2105945" y="2302762"/>
            <a:ext cx="3575007" cy="1369606"/>
          </a:xfrm>
          <a:prstGeom prst="rect">
            <a:avLst/>
          </a:prstGeom>
          <a:noFill/>
        </p:spPr>
        <p:txBody>
          <a:bodyPr wrap="square" rtlCol="0">
            <a:spAutoFit/>
          </a:bodyPr>
          <a:lstStyle/>
          <a:p>
            <a:r>
              <a:rPr lang="en-US" sz="1300" dirty="0"/>
              <a:t>One of the main reasons why the launch costs of the Space X company are lower than the rest is due to the correct landing of stage 1 of its rockets. This strategy allows a cost reduction of up to 100 million dollars.</a:t>
            </a:r>
          </a:p>
          <a:p>
            <a:endParaRPr lang="en-US" dirty="0"/>
          </a:p>
        </p:txBody>
      </p:sp>
      <p:pic>
        <p:nvPicPr>
          <p:cNvPr id="11" name="Gráfico 10" descr="Flechas de cheurón contorno">
            <a:extLst>
              <a:ext uri="{FF2B5EF4-FFF2-40B4-BE49-F238E27FC236}">
                <a16:creationId xmlns:a16="http://schemas.microsoft.com/office/drawing/2014/main" id="{0952B829-6F9B-46AD-B6AB-46028FCE84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3548261" y="3672368"/>
            <a:ext cx="690374" cy="690374"/>
          </a:xfrm>
          <a:prstGeom prst="rect">
            <a:avLst/>
          </a:prstGeom>
        </p:spPr>
      </p:pic>
      <p:sp>
        <p:nvSpPr>
          <p:cNvPr id="12" name="CuadroTexto 11">
            <a:extLst>
              <a:ext uri="{FF2B5EF4-FFF2-40B4-BE49-F238E27FC236}">
                <a16:creationId xmlns:a16="http://schemas.microsoft.com/office/drawing/2014/main" id="{44C66556-3AD1-4B92-8454-595BD6A14568}"/>
              </a:ext>
            </a:extLst>
          </p:cNvPr>
          <p:cNvSpPr txBox="1"/>
          <p:nvPr/>
        </p:nvSpPr>
        <p:spPr>
          <a:xfrm>
            <a:off x="2105944" y="4665046"/>
            <a:ext cx="3575007" cy="892552"/>
          </a:xfrm>
          <a:prstGeom prst="rect">
            <a:avLst/>
          </a:prstGeom>
          <a:noFill/>
        </p:spPr>
        <p:txBody>
          <a:bodyPr wrap="square" rtlCol="0">
            <a:spAutoFit/>
          </a:bodyPr>
          <a:lstStyle/>
          <a:p>
            <a:r>
              <a:rPr lang="en-US" sz="1300" dirty="0"/>
              <a:t>That is why it is of the utmost importance for the company to be able to determine whether the landing of phase one of the rockets will end in success or failure.</a:t>
            </a:r>
          </a:p>
        </p:txBody>
      </p:sp>
      <p:pic>
        <p:nvPicPr>
          <p:cNvPr id="14" name="Gráfico 13" descr="Cerrar con relleno sólido">
            <a:extLst>
              <a:ext uri="{FF2B5EF4-FFF2-40B4-BE49-F238E27FC236}">
                <a16:creationId xmlns:a16="http://schemas.microsoft.com/office/drawing/2014/main" id="{7F25C4EF-B1D8-4950-BCE6-DCF15A4FABE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49615" y="5867993"/>
            <a:ext cx="670919" cy="670919"/>
          </a:xfrm>
          <a:prstGeom prst="rect">
            <a:avLst/>
          </a:prstGeom>
        </p:spPr>
      </p:pic>
      <p:pic>
        <p:nvPicPr>
          <p:cNvPr id="16" name="Gráfico 15" descr="Marca de verificación con relleno sólido">
            <a:extLst>
              <a:ext uri="{FF2B5EF4-FFF2-40B4-BE49-F238E27FC236}">
                <a16:creationId xmlns:a16="http://schemas.microsoft.com/office/drawing/2014/main" id="{7F9D7F1D-CF7A-4D88-9881-1F3928C390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28918" y="5893780"/>
            <a:ext cx="619343" cy="619343"/>
          </a:xfrm>
          <a:prstGeom prst="rect">
            <a:avLst/>
          </a:prstGeom>
        </p:spPr>
      </p:pic>
      <p:cxnSp>
        <p:nvCxnSpPr>
          <p:cNvPr id="19" name="Conector: curvado 18">
            <a:extLst>
              <a:ext uri="{FF2B5EF4-FFF2-40B4-BE49-F238E27FC236}">
                <a16:creationId xmlns:a16="http://schemas.microsoft.com/office/drawing/2014/main" id="{2427C73B-7029-455A-99EB-7216C5A8B3E1}"/>
              </a:ext>
            </a:extLst>
          </p:cNvPr>
          <p:cNvCxnSpPr>
            <a:cxnSpLocks/>
            <a:stCxn id="12" idx="3"/>
            <a:endCxn id="20" idx="1"/>
          </p:cNvCxnSpPr>
          <p:nvPr/>
        </p:nvCxnSpPr>
        <p:spPr>
          <a:xfrm flipV="1">
            <a:off x="5680951" y="2844219"/>
            <a:ext cx="830097" cy="2267103"/>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0" name="CuadroTexto 19">
            <a:extLst>
              <a:ext uri="{FF2B5EF4-FFF2-40B4-BE49-F238E27FC236}">
                <a16:creationId xmlns:a16="http://schemas.microsoft.com/office/drawing/2014/main" id="{C8EF5226-238A-401D-BEED-E5B265C8D6FA}"/>
              </a:ext>
            </a:extLst>
          </p:cNvPr>
          <p:cNvSpPr txBox="1"/>
          <p:nvPr/>
        </p:nvSpPr>
        <p:spPr>
          <a:xfrm>
            <a:off x="6511048" y="2197888"/>
            <a:ext cx="3575007" cy="1292662"/>
          </a:xfrm>
          <a:prstGeom prst="rect">
            <a:avLst/>
          </a:prstGeom>
          <a:noFill/>
        </p:spPr>
        <p:txBody>
          <a:bodyPr wrap="square" rtlCol="0">
            <a:spAutoFit/>
          </a:bodyPr>
          <a:lstStyle/>
          <a:p>
            <a:pPr lvl="1"/>
            <a:r>
              <a:rPr lang="en-US" sz="1300" dirty="0"/>
              <a:t>In order to predict the successful landing of stage 1 of the falcon 9 rocket, the first step is the collection, cleaning and organization of data, followed by different visualizations that allow a deeper understanding of the data.</a:t>
            </a:r>
          </a:p>
        </p:txBody>
      </p:sp>
      <p:pic>
        <p:nvPicPr>
          <p:cNvPr id="23" name="Gráfico 22" descr="Búsqueda de carpetas con relleno sólido">
            <a:extLst>
              <a:ext uri="{FF2B5EF4-FFF2-40B4-BE49-F238E27FC236}">
                <a16:creationId xmlns:a16="http://schemas.microsoft.com/office/drawing/2014/main" id="{FE9A4B13-6706-4354-9486-B4140D296C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249349" y="2037709"/>
            <a:ext cx="698619" cy="698619"/>
          </a:xfrm>
          <a:prstGeom prst="rect">
            <a:avLst/>
          </a:prstGeom>
        </p:spPr>
      </p:pic>
      <p:pic>
        <p:nvPicPr>
          <p:cNvPr id="25" name="Gráfico 24" descr="Base de datos con relleno sólido">
            <a:extLst>
              <a:ext uri="{FF2B5EF4-FFF2-40B4-BE49-F238E27FC236}">
                <a16:creationId xmlns:a16="http://schemas.microsoft.com/office/drawing/2014/main" id="{02FF1BB9-26DC-440B-AD4B-7F6BBC364E2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006056" y="2054471"/>
            <a:ext cx="698619" cy="698619"/>
          </a:xfrm>
          <a:prstGeom prst="rect">
            <a:avLst/>
          </a:prstGeom>
        </p:spPr>
      </p:pic>
      <p:sp>
        <p:nvSpPr>
          <p:cNvPr id="26" name="Abrir llave 25">
            <a:extLst>
              <a:ext uri="{FF2B5EF4-FFF2-40B4-BE49-F238E27FC236}">
                <a16:creationId xmlns:a16="http://schemas.microsoft.com/office/drawing/2014/main" id="{37A7C754-4036-4206-85DD-518C4AC11268}"/>
              </a:ext>
            </a:extLst>
          </p:cNvPr>
          <p:cNvSpPr/>
          <p:nvPr/>
        </p:nvSpPr>
        <p:spPr>
          <a:xfrm rot="16200000">
            <a:off x="10862956" y="2164584"/>
            <a:ext cx="228114" cy="1371601"/>
          </a:xfrm>
          <a:prstGeom prst="leftBrace">
            <a:avLst/>
          </a:prstGeom>
          <a:ln>
            <a:solidFill>
              <a:srgbClr val="00B05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28" name="Gráfico 27" descr="Presentación con gráfico circular con relleno sólido">
            <a:extLst>
              <a:ext uri="{FF2B5EF4-FFF2-40B4-BE49-F238E27FC236}">
                <a16:creationId xmlns:a16="http://schemas.microsoft.com/office/drawing/2014/main" id="{2122DBC9-5957-40E6-941D-6732FC73A07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609320" y="2971800"/>
            <a:ext cx="826929" cy="826929"/>
          </a:xfrm>
          <a:prstGeom prst="rect">
            <a:avLst/>
          </a:prstGeom>
        </p:spPr>
      </p:pic>
      <p:pic>
        <p:nvPicPr>
          <p:cNvPr id="30" name="Imagen 29" descr="Logotipo&#10;&#10;Descripción generada automáticamente">
            <a:extLst>
              <a:ext uri="{FF2B5EF4-FFF2-40B4-BE49-F238E27FC236}">
                <a16:creationId xmlns:a16="http://schemas.microsoft.com/office/drawing/2014/main" id="{6BDF3D64-9C9E-4F80-B2C8-75A93EB86AE9}"/>
              </a:ext>
            </a:extLst>
          </p:cNvPr>
          <p:cNvPicPr>
            <a:picLocks noChangeAspect="1"/>
          </p:cNvPicPr>
          <p:nvPr/>
        </p:nvPicPr>
        <p:blipFill>
          <a:blip r:embed="rId17"/>
          <a:stretch>
            <a:fillRect/>
          </a:stretch>
        </p:blipFill>
        <p:spPr>
          <a:xfrm>
            <a:off x="10627299" y="3020827"/>
            <a:ext cx="808950" cy="761140"/>
          </a:xfrm>
          <a:prstGeom prst="rect">
            <a:avLst/>
          </a:prstGeom>
        </p:spPr>
      </p:pic>
      <p:pic>
        <p:nvPicPr>
          <p:cNvPr id="32" name="Gráfico 31" descr="Flechas de cheurón contorno">
            <a:extLst>
              <a:ext uri="{FF2B5EF4-FFF2-40B4-BE49-F238E27FC236}">
                <a16:creationId xmlns:a16="http://schemas.microsoft.com/office/drawing/2014/main" id="{D7663A61-A520-45B3-865E-1370ECEB0A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8195727" y="3672367"/>
            <a:ext cx="690374" cy="690374"/>
          </a:xfrm>
          <a:prstGeom prst="rect">
            <a:avLst/>
          </a:prstGeom>
        </p:spPr>
      </p:pic>
      <p:sp>
        <p:nvSpPr>
          <p:cNvPr id="33" name="CuadroTexto 32">
            <a:extLst>
              <a:ext uri="{FF2B5EF4-FFF2-40B4-BE49-F238E27FC236}">
                <a16:creationId xmlns:a16="http://schemas.microsoft.com/office/drawing/2014/main" id="{B09F2183-A1DA-434C-A7B8-4E7CB1F9D3A2}"/>
              </a:ext>
            </a:extLst>
          </p:cNvPr>
          <p:cNvSpPr txBox="1"/>
          <p:nvPr/>
        </p:nvSpPr>
        <p:spPr>
          <a:xfrm>
            <a:off x="6511047" y="4522231"/>
            <a:ext cx="3575007" cy="892552"/>
          </a:xfrm>
          <a:prstGeom prst="rect">
            <a:avLst/>
          </a:prstGeom>
          <a:noFill/>
        </p:spPr>
        <p:txBody>
          <a:bodyPr wrap="square" rtlCol="0">
            <a:spAutoFit/>
          </a:bodyPr>
          <a:lstStyle/>
          <a:p>
            <a:pPr lvl="1"/>
            <a:r>
              <a:rPr lang="en-US" sz="1300" dirty="0"/>
              <a:t>Finally, a machine learning model is developed capable of performing the task of predicting the success or otherwise of the landing of stage 1 of the rockets.</a:t>
            </a:r>
          </a:p>
        </p:txBody>
      </p:sp>
      <p:pic>
        <p:nvPicPr>
          <p:cNvPr id="35" name="Gráfico 34" descr="Portátil con relleno sólido">
            <a:extLst>
              <a:ext uri="{FF2B5EF4-FFF2-40B4-BE49-F238E27FC236}">
                <a16:creationId xmlns:a16="http://schemas.microsoft.com/office/drawing/2014/main" id="{CF21D4A8-31C3-4797-ADC3-3B20DBAA884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452125" y="4423929"/>
            <a:ext cx="1107862" cy="1107862"/>
          </a:xfrm>
          <a:prstGeom prst="rect">
            <a:avLst/>
          </a:prstGeom>
        </p:spPr>
      </p:pic>
      <p:pic>
        <p:nvPicPr>
          <p:cNvPr id="37" name="Gráfico 36" descr="Cerebro con relleno sólido">
            <a:extLst>
              <a:ext uri="{FF2B5EF4-FFF2-40B4-BE49-F238E27FC236}">
                <a16:creationId xmlns:a16="http://schemas.microsoft.com/office/drawing/2014/main" id="{7D592984-6B43-4375-970D-20699D1C16D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746680" y="4660410"/>
            <a:ext cx="518750" cy="518750"/>
          </a:xfrm>
          <a:prstGeom prst="rect">
            <a:avLst/>
          </a:prstGeom>
        </p:spPr>
      </p:pic>
    </p:spTree>
    <p:extLst>
      <p:ext uri="{BB962C8B-B14F-4D97-AF65-F5344CB8AC3E}">
        <p14:creationId xmlns:p14="http://schemas.microsoft.com/office/powerpoint/2010/main" val="88607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First successful ground landing date</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The "MIN" function is used to find the minimum date, and the where function to fulfill the condition of successful landing.</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30</a:t>
            </a:fld>
            <a:endParaRPr lang="en-US"/>
          </a:p>
        </p:txBody>
      </p:sp>
      <p:pic>
        <p:nvPicPr>
          <p:cNvPr id="6" name="Imagen 5">
            <a:extLst>
              <a:ext uri="{FF2B5EF4-FFF2-40B4-BE49-F238E27FC236}">
                <a16:creationId xmlns:a16="http://schemas.microsoft.com/office/drawing/2014/main" id="{9C347BBC-63C1-46BD-B391-ECE6B0746DF1}"/>
              </a:ext>
            </a:extLst>
          </p:cNvPr>
          <p:cNvPicPr>
            <a:picLocks noChangeAspect="1"/>
          </p:cNvPicPr>
          <p:nvPr/>
        </p:nvPicPr>
        <p:blipFill>
          <a:blip r:embed="rId2"/>
          <a:stretch>
            <a:fillRect/>
          </a:stretch>
        </p:blipFill>
        <p:spPr>
          <a:xfrm>
            <a:off x="0" y="3429000"/>
            <a:ext cx="12192000" cy="1159873"/>
          </a:xfrm>
          <a:prstGeom prst="rect">
            <a:avLst/>
          </a:prstGeom>
        </p:spPr>
      </p:pic>
    </p:spTree>
    <p:extLst>
      <p:ext uri="{BB962C8B-B14F-4D97-AF65-F5344CB8AC3E}">
        <p14:creationId xmlns:p14="http://schemas.microsoft.com/office/powerpoint/2010/main" val="1434679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b="1" dirty="0"/>
              <a:t>Successful drone ship landing with payload between 4000 and 6000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626117"/>
            <a:ext cx="10515600" cy="4351338"/>
          </a:xfrm>
        </p:spPr>
        <p:txBody>
          <a:bodyPr/>
          <a:lstStyle/>
          <a:p>
            <a:pPr marL="0" indent="0">
              <a:buNone/>
            </a:pPr>
            <a:r>
              <a:rPr lang="en-US" dirty="0"/>
              <a:t>The "DISTINCT" function is used to find the unique values ​​in the requested column, along with this the "WHERE" function is used both to ensure the specified landing condition and to find the payload within the requested range, it should be noted that this is the same could be achieved using the "BETWEEN" function</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31</a:t>
            </a:fld>
            <a:endParaRPr lang="en-US"/>
          </a:p>
        </p:txBody>
      </p:sp>
      <p:pic>
        <p:nvPicPr>
          <p:cNvPr id="8" name="Imagen 7" descr="Texto&#10;&#10;Descripción generada automáticamente">
            <a:extLst>
              <a:ext uri="{FF2B5EF4-FFF2-40B4-BE49-F238E27FC236}">
                <a16:creationId xmlns:a16="http://schemas.microsoft.com/office/drawing/2014/main" id="{259377A4-DAFC-4A16-885C-1FFA04500440}"/>
              </a:ext>
            </a:extLst>
          </p:cNvPr>
          <p:cNvPicPr>
            <a:picLocks noChangeAspect="1"/>
          </p:cNvPicPr>
          <p:nvPr/>
        </p:nvPicPr>
        <p:blipFill>
          <a:blip r:embed="rId2"/>
          <a:stretch>
            <a:fillRect/>
          </a:stretch>
        </p:blipFill>
        <p:spPr>
          <a:xfrm>
            <a:off x="0" y="3926439"/>
            <a:ext cx="12192000" cy="1672121"/>
          </a:xfrm>
          <a:prstGeom prst="rect">
            <a:avLst/>
          </a:prstGeom>
        </p:spPr>
      </p:pic>
    </p:spTree>
    <p:extLst>
      <p:ext uri="{BB962C8B-B14F-4D97-AF65-F5344CB8AC3E}">
        <p14:creationId xmlns:p14="http://schemas.microsoft.com/office/powerpoint/2010/main" val="639399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Total number of successful and failure mission outcomes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The "COUNT" function is used to count the number of landings in each category (successful or failure)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32</a:t>
            </a:fld>
            <a:endParaRPr lang="en-US"/>
          </a:p>
        </p:txBody>
      </p:sp>
      <p:pic>
        <p:nvPicPr>
          <p:cNvPr id="6" name="Imagen 5">
            <a:extLst>
              <a:ext uri="{FF2B5EF4-FFF2-40B4-BE49-F238E27FC236}">
                <a16:creationId xmlns:a16="http://schemas.microsoft.com/office/drawing/2014/main" id="{5A7FC571-32DF-4519-A172-9959D5CC8B57}"/>
              </a:ext>
            </a:extLst>
          </p:cNvPr>
          <p:cNvPicPr>
            <a:picLocks noChangeAspect="1"/>
          </p:cNvPicPr>
          <p:nvPr/>
        </p:nvPicPr>
        <p:blipFill>
          <a:blip r:embed="rId2"/>
          <a:stretch>
            <a:fillRect/>
          </a:stretch>
        </p:blipFill>
        <p:spPr>
          <a:xfrm>
            <a:off x="0" y="2993180"/>
            <a:ext cx="12192000" cy="1366940"/>
          </a:xfrm>
          <a:prstGeom prst="rect">
            <a:avLst/>
          </a:prstGeom>
        </p:spPr>
      </p:pic>
    </p:spTree>
    <p:extLst>
      <p:ext uri="{BB962C8B-B14F-4D97-AF65-F5344CB8AC3E}">
        <p14:creationId xmlns:p14="http://schemas.microsoft.com/office/powerpoint/2010/main" val="1756972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Boosters carried </a:t>
            </a:r>
            <a:r>
              <a:rPr lang="en-US" dirty="0"/>
              <a:t>maximum </a:t>
            </a:r>
            <a:r>
              <a:rPr lang="en-CA" b="1" dirty="0"/>
              <a:t>payload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In this case, a sub-query must be used to find the maximum payload condition, then the "WHERE" function is used to find the BOOSTER_VERSIONS that meet the maximum payload condition.</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33</a:t>
            </a:fld>
            <a:endParaRPr lang="en-US"/>
          </a:p>
        </p:txBody>
      </p:sp>
      <p:pic>
        <p:nvPicPr>
          <p:cNvPr id="6" name="Imagen 5" descr="Interfaz de usuario gráfica, Texto, Aplicación&#10;&#10;Descripción generada automáticamente">
            <a:extLst>
              <a:ext uri="{FF2B5EF4-FFF2-40B4-BE49-F238E27FC236}">
                <a16:creationId xmlns:a16="http://schemas.microsoft.com/office/drawing/2014/main" id="{FA74CCD6-149A-4B00-98BF-F4F7E2A971BF}"/>
              </a:ext>
            </a:extLst>
          </p:cNvPr>
          <p:cNvPicPr>
            <a:picLocks noChangeAspect="1"/>
          </p:cNvPicPr>
          <p:nvPr/>
        </p:nvPicPr>
        <p:blipFill>
          <a:blip r:embed="rId2"/>
          <a:stretch>
            <a:fillRect/>
          </a:stretch>
        </p:blipFill>
        <p:spPr>
          <a:xfrm>
            <a:off x="200025" y="3429000"/>
            <a:ext cx="12192000" cy="3245964"/>
          </a:xfrm>
          <a:prstGeom prst="rect">
            <a:avLst/>
          </a:prstGeom>
        </p:spPr>
      </p:pic>
    </p:spTree>
    <p:extLst>
      <p:ext uri="{BB962C8B-B14F-4D97-AF65-F5344CB8AC3E}">
        <p14:creationId xmlns:p14="http://schemas.microsoft.com/office/powerpoint/2010/main" val="3566646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2015 launch records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In this query the "WHERE" function is used to fulfill the </a:t>
            </a:r>
            <a:r>
              <a:rPr lang="en-US" dirty="0" err="1"/>
              <a:t>landing_outcome</a:t>
            </a:r>
            <a:r>
              <a:rPr lang="en-US" dirty="0"/>
              <a:t> condition, and the "WHERE" and "YEAR" function for the condition about the year 2015</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34</a:t>
            </a:fld>
            <a:endParaRPr lang="en-US"/>
          </a:p>
        </p:txBody>
      </p:sp>
      <p:pic>
        <p:nvPicPr>
          <p:cNvPr id="6" name="Imagen 5" descr="Interfaz de usuario gráfica, Aplicación&#10;&#10;Descripción generada automáticamente">
            <a:extLst>
              <a:ext uri="{FF2B5EF4-FFF2-40B4-BE49-F238E27FC236}">
                <a16:creationId xmlns:a16="http://schemas.microsoft.com/office/drawing/2014/main" id="{C5BA372C-F7BC-469C-8AAC-418FA4DE9F21}"/>
              </a:ext>
            </a:extLst>
          </p:cNvPr>
          <p:cNvPicPr>
            <a:picLocks noChangeAspect="1"/>
          </p:cNvPicPr>
          <p:nvPr/>
        </p:nvPicPr>
        <p:blipFill>
          <a:blip r:embed="rId2"/>
          <a:stretch>
            <a:fillRect/>
          </a:stretch>
        </p:blipFill>
        <p:spPr>
          <a:xfrm>
            <a:off x="0" y="3635272"/>
            <a:ext cx="12192000" cy="1835355"/>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Rank success count between 2010-06-04 and 2017-03-20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The "COUNT" function is used to be able to do a proper ranking, together with a "WHERE" and "BETWEEN" function to meet the established requirements.</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35</a:t>
            </a:fld>
            <a:endParaRPr lang="en-US"/>
          </a:p>
        </p:txBody>
      </p:sp>
      <p:pic>
        <p:nvPicPr>
          <p:cNvPr id="6" name="Imagen 5" descr="Interfaz de usuario gráfica, Texto, Aplicación, Correo electrónico&#10;&#10;Descripción generada automáticamente">
            <a:extLst>
              <a:ext uri="{FF2B5EF4-FFF2-40B4-BE49-F238E27FC236}">
                <a16:creationId xmlns:a16="http://schemas.microsoft.com/office/drawing/2014/main" id="{9CC568DC-A35C-421C-B9D4-D3DA2CE46572}"/>
              </a:ext>
            </a:extLst>
          </p:cNvPr>
          <p:cNvPicPr>
            <a:picLocks noChangeAspect="1"/>
          </p:cNvPicPr>
          <p:nvPr/>
        </p:nvPicPr>
        <p:blipFill>
          <a:blip r:embed="rId2"/>
          <a:stretch>
            <a:fillRect/>
          </a:stretch>
        </p:blipFill>
        <p:spPr>
          <a:xfrm>
            <a:off x="-95250" y="3429000"/>
            <a:ext cx="12192000" cy="2507574"/>
          </a:xfrm>
          <a:prstGeom prst="rect">
            <a:avLst/>
          </a:prstGeom>
        </p:spPr>
      </p:pic>
    </p:spTree>
    <p:extLst>
      <p:ext uri="{BB962C8B-B14F-4D97-AF65-F5344CB8AC3E}">
        <p14:creationId xmlns:p14="http://schemas.microsoft.com/office/powerpoint/2010/main" val="3975168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Interactive map with Folium</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4"/>
          </p:nvPr>
        </p:nvSpPr>
        <p:spPr/>
        <p:txBody>
          <a:bodyPr/>
          <a:lstStyle/>
          <a:p>
            <a:fld id="{5075537C-CA84-1446-933C-8E9D027F9201}" type="slidenum">
              <a:rPr lang="en-US" smtClean="0"/>
              <a:t>36</a:t>
            </a:fld>
            <a:endParaRPr lang="en-US"/>
          </a:p>
        </p:txBody>
      </p:sp>
    </p:spTree>
    <p:extLst>
      <p:ext uri="{BB962C8B-B14F-4D97-AF65-F5344CB8AC3E}">
        <p14:creationId xmlns:p14="http://schemas.microsoft.com/office/powerpoint/2010/main" val="1023352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Launch Sites</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838200" y="1690688"/>
            <a:ext cx="5019675" cy="4351338"/>
          </a:xfrm>
        </p:spPr>
        <p:txBody>
          <a:bodyPr>
            <a:normAutofit/>
          </a:bodyPr>
          <a:lstStyle/>
          <a:p>
            <a:r>
              <a:rPr lang="en-US" dirty="0"/>
              <a:t>In this map you can see the launch sites studied and their geographic distributions.</a:t>
            </a:r>
          </a:p>
          <a:p>
            <a:r>
              <a:rPr lang="en-US" dirty="0"/>
              <a:t>As can be seen, they are all found in the United States, specifically in Los Angeles and Florida, in both cases areas that allow landings in the ocean.</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37</a:t>
            </a:fld>
            <a:endParaRPr lang="en-US"/>
          </a:p>
        </p:txBody>
      </p:sp>
      <p:pic>
        <p:nvPicPr>
          <p:cNvPr id="6" name="Imagen 5" descr="Mapa&#10;&#10;Descripción generada automáticamente">
            <a:extLst>
              <a:ext uri="{FF2B5EF4-FFF2-40B4-BE49-F238E27FC236}">
                <a16:creationId xmlns:a16="http://schemas.microsoft.com/office/drawing/2014/main" id="{E0D608FA-B5E9-44B0-8353-CCA6F633652B}"/>
              </a:ext>
            </a:extLst>
          </p:cNvPr>
          <p:cNvPicPr>
            <a:picLocks noChangeAspect="1"/>
          </p:cNvPicPr>
          <p:nvPr/>
        </p:nvPicPr>
        <p:blipFill rotWithShape="1">
          <a:blip r:embed="rId2"/>
          <a:srcRect l="8898" r="6087"/>
          <a:stretch/>
        </p:blipFill>
        <p:spPr>
          <a:xfrm>
            <a:off x="5743576" y="0"/>
            <a:ext cx="6915150" cy="6858000"/>
          </a:xfrm>
          <a:prstGeom prst="rect">
            <a:avLst/>
          </a:prstGeom>
        </p:spPr>
      </p:pic>
    </p:spTree>
    <p:extLst>
      <p:ext uri="{BB962C8B-B14F-4D97-AF65-F5344CB8AC3E}">
        <p14:creationId xmlns:p14="http://schemas.microsoft.com/office/powerpoint/2010/main" val="239597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838200" y="365125"/>
            <a:ext cx="10515600" cy="1325563"/>
          </a:xfrm>
        </p:spPr>
        <p:txBody>
          <a:bodyPr anchor="ctr">
            <a:normAutofit/>
          </a:bodyPr>
          <a:lstStyle/>
          <a:p>
            <a:r>
              <a:rPr lang="en-US" dirty="0"/>
              <a:t>Launch Site Outcomes</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sz="half" idx="1"/>
          </p:nvPr>
        </p:nvSpPr>
        <p:spPr>
          <a:xfrm>
            <a:off x="838200" y="1825625"/>
            <a:ext cx="5181600" cy="4351338"/>
          </a:xfrm>
        </p:spPr>
        <p:txBody>
          <a:bodyPr>
            <a:normAutofit/>
          </a:bodyPr>
          <a:lstStyle/>
          <a:p>
            <a:r>
              <a:rPr lang="en-US" sz="2600" dirty="0"/>
              <a:t>In this map, in addition to being able to see the geographical distribution of the launch sites, it is also possible to observe the number of successful and failed launches in each one, these are observed in the colors of the icons indicated in each launch site, where the icons Green symbolizes a successful launch, and a red icon symbolizes a failed launch.</a:t>
            </a:r>
          </a:p>
        </p:txBody>
      </p:sp>
      <p:pic>
        <p:nvPicPr>
          <p:cNvPr id="6" name="Imagen 5" descr="Imagen que contiene Diagrama&#10;&#10;Descripción generada automáticamente">
            <a:extLst>
              <a:ext uri="{FF2B5EF4-FFF2-40B4-BE49-F238E27FC236}">
                <a16:creationId xmlns:a16="http://schemas.microsoft.com/office/drawing/2014/main" id="{FB3D6111-D539-462F-9480-B01BE7195180}"/>
              </a:ext>
            </a:extLst>
          </p:cNvPr>
          <p:cNvPicPr>
            <a:picLocks noChangeAspect="1"/>
          </p:cNvPicPr>
          <p:nvPr/>
        </p:nvPicPr>
        <p:blipFill>
          <a:blip r:embed="rId2"/>
          <a:stretch>
            <a:fillRect/>
          </a:stretch>
        </p:blipFill>
        <p:spPr>
          <a:xfrm>
            <a:off x="6172200" y="1954562"/>
            <a:ext cx="5181600" cy="4093463"/>
          </a:xfrm>
          <a:prstGeom prst="rect">
            <a:avLst/>
          </a:prstGeom>
          <a:noFill/>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38</a:t>
            </a:fld>
            <a:endParaRPr lang="en-US"/>
          </a:p>
        </p:txBody>
      </p:sp>
    </p:spTree>
    <p:extLst>
      <p:ext uri="{BB962C8B-B14F-4D97-AF65-F5344CB8AC3E}">
        <p14:creationId xmlns:p14="http://schemas.microsoft.com/office/powerpoint/2010/main" val="232499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&lt;Folium map screenshot 3&gt;</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838200" y="1690688"/>
            <a:ext cx="3200400" cy="4351338"/>
          </a:xfrm>
        </p:spPr>
        <p:txBody>
          <a:bodyPr>
            <a:normAutofit fontScale="85000" lnSpcReduction="20000"/>
          </a:bodyPr>
          <a:lstStyle/>
          <a:p>
            <a:r>
              <a:rPr lang="en-US" dirty="0"/>
              <a:t>In the graphical map you can see relevant areas near the launch site, where it is identified that the populated areas are far from it due to security issues, also it is distinguished that the launch sites are in coastal areas so that the remnants rockets can land or fall directly into the ocean and cause no collateral damage.</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39</a:t>
            </a:fld>
            <a:endParaRPr lang="en-US"/>
          </a:p>
        </p:txBody>
      </p:sp>
      <p:grpSp>
        <p:nvGrpSpPr>
          <p:cNvPr id="9" name="Grupo 8">
            <a:extLst>
              <a:ext uri="{FF2B5EF4-FFF2-40B4-BE49-F238E27FC236}">
                <a16:creationId xmlns:a16="http://schemas.microsoft.com/office/drawing/2014/main" id="{F7C3A4FD-1CCC-4EC6-8B01-0FCFFF34107A}"/>
              </a:ext>
            </a:extLst>
          </p:cNvPr>
          <p:cNvGrpSpPr/>
          <p:nvPr/>
        </p:nvGrpSpPr>
        <p:grpSpPr>
          <a:xfrm>
            <a:off x="4105275" y="1399505"/>
            <a:ext cx="8020050" cy="4758409"/>
            <a:chOff x="4105275" y="1399505"/>
            <a:chExt cx="8020050" cy="4758409"/>
          </a:xfrm>
        </p:grpSpPr>
        <p:pic>
          <p:nvPicPr>
            <p:cNvPr id="6" name="Imagen 5" descr="Imagen que contiene Diagrama&#10;&#10;Descripción generada automáticamente">
              <a:extLst>
                <a:ext uri="{FF2B5EF4-FFF2-40B4-BE49-F238E27FC236}">
                  <a16:creationId xmlns:a16="http://schemas.microsoft.com/office/drawing/2014/main" id="{21744D29-4139-429D-AA29-2D8072325B02}"/>
                </a:ext>
              </a:extLst>
            </p:cNvPr>
            <p:cNvPicPr>
              <a:picLocks noChangeAspect="1"/>
            </p:cNvPicPr>
            <p:nvPr/>
          </p:nvPicPr>
          <p:blipFill>
            <a:blip r:embed="rId2"/>
            <a:stretch>
              <a:fillRect/>
            </a:stretch>
          </p:blipFill>
          <p:spPr>
            <a:xfrm>
              <a:off x="4105275" y="3682590"/>
              <a:ext cx="8020050" cy="2475324"/>
            </a:xfrm>
            <a:prstGeom prst="rect">
              <a:avLst/>
            </a:prstGeom>
          </p:spPr>
        </p:pic>
        <p:pic>
          <p:nvPicPr>
            <p:cNvPr id="8" name="Imagen 7" descr="Imagen que contiene Mapa&#10;&#10;Descripción generada automáticamente">
              <a:extLst>
                <a:ext uri="{FF2B5EF4-FFF2-40B4-BE49-F238E27FC236}">
                  <a16:creationId xmlns:a16="http://schemas.microsoft.com/office/drawing/2014/main" id="{6620A500-29A7-4CF1-83F4-3EBA78412EAA}"/>
                </a:ext>
              </a:extLst>
            </p:cNvPr>
            <p:cNvPicPr>
              <a:picLocks noChangeAspect="1"/>
            </p:cNvPicPr>
            <p:nvPr/>
          </p:nvPicPr>
          <p:blipFill>
            <a:blip r:embed="rId3"/>
            <a:stretch>
              <a:fillRect/>
            </a:stretch>
          </p:blipFill>
          <p:spPr>
            <a:xfrm>
              <a:off x="4105275" y="1399505"/>
              <a:ext cx="8020050" cy="1696797"/>
            </a:xfrm>
            <a:prstGeom prst="rect">
              <a:avLst/>
            </a:prstGeom>
          </p:spPr>
        </p:pic>
      </p:grpSp>
    </p:spTree>
    <p:extLst>
      <p:ext uri="{BB962C8B-B14F-4D97-AF65-F5344CB8AC3E}">
        <p14:creationId xmlns:p14="http://schemas.microsoft.com/office/powerpoint/2010/main" val="98167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Introduction</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The costs of rocket launches are extremely high in part due to the loss of the stage 1 of the rockets.</a:t>
            </a:r>
          </a:p>
          <a:p>
            <a:r>
              <a:rPr lang="en-US" sz="2200" dirty="0"/>
              <a:t>The costs of the </a:t>
            </a:r>
            <a:r>
              <a:rPr lang="en-US" sz="2200" dirty="0" err="1"/>
              <a:t>spaceX</a:t>
            </a:r>
            <a:r>
              <a:rPr lang="en-US" sz="2200" dirty="0"/>
              <a:t> Falcon 9 rocket launches are considerably lower than the rest because they can recover stage 1 of the rockets.</a:t>
            </a:r>
          </a:p>
          <a:p>
            <a:r>
              <a:rPr lang="en-US" sz="2200" dirty="0"/>
              <a:t>In order to keep the costs of rocket launches low, it is important to be able to predict the success of the Falcon 9 stage 1 rocket landing.</a:t>
            </a:r>
          </a:p>
        </p:txBody>
      </p:sp>
      <p:sp>
        <p:nvSpPr>
          <p:cNvPr id="4" name="Slide Number Placeholder 3">
            <a:extLst>
              <a:ext uri="{FF2B5EF4-FFF2-40B4-BE49-F238E27FC236}">
                <a16:creationId xmlns:a16="http://schemas.microsoft.com/office/drawing/2014/main" id="{A311C53D-47D8-7B4A-B568-D9C50E110CC0}"/>
              </a:ext>
            </a:extLst>
          </p:cNvPr>
          <p:cNvSpPr>
            <a:spLocks noGrp="1"/>
          </p:cNvSpPr>
          <p:nvPr>
            <p:ph type="sldNum" sz="quarter" idx="4"/>
          </p:nvPr>
        </p:nvSpPr>
        <p:spPr/>
        <p:txBody>
          <a:bodyPr/>
          <a:lstStyle/>
          <a:p>
            <a:fld id="{5075537C-CA84-1446-933C-8E9D027F9201}" type="slidenum">
              <a:rPr lang="en-US" smtClean="0"/>
              <a:t>4</a:t>
            </a:fld>
            <a:endParaRPr lang="en-US"/>
          </a:p>
        </p:txBody>
      </p:sp>
      <p:pic>
        <p:nvPicPr>
          <p:cNvPr id="1026" name="Picture 2" descr="Rockets and rocket launches information and facts">
            <a:extLst>
              <a:ext uri="{FF2B5EF4-FFF2-40B4-BE49-F238E27FC236}">
                <a16:creationId xmlns:a16="http://schemas.microsoft.com/office/drawing/2014/main" id="{465CAC5C-04D2-4CCD-B685-C54114984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906" y="1598613"/>
            <a:ext cx="3533169"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275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Build a Dashboard with Plotly Dash</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4"/>
          </p:nvPr>
        </p:nvSpPr>
        <p:spPr/>
        <p:txBody>
          <a:bodyPr/>
          <a:lstStyle/>
          <a:p>
            <a:fld id="{5075537C-CA84-1446-933C-8E9D027F9201}" type="slidenum">
              <a:rPr lang="en-US" smtClean="0"/>
              <a:t>40</a:t>
            </a:fld>
            <a:endParaRPr lang="en-US"/>
          </a:p>
        </p:txBody>
      </p:sp>
    </p:spTree>
    <p:extLst>
      <p:ext uri="{BB962C8B-B14F-4D97-AF65-F5344CB8AC3E}">
        <p14:creationId xmlns:p14="http://schemas.microsoft.com/office/powerpoint/2010/main" val="733461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839788" y="457200"/>
            <a:ext cx="3932237" cy="1600200"/>
          </a:xfrm>
        </p:spPr>
        <p:txBody>
          <a:bodyPr anchor="b">
            <a:normAutofit/>
          </a:bodyPr>
          <a:lstStyle/>
          <a:p>
            <a:r>
              <a:rPr lang="es-419" dirty="0"/>
              <a:t>S</a:t>
            </a:r>
            <a:r>
              <a:rPr lang="en-US" dirty="0"/>
              <a:t>PACEX Launch Dashboard – Pie Chart</a:t>
            </a:r>
          </a:p>
        </p:txBody>
      </p:sp>
      <p:pic>
        <p:nvPicPr>
          <p:cNvPr id="6" name="Imagen 5" descr="Gráfico, Gráfico circular&#10;&#10;Descripción generada automáticamente">
            <a:extLst>
              <a:ext uri="{FF2B5EF4-FFF2-40B4-BE49-F238E27FC236}">
                <a16:creationId xmlns:a16="http://schemas.microsoft.com/office/drawing/2014/main" id="{386000B1-6E7E-452F-9E65-E4E1A04034B0}"/>
              </a:ext>
            </a:extLst>
          </p:cNvPr>
          <p:cNvPicPr>
            <a:picLocks noChangeAspect="1"/>
          </p:cNvPicPr>
          <p:nvPr/>
        </p:nvPicPr>
        <p:blipFill>
          <a:blip r:embed="rId2"/>
          <a:stretch>
            <a:fillRect/>
          </a:stretch>
        </p:blipFill>
        <p:spPr>
          <a:xfrm>
            <a:off x="5183188" y="2436686"/>
            <a:ext cx="6172200" cy="1975103"/>
          </a:xfrm>
          <a:prstGeom prst="rect">
            <a:avLst/>
          </a:prstGeom>
          <a:noFill/>
        </p:spPr>
      </p:pic>
      <p:sp>
        <p:nvSpPr>
          <p:cNvPr id="5" name="Content Placeholder 4">
            <a:extLst>
              <a:ext uri="{FF2B5EF4-FFF2-40B4-BE49-F238E27FC236}">
                <a16:creationId xmlns:a16="http://schemas.microsoft.com/office/drawing/2014/main" id="{85D9F803-CDBC-C74C-AF1B-2B5937D1C241}"/>
              </a:ext>
            </a:extLst>
          </p:cNvPr>
          <p:cNvSpPr>
            <a:spLocks noGrp="1"/>
          </p:cNvSpPr>
          <p:nvPr>
            <p:ph type="body" sz="half" idx="2"/>
          </p:nvPr>
        </p:nvSpPr>
        <p:spPr>
          <a:xfrm>
            <a:off x="839788" y="2057400"/>
            <a:ext cx="3932237" cy="3811588"/>
          </a:xfrm>
        </p:spPr>
        <p:txBody>
          <a:bodyPr>
            <a:normAutofit/>
          </a:bodyPr>
          <a:lstStyle/>
          <a:p>
            <a:r>
              <a:rPr lang="en-US" dirty="0"/>
              <a:t>This graph tells us directly which are the launch sites that show the highest number of successful launches, and their proportion with respect to the total number of successful launches.</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41</a:t>
            </a:fld>
            <a:endParaRPr lang="en-US"/>
          </a:p>
        </p:txBody>
      </p:sp>
    </p:spTree>
    <p:extLst>
      <p:ext uri="{BB962C8B-B14F-4D97-AF65-F5344CB8AC3E}">
        <p14:creationId xmlns:p14="http://schemas.microsoft.com/office/powerpoint/2010/main" val="700132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839788" y="457200"/>
            <a:ext cx="3932237" cy="1600200"/>
          </a:xfrm>
        </p:spPr>
        <p:txBody>
          <a:bodyPr anchor="b">
            <a:normAutofit/>
          </a:bodyPr>
          <a:lstStyle/>
          <a:p>
            <a:r>
              <a:rPr lang="es-419" sz="2700"/>
              <a:t>S</a:t>
            </a:r>
            <a:r>
              <a:rPr lang="en-US" sz="2700"/>
              <a:t>PACEX Launch Dashboard – Most Successful Launch Site</a:t>
            </a:r>
          </a:p>
        </p:txBody>
      </p:sp>
      <p:pic>
        <p:nvPicPr>
          <p:cNvPr id="10" name="Imagen 9" descr="Gráfico, Gráfico circular&#10;&#10;Descripción generada automáticamente">
            <a:extLst>
              <a:ext uri="{FF2B5EF4-FFF2-40B4-BE49-F238E27FC236}">
                <a16:creationId xmlns:a16="http://schemas.microsoft.com/office/drawing/2014/main" id="{A7743729-B13A-4640-98A5-64F190558C74}"/>
              </a:ext>
            </a:extLst>
          </p:cNvPr>
          <p:cNvPicPr>
            <a:picLocks noChangeAspect="1"/>
          </p:cNvPicPr>
          <p:nvPr/>
        </p:nvPicPr>
        <p:blipFill>
          <a:blip r:embed="rId2"/>
          <a:stretch>
            <a:fillRect/>
          </a:stretch>
        </p:blipFill>
        <p:spPr>
          <a:xfrm>
            <a:off x="5183188" y="2452116"/>
            <a:ext cx="6172200" cy="1944243"/>
          </a:xfrm>
          <a:prstGeom prst="rect">
            <a:avLst/>
          </a:prstGeom>
          <a:noFill/>
        </p:spPr>
      </p:pic>
      <p:sp>
        <p:nvSpPr>
          <p:cNvPr id="5" name="Content Placeholder 4">
            <a:extLst>
              <a:ext uri="{FF2B5EF4-FFF2-40B4-BE49-F238E27FC236}">
                <a16:creationId xmlns:a16="http://schemas.microsoft.com/office/drawing/2014/main" id="{85D9F803-CDBC-C74C-AF1B-2B5937D1C241}"/>
              </a:ext>
            </a:extLst>
          </p:cNvPr>
          <p:cNvSpPr>
            <a:spLocks noGrp="1"/>
          </p:cNvSpPr>
          <p:nvPr>
            <p:ph type="body" sz="half" idx="2"/>
          </p:nvPr>
        </p:nvSpPr>
        <p:spPr>
          <a:xfrm>
            <a:off x="839788" y="2057400"/>
            <a:ext cx="3932237" cy="3811588"/>
          </a:xfrm>
        </p:spPr>
        <p:txBody>
          <a:bodyPr>
            <a:normAutofit/>
          </a:bodyPr>
          <a:lstStyle/>
          <a:p>
            <a:r>
              <a:rPr lang="en-US" dirty="0"/>
              <a:t>From the illustrated figure it is distinguished that the CCAFS LC-40 launch site has a success rate of 73.1% with a total of 19 launches with successful results.</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42</a:t>
            </a:fld>
            <a:endParaRPr lang="en-US"/>
          </a:p>
        </p:txBody>
      </p:sp>
    </p:spTree>
    <p:extLst>
      <p:ext uri="{BB962C8B-B14F-4D97-AF65-F5344CB8AC3E}">
        <p14:creationId xmlns:p14="http://schemas.microsoft.com/office/powerpoint/2010/main" val="1866160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839788" y="457200"/>
            <a:ext cx="3932237" cy="1600200"/>
          </a:xfrm>
        </p:spPr>
        <p:txBody>
          <a:bodyPr anchor="b">
            <a:normAutofit/>
          </a:bodyPr>
          <a:lstStyle/>
          <a:p>
            <a:r>
              <a:rPr lang="es-419" dirty="0"/>
              <a:t>S</a:t>
            </a:r>
            <a:r>
              <a:rPr lang="en-US" dirty="0"/>
              <a:t>PACEX Launch Dashboard – Scatter Plot</a:t>
            </a:r>
          </a:p>
        </p:txBody>
      </p:sp>
      <p:pic>
        <p:nvPicPr>
          <p:cNvPr id="6" name="Imagen 5" descr="Gráfico de dispersión&#10;&#10;Descripción generada automáticamente con confianza media">
            <a:extLst>
              <a:ext uri="{FF2B5EF4-FFF2-40B4-BE49-F238E27FC236}">
                <a16:creationId xmlns:a16="http://schemas.microsoft.com/office/drawing/2014/main" id="{F12CB8B9-463C-4214-98B6-BD2D87A9D1E7}"/>
              </a:ext>
            </a:extLst>
          </p:cNvPr>
          <p:cNvPicPr>
            <a:picLocks noChangeAspect="1"/>
          </p:cNvPicPr>
          <p:nvPr/>
        </p:nvPicPr>
        <p:blipFill>
          <a:blip r:embed="rId2"/>
          <a:stretch>
            <a:fillRect/>
          </a:stretch>
        </p:blipFill>
        <p:spPr>
          <a:xfrm>
            <a:off x="5180012" y="2057400"/>
            <a:ext cx="6172200" cy="1666494"/>
          </a:xfrm>
          <a:prstGeom prst="rect">
            <a:avLst/>
          </a:prstGeom>
          <a:noFill/>
        </p:spPr>
      </p:pic>
      <p:sp>
        <p:nvSpPr>
          <p:cNvPr id="5" name="Content Placeholder 4">
            <a:extLst>
              <a:ext uri="{FF2B5EF4-FFF2-40B4-BE49-F238E27FC236}">
                <a16:creationId xmlns:a16="http://schemas.microsoft.com/office/drawing/2014/main" id="{85D9F803-CDBC-C74C-AF1B-2B5937D1C241}"/>
              </a:ext>
            </a:extLst>
          </p:cNvPr>
          <p:cNvSpPr>
            <a:spLocks noGrp="1"/>
          </p:cNvSpPr>
          <p:nvPr>
            <p:ph type="body" sz="half" idx="2"/>
          </p:nvPr>
        </p:nvSpPr>
        <p:spPr>
          <a:xfrm>
            <a:off x="839788" y="2057400"/>
            <a:ext cx="3932237" cy="3811588"/>
          </a:xfrm>
        </p:spPr>
        <p:txBody>
          <a:bodyPr>
            <a:normAutofit lnSpcReduction="10000"/>
          </a:bodyPr>
          <a:lstStyle/>
          <a:p>
            <a:r>
              <a:rPr lang="en-US" dirty="0"/>
              <a:t>It can be determined that for all launch sites, if the payload is between 6000 and 9000 kg, the mission is very likely to be a success.	</a:t>
            </a:r>
          </a:p>
          <a:p>
            <a:r>
              <a:rPr lang="en-US" dirty="0"/>
              <a:t>For the versions of Booster v1.0 and v1.1, it is distinguished that most missions were a failure, regardless of the mission payload, for the FT version, most missions with payloads between 2000 and 4000 kg were successful , while when the payload was outside these ranges, its behavior was varied. For the version of Booster B4, it is observed that it has a favorable behavior between 3000 and 5000 kg of payload, while for the rest of the range of payloads, it shows a rather negative behavior, finally, the version of booster B5 has only one launch, so not much can be concluded from its behavior.</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43</a:t>
            </a:fld>
            <a:endParaRPr lang="en-US"/>
          </a:p>
        </p:txBody>
      </p:sp>
      <p:pic>
        <p:nvPicPr>
          <p:cNvPr id="12" name="Imagen 11" descr="Texto, Aplicación&#10;&#10;Descripción generada automáticamente">
            <a:extLst>
              <a:ext uri="{FF2B5EF4-FFF2-40B4-BE49-F238E27FC236}">
                <a16:creationId xmlns:a16="http://schemas.microsoft.com/office/drawing/2014/main" id="{1BC5A020-729A-4D74-A97D-34725A5DD6D8}"/>
              </a:ext>
            </a:extLst>
          </p:cNvPr>
          <p:cNvPicPr>
            <a:picLocks noChangeAspect="1"/>
          </p:cNvPicPr>
          <p:nvPr/>
        </p:nvPicPr>
        <p:blipFill>
          <a:blip r:embed="rId3"/>
          <a:stretch>
            <a:fillRect/>
          </a:stretch>
        </p:blipFill>
        <p:spPr>
          <a:xfrm>
            <a:off x="4976018" y="4149165"/>
            <a:ext cx="6580187" cy="1767449"/>
          </a:xfrm>
          <a:prstGeom prst="rect">
            <a:avLst/>
          </a:prstGeom>
        </p:spPr>
      </p:pic>
    </p:spTree>
    <p:extLst>
      <p:ext uri="{BB962C8B-B14F-4D97-AF65-F5344CB8AC3E}">
        <p14:creationId xmlns:p14="http://schemas.microsoft.com/office/powerpoint/2010/main" val="252359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Predictive analysis (Classification)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14FDC8F1-F98E-B74A-AFE7-5BAA1319DEFF}"/>
              </a:ext>
            </a:extLst>
          </p:cNvPr>
          <p:cNvSpPr>
            <a:spLocks noGrp="1"/>
          </p:cNvSpPr>
          <p:nvPr>
            <p:ph type="sldNum" sz="quarter" idx="4"/>
          </p:nvPr>
        </p:nvSpPr>
        <p:spPr/>
        <p:txBody>
          <a:bodyPr/>
          <a:lstStyle/>
          <a:p>
            <a:fld id="{5075537C-CA84-1446-933C-8E9D027F9201}" type="slidenum">
              <a:rPr lang="en-US" smtClean="0"/>
              <a:t>44</a:t>
            </a:fld>
            <a:endParaRPr lang="en-US"/>
          </a:p>
        </p:txBody>
      </p:sp>
    </p:spTree>
    <p:extLst>
      <p:ext uri="{BB962C8B-B14F-4D97-AF65-F5344CB8AC3E}">
        <p14:creationId xmlns:p14="http://schemas.microsoft.com/office/powerpoint/2010/main" val="1290394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9788" y="457200"/>
            <a:ext cx="3932237" cy="1600200"/>
          </a:xfrm>
        </p:spPr>
        <p:txBody>
          <a:bodyPr anchor="b">
            <a:normAutofit/>
          </a:bodyPr>
          <a:lstStyle/>
          <a:p>
            <a:r>
              <a:rPr lang="en-US" dirty="0"/>
              <a:t>Classification Accuracy</a:t>
            </a:r>
          </a:p>
        </p:txBody>
      </p:sp>
      <p:pic>
        <p:nvPicPr>
          <p:cNvPr id="11" name="Imagen 10" descr="Gráfico, Gráfico de barras, Histograma&#10;&#10;Descripción generada automáticamente">
            <a:extLst>
              <a:ext uri="{FF2B5EF4-FFF2-40B4-BE49-F238E27FC236}">
                <a16:creationId xmlns:a16="http://schemas.microsoft.com/office/drawing/2014/main" id="{2E5C2265-1F9A-4B39-9AB8-6CC3D7C73684}"/>
              </a:ext>
            </a:extLst>
          </p:cNvPr>
          <p:cNvPicPr>
            <a:picLocks noChangeAspect="1"/>
          </p:cNvPicPr>
          <p:nvPr/>
        </p:nvPicPr>
        <p:blipFill rotWithShape="1">
          <a:blip r:embed="rId2"/>
          <a:srcRect t="3811"/>
          <a:stretch/>
        </p:blipFill>
        <p:spPr>
          <a:xfrm>
            <a:off x="5183188" y="1323975"/>
            <a:ext cx="6172200" cy="4373838"/>
          </a:xfrm>
          <a:prstGeom prst="rect">
            <a:avLst/>
          </a:prstGeom>
          <a:noFill/>
        </p:spPr>
      </p:pic>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a:xfrm>
            <a:off x="839788" y="2057400"/>
            <a:ext cx="3932237" cy="3811588"/>
          </a:xfrm>
        </p:spPr>
        <p:txBody>
          <a:bodyPr>
            <a:normAutofit/>
          </a:bodyPr>
          <a:lstStyle/>
          <a:p>
            <a:endParaRPr lang="en-US" dirty="0"/>
          </a:p>
          <a:p>
            <a:r>
              <a:rPr lang="en-US" dirty="0"/>
              <a:t>As seen in the image, the model with the best performance in the test set corresponds to a decision tree, so this is the selected model.</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45</a:t>
            </a:fld>
            <a:endParaRPr lang="en-US"/>
          </a:p>
        </p:txBody>
      </p:sp>
    </p:spTree>
    <p:extLst>
      <p:ext uri="{BB962C8B-B14F-4D97-AF65-F5344CB8AC3E}">
        <p14:creationId xmlns:p14="http://schemas.microsoft.com/office/powerpoint/2010/main" val="24594460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9788" y="457200"/>
            <a:ext cx="3932237" cy="1600200"/>
          </a:xfrm>
        </p:spPr>
        <p:txBody>
          <a:bodyPr anchor="b">
            <a:normAutofit/>
          </a:bodyPr>
          <a:lstStyle/>
          <a:p>
            <a:r>
              <a:rPr lang="en-US" dirty="0"/>
              <a:t>Confusion Matrix</a:t>
            </a:r>
          </a:p>
        </p:txBody>
      </p:sp>
      <p:pic>
        <p:nvPicPr>
          <p:cNvPr id="9" name="Imagen 8" descr="Imagen que contiene Interfaz de usuario gráfica&#10;&#10;Descripción generada automáticamente">
            <a:extLst>
              <a:ext uri="{FF2B5EF4-FFF2-40B4-BE49-F238E27FC236}">
                <a16:creationId xmlns:a16="http://schemas.microsoft.com/office/drawing/2014/main" id="{B14E012F-5F98-48A2-9BB5-A6F1E942030D}"/>
              </a:ext>
            </a:extLst>
          </p:cNvPr>
          <p:cNvPicPr>
            <a:picLocks noChangeAspect="1"/>
          </p:cNvPicPr>
          <p:nvPr/>
        </p:nvPicPr>
        <p:blipFill>
          <a:blip r:embed="rId2"/>
          <a:stretch>
            <a:fillRect/>
          </a:stretch>
        </p:blipFill>
        <p:spPr>
          <a:xfrm>
            <a:off x="5183188" y="1047941"/>
            <a:ext cx="6172200" cy="4752592"/>
          </a:xfrm>
          <a:prstGeom prst="rect">
            <a:avLst/>
          </a:prstGeom>
          <a:noFill/>
        </p:spPr>
      </p:pic>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a:xfrm>
            <a:off x="839788" y="2057400"/>
            <a:ext cx="3932237" cy="3811588"/>
          </a:xfrm>
        </p:spPr>
        <p:txBody>
          <a:bodyPr>
            <a:normAutofit/>
          </a:bodyPr>
          <a:lstStyle/>
          <a:p>
            <a:endParaRPr lang="en-US" dirty="0"/>
          </a:p>
          <a:p>
            <a:endParaRPr lang="en-US" dirty="0"/>
          </a:p>
          <a:p>
            <a:r>
              <a:rPr lang="en-US" dirty="0"/>
              <a:t>As can be seen in the confusion matrix, the algorithm is able to correctly determine the classes 88% of the time, however, in the cases where it is wrong (2), it shows a false positive and a false negative, where the </a:t>
            </a:r>
            <a:r>
              <a:rPr lang="en-US" dirty="0" err="1"/>
              <a:t>The</a:t>
            </a:r>
            <a:r>
              <a:rPr lang="en-US" dirty="0"/>
              <a:t> first of these is the most dangerous case, since the algorithm indicates that the landing would be successful, and finally it is not, which would cause millions of dollars in losses.</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46</a:t>
            </a:fld>
            <a:endParaRPr lang="en-US"/>
          </a:p>
        </p:txBody>
      </p:sp>
    </p:spTree>
    <p:extLst>
      <p:ext uri="{BB962C8B-B14F-4D97-AF65-F5344CB8AC3E}">
        <p14:creationId xmlns:p14="http://schemas.microsoft.com/office/powerpoint/2010/main" val="3645034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85000" lnSpcReduction="20000"/>
          </a:bodyPr>
          <a:lstStyle/>
          <a:p>
            <a:r>
              <a:rPr lang="en-US" dirty="0"/>
              <a:t>It is possible to determine whether the Falcon 9 phase 1 landing will end successfully with reasonably high precision.</a:t>
            </a:r>
          </a:p>
          <a:p>
            <a:r>
              <a:rPr lang="en-US" dirty="0"/>
              <a:t>Many of the variables obtained from various data sources were used to make the prediction of the selected model more accurate.</a:t>
            </a:r>
          </a:p>
          <a:p>
            <a:r>
              <a:rPr lang="en-US" dirty="0"/>
              <a:t>Although the developed model presents good results, these could always be improved by adding various variables and sources of information, such as the weather on the day the launch was made, or the wind speed.</a:t>
            </a:r>
          </a:p>
          <a:p>
            <a:r>
              <a:rPr lang="en-US" dirty="0"/>
              <a:t>The visualizations made were of the utmost importance to understand the behavior of the variables and their relationship with the dependent variable to be predicted.</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duotone>
              <a:schemeClr val="accent1">
                <a:shade val="45000"/>
                <a:satMod val="135000"/>
              </a:schemeClr>
              <a:prstClr val="white"/>
            </a:duotone>
          </a:blip>
          <a:stretch>
            <a:fillRect/>
          </a:stretch>
        </p:blipFill>
        <p:spPr>
          <a:xfrm>
            <a:off x="1125967" y="2113896"/>
            <a:ext cx="3054361" cy="3054361"/>
          </a:xfrm>
          <a:prstGeom prst="rect">
            <a:avLst/>
          </a:prstGeom>
        </p:spPr>
      </p:pic>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4"/>
          </p:nvPr>
        </p:nvSpPr>
        <p:spPr/>
        <p:txBody>
          <a:bodyPr/>
          <a:lstStyle/>
          <a:p>
            <a:fld id="{5075537C-CA84-1446-933C-8E9D027F9201}" type="slidenum">
              <a:rPr lang="en-US" smtClean="0"/>
              <a:t>47</a:t>
            </a:fld>
            <a:endParaRPr lang="en-US"/>
          </a:p>
        </p:txBody>
      </p:sp>
    </p:spTree>
    <p:extLst>
      <p:ext uri="{BB962C8B-B14F-4D97-AF65-F5344CB8AC3E}">
        <p14:creationId xmlns:p14="http://schemas.microsoft.com/office/powerpoint/2010/main" val="1630123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 Git Repository</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The link to the repository is at the link below.</a:t>
            </a:r>
          </a:p>
          <a:p>
            <a:pPr marL="0" indent="0">
              <a:buNone/>
            </a:pPr>
            <a:r>
              <a:rPr lang="en-US" dirty="0"/>
              <a:t>https://github.com/joseMCV/space-y</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duotone>
              <a:schemeClr val="accent1">
                <a:shade val="45000"/>
                <a:satMod val="135000"/>
              </a:schemeClr>
              <a:prstClr val="white"/>
            </a:duotone>
          </a:blip>
          <a:stretch>
            <a:fillRect/>
          </a:stretch>
        </p:blipFill>
        <p:spPr>
          <a:xfrm>
            <a:off x="1055857" y="1849823"/>
            <a:ext cx="3194581" cy="3194581"/>
          </a:xfrm>
          <a:prstGeom prst="rect">
            <a:avLst/>
          </a:prstGeom>
        </p:spPr>
      </p:pic>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48</a:t>
            </a:fld>
            <a:endParaRPr lang="en-US"/>
          </a:p>
        </p:txBody>
      </p:sp>
    </p:spTree>
    <p:extLst>
      <p:ext uri="{BB962C8B-B14F-4D97-AF65-F5344CB8AC3E}">
        <p14:creationId xmlns:p14="http://schemas.microsoft.com/office/powerpoint/2010/main" val="34100085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 </a:t>
            </a:r>
            <a:r>
              <a:rPr lang="en-US" dirty="0" err="1"/>
              <a:t>Plataform</a:t>
            </a:r>
            <a:endParaRPr lang="en-US" dirty="0"/>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All the codes created for this work were developed on the IBM platform, in the Watson Studio tool.</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duotone>
              <a:schemeClr val="accent1">
                <a:shade val="45000"/>
                <a:satMod val="135000"/>
              </a:schemeClr>
              <a:prstClr val="white"/>
            </a:duotone>
          </a:blip>
          <a:stretch>
            <a:fillRect/>
          </a:stretch>
        </p:blipFill>
        <p:spPr>
          <a:xfrm>
            <a:off x="1055857" y="1849823"/>
            <a:ext cx="3194581" cy="3194581"/>
          </a:xfrm>
          <a:prstGeom prst="rect">
            <a:avLst/>
          </a:prstGeom>
        </p:spPr>
      </p:pic>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49</a:t>
            </a:fld>
            <a:endParaRPr lang="en-US"/>
          </a:p>
        </p:txBody>
      </p:sp>
      <p:pic>
        <p:nvPicPr>
          <p:cNvPr id="7" name="Imagen 6" descr="Interfaz de usuario gráfica, Texto&#10;&#10;Descripción generada automáticamente">
            <a:extLst>
              <a:ext uri="{FF2B5EF4-FFF2-40B4-BE49-F238E27FC236}">
                <a16:creationId xmlns:a16="http://schemas.microsoft.com/office/drawing/2014/main" id="{DE78198E-67F4-42C7-A518-23AC0A198BA5}"/>
              </a:ext>
            </a:extLst>
          </p:cNvPr>
          <p:cNvPicPr>
            <a:picLocks noChangeAspect="1"/>
          </p:cNvPicPr>
          <p:nvPr/>
        </p:nvPicPr>
        <p:blipFill>
          <a:blip r:embed="rId3"/>
          <a:stretch>
            <a:fillRect/>
          </a:stretch>
        </p:blipFill>
        <p:spPr>
          <a:xfrm>
            <a:off x="5040143" y="3394075"/>
            <a:ext cx="6096000" cy="2962275"/>
          </a:xfrm>
          <a:prstGeom prst="rect">
            <a:avLst/>
          </a:prstGeom>
        </p:spPr>
      </p:pic>
    </p:spTree>
    <p:extLst>
      <p:ext uri="{BB962C8B-B14F-4D97-AF65-F5344CB8AC3E}">
        <p14:creationId xmlns:p14="http://schemas.microsoft.com/office/powerpoint/2010/main" val="256086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Methodology</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Perform data wrangling</a:t>
            </a:r>
          </a:p>
          <a:p>
            <a:pPr lvl="1"/>
            <a:r>
              <a:rPr lang="en-US" sz="1800" dirty="0"/>
              <a:t>Describe how data were processed</a:t>
            </a:r>
          </a:p>
          <a:p>
            <a:endParaRPr lang="en-US" sz="2200" dirty="0"/>
          </a:p>
          <a:p>
            <a:r>
              <a:rPr lang="en-US" sz="2200" dirty="0"/>
              <a:t>Perform exploratory data analysis (EDA) using visualization and SQL</a:t>
            </a:r>
          </a:p>
          <a:p>
            <a:endParaRPr lang="en-US" sz="2200" dirty="0"/>
          </a:p>
          <a:p>
            <a:r>
              <a:rPr lang="en-US" sz="2200" dirty="0"/>
              <a:t>Perform interactive visual analytics using Folium and Plotly Dash</a:t>
            </a:r>
          </a:p>
          <a:p>
            <a:endParaRPr lang="en-US" sz="2200" dirty="0"/>
          </a:p>
          <a:p>
            <a:r>
              <a:rPr lang="en-US" sz="2200" dirty="0"/>
              <a:t>Perform predictive analysis using classification models</a:t>
            </a:r>
          </a:p>
          <a:p>
            <a:pPr lvl="1"/>
            <a:r>
              <a:rPr lang="en-US" sz="1800" dirty="0"/>
              <a:t>How to build, tune, evaluate classification models</a:t>
            </a:r>
          </a:p>
          <a:p>
            <a:pPr lvl="1"/>
            <a:endParaRPr lang="en-US" sz="1800" dirty="0"/>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4"/>
          </p:nvPr>
        </p:nvSpPr>
        <p:spPr/>
        <p:txBody>
          <a:bodyPr/>
          <a:lstStyle/>
          <a:p>
            <a:fld id="{5075537C-CA84-1446-933C-8E9D027F9201}" type="slidenum">
              <a:rPr lang="en-US" smtClean="0"/>
              <a:t>5</a:t>
            </a:fld>
            <a:endParaRPr lang="en-US"/>
          </a:p>
        </p:txBody>
      </p:sp>
    </p:spTree>
    <p:extLst>
      <p:ext uri="{BB962C8B-B14F-4D97-AF65-F5344CB8AC3E}">
        <p14:creationId xmlns:p14="http://schemas.microsoft.com/office/powerpoint/2010/main" val="1553432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 Libraries</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lnSpcReduction="10000"/>
          </a:bodyPr>
          <a:lstStyle/>
          <a:p>
            <a:r>
              <a:rPr lang="en-US" dirty="0"/>
              <a:t>The python libraries used for this project are listed below:</a:t>
            </a:r>
          </a:p>
          <a:p>
            <a:pPr lvl="1"/>
            <a:r>
              <a:rPr lang="en-US" dirty="0"/>
              <a:t>Pandas</a:t>
            </a:r>
          </a:p>
          <a:p>
            <a:pPr lvl="1"/>
            <a:r>
              <a:rPr lang="en-US" dirty="0" err="1"/>
              <a:t>Numpy</a:t>
            </a:r>
            <a:endParaRPr lang="en-US" dirty="0"/>
          </a:p>
          <a:p>
            <a:pPr lvl="1"/>
            <a:r>
              <a:rPr lang="en-US" dirty="0" err="1"/>
              <a:t>Sklearn</a:t>
            </a:r>
            <a:endParaRPr lang="en-US" dirty="0"/>
          </a:p>
          <a:p>
            <a:pPr lvl="1"/>
            <a:r>
              <a:rPr lang="en-US" dirty="0"/>
              <a:t>Folium</a:t>
            </a:r>
          </a:p>
          <a:p>
            <a:pPr lvl="1"/>
            <a:r>
              <a:rPr lang="en-US" dirty="0"/>
              <a:t>Dash</a:t>
            </a:r>
          </a:p>
          <a:p>
            <a:pPr lvl="1"/>
            <a:r>
              <a:rPr lang="en-US" dirty="0"/>
              <a:t>Requests</a:t>
            </a:r>
          </a:p>
          <a:p>
            <a:pPr lvl="1"/>
            <a:r>
              <a:rPr lang="en-US" dirty="0" err="1"/>
              <a:t>BeautifullSoup</a:t>
            </a:r>
            <a:endParaRPr lang="en-US" dirty="0"/>
          </a:p>
          <a:p>
            <a:pPr lvl="1"/>
            <a:r>
              <a:rPr lang="en-US" dirty="0"/>
              <a:t>Matplotlib</a:t>
            </a:r>
          </a:p>
          <a:p>
            <a:pPr lvl="1"/>
            <a:r>
              <a:rPr lang="en-US" dirty="0" err="1"/>
              <a:t>Plotly</a:t>
            </a:r>
            <a:endParaRPr lang="en-US" dirty="0"/>
          </a:p>
          <a:p>
            <a:pPr lvl="1"/>
            <a:endParaRPr lang="en-US" dirty="0"/>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duotone>
              <a:schemeClr val="accent1">
                <a:shade val="45000"/>
                <a:satMod val="135000"/>
              </a:schemeClr>
              <a:prstClr val="white"/>
            </a:duotone>
          </a:blip>
          <a:stretch>
            <a:fillRect/>
          </a:stretch>
        </p:blipFill>
        <p:spPr>
          <a:xfrm>
            <a:off x="1055857" y="1849823"/>
            <a:ext cx="3194581" cy="3194581"/>
          </a:xfrm>
          <a:prstGeom prst="rect">
            <a:avLst/>
          </a:prstGeom>
        </p:spPr>
      </p:pic>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50</a:t>
            </a:fld>
            <a:endParaRPr lang="en-US"/>
          </a:p>
        </p:txBody>
      </p:sp>
    </p:spTree>
    <p:extLst>
      <p:ext uri="{BB962C8B-B14F-4D97-AF65-F5344CB8AC3E}">
        <p14:creationId xmlns:p14="http://schemas.microsoft.com/office/powerpoint/2010/main" val="242004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Methodology</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6</a:t>
            </a:fld>
            <a:endParaRPr lang="en-US"/>
          </a:p>
        </p:txBody>
      </p:sp>
    </p:spTree>
    <p:extLst>
      <p:ext uri="{BB962C8B-B14F-4D97-AF65-F5344CB8AC3E}">
        <p14:creationId xmlns:p14="http://schemas.microsoft.com/office/powerpoint/2010/main" val="309319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collection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2506662"/>
            <a:ext cx="3916680" cy="4351338"/>
          </a:xfrm>
        </p:spPr>
        <p:txBody>
          <a:bodyPr>
            <a:normAutofit/>
          </a:bodyPr>
          <a:lstStyle/>
          <a:p>
            <a:pPr marL="0" indent="0">
              <a:buNone/>
            </a:pPr>
            <a:r>
              <a:rPr lang="en-US" sz="2400" dirty="0"/>
              <a:t>The information used for this project corresponds to the data obtained from the </a:t>
            </a:r>
            <a:r>
              <a:rPr lang="en-US" sz="2400" b="1" dirty="0"/>
              <a:t>SpaceX API </a:t>
            </a:r>
            <a:r>
              <a:rPr lang="en-US" sz="2400" dirty="0"/>
              <a:t>together with the </a:t>
            </a:r>
            <a:r>
              <a:rPr lang="en-US" sz="2400" b="1" dirty="0"/>
              <a:t>Wikipedia</a:t>
            </a:r>
            <a:r>
              <a:rPr lang="en-US" sz="2400" dirty="0"/>
              <a:t> data on the falcon 9 launches collected using the </a:t>
            </a:r>
            <a:r>
              <a:rPr lang="en-US" sz="2400" dirty="0" err="1"/>
              <a:t>WebScrapping</a:t>
            </a:r>
            <a:r>
              <a:rPr lang="en-US" sz="2400" dirty="0"/>
              <a:t> method.</a:t>
            </a: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7</a:t>
            </a:fld>
            <a:endParaRPr lang="en-US"/>
          </a:p>
        </p:txBody>
      </p:sp>
      <p:pic>
        <p:nvPicPr>
          <p:cNvPr id="7" name="Marcador de contenido 7" descr="Diagrama&#10;&#10;Descripción generada automáticamente">
            <a:extLst>
              <a:ext uri="{FF2B5EF4-FFF2-40B4-BE49-F238E27FC236}">
                <a16:creationId xmlns:a16="http://schemas.microsoft.com/office/drawing/2014/main" id="{538AE026-AB8C-4D8A-AC76-00660A824CBC}"/>
              </a:ext>
            </a:extLst>
          </p:cNvPr>
          <p:cNvPicPr>
            <a:picLocks noChangeAspect="1"/>
          </p:cNvPicPr>
          <p:nvPr/>
        </p:nvPicPr>
        <p:blipFill>
          <a:blip r:embed="rId3"/>
          <a:stretch>
            <a:fillRect/>
          </a:stretch>
        </p:blipFill>
        <p:spPr>
          <a:xfrm>
            <a:off x="6377146" y="1558930"/>
            <a:ext cx="4235132" cy="2078782"/>
          </a:xfrm>
          <a:prstGeom prst="rect">
            <a:avLst/>
          </a:prstGeom>
        </p:spPr>
      </p:pic>
      <p:pic>
        <p:nvPicPr>
          <p:cNvPr id="9" name="Imagen 8" descr="Imagen que contiene Interfaz de usuario gráfica&#10;&#10;Descripción generada automáticamente">
            <a:extLst>
              <a:ext uri="{FF2B5EF4-FFF2-40B4-BE49-F238E27FC236}">
                <a16:creationId xmlns:a16="http://schemas.microsoft.com/office/drawing/2014/main" id="{3CB2A2D4-039C-41B8-AF7A-DCF8BB05707A}"/>
              </a:ext>
            </a:extLst>
          </p:cNvPr>
          <p:cNvPicPr>
            <a:picLocks noChangeAspect="1"/>
          </p:cNvPicPr>
          <p:nvPr/>
        </p:nvPicPr>
        <p:blipFill>
          <a:blip r:embed="rId4"/>
          <a:stretch>
            <a:fillRect/>
          </a:stretch>
        </p:blipFill>
        <p:spPr>
          <a:xfrm>
            <a:off x="6377146" y="3824123"/>
            <a:ext cx="4556760" cy="1711121"/>
          </a:xfrm>
          <a:prstGeom prst="rect">
            <a:avLst/>
          </a:prstGeom>
        </p:spPr>
      </p:pic>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lstStyle/>
          <a:p>
            <a:r>
              <a:rPr lang="en-US" dirty="0"/>
              <a:t>Data collection – SpaceX API</a:t>
            </a: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2"/>
          </p:nvPr>
        </p:nvSpPr>
        <p:spPr/>
        <p:txBody>
          <a:bodyPr>
            <a:normAutofit/>
          </a:bodyPr>
          <a:lstStyle/>
          <a:p>
            <a:pPr marL="0" indent="0">
              <a:buNone/>
            </a:pPr>
            <a:r>
              <a:rPr lang="en-US" sz="1600" dirty="0"/>
              <a:t>Information and details on Falcon 9 rocket launches are obtained from the SpaceX API.</a:t>
            </a:r>
          </a:p>
          <a:p>
            <a:pPr marL="0" indent="0">
              <a:buNone/>
            </a:pPr>
            <a:r>
              <a:rPr lang="en-US" sz="1600" dirty="0"/>
              <a:t>As seen in the figure, this </a:t>
            </a:r>
            <a:r>
              <a:rPr lang="en-US" sz="1600" dirty="0" err="1"/>
              <a:t>api</a:t>
            </a:r>
            <a:r>
              <a:rPr lang="en-US" sz="1600" dirty="0"/>
              <a:t> contains multiple endpoints that provide different information about Falcon 9 launches, using the </a:t>
            </a:r>
            <a:r>
              <a:rPr lang="en-US" sz="1600" dirty="0" err="1"/>
              <a:t>beautifulsoup</a:t>
            </a:r>
            <a:r>
              <a:rPr lang="en-US" sz="1600" dirty="0"/>
              <a:t> and python requests libraries it is possible to extract this data and structure it for later analysis.</a:t>
            </a:r>
          </a:p>
          <a:p>
            <a:pPr marL="0" indent="0">
              <a:buNone/>
            </a:pPr>
            <a:r>
              <a:rPr lang="en-US" dirty="0"/>
              <a:t>Finally, the data obtained from the API corresponds to:</a:t>
            </a:r>
            <a:br>
              <a:rPr lang="en-US" dirty="0"/>
            </a:br>
            <a:r>
              <a:rPr lang="en-US" dirty="0"/>
              <a:t>booster name, the mass of the payload, the orbit that it is going to, the name of the launch site and its position, the outcome of the landing, the type of the landing, number of flights and the core information. </a:t>
            </a:r>
            <a:endParaRPr lang="en-US" sz="1600" dirty="0"/>
          </a:p>
          <a:p>
            <a:endParaRPr lang="en-US" dirty="0"/>
          </a:p>
          <a:p>
            <a:endParaRPr lang="en-US" dirty="0"/>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8</a:t>
            </a:fld>
            <a:endParaRPr lang="en-US"/>
          </a:p>
        </p:txBody>
      </p:sp>
      <p:pic>
        <p:nvPicPr>
          <p:cNvPr id="8" name="Marcador de contenido 7" descr="Diagrama&#10;&#10;Descripción generada automáticamente">
            <a:extLst>
              <a:ext uri="{FF2B5EF4-FFF2-40B4-BE49-F238E27FC236}">
                <a16:creationId xmlns:a16="http://schemas.microsoft.com/office/drawing/2014/main" id="{BD83B899-A4CE-497B-B57E-8565E74D82B7}"/>
              </a:ext>
            </a:extLst>
          </p:cNvPr>
          <p:cNvPicPr>
            <a:picLocks noGrp="1" noChangeAspect="1"/>
          </p:cNvPicPr>
          <p:nvPr>
            <p:ph idx="1"/>
          </p:nvPr>
        </p:nvPicPr>
        <p:blipFill>
          <a:blip r:embed="rId2"/>
          <a:stretch>
            <a:fillRect/>
          </a:stretch>
        </p:blipFill>
        <p:spPr>
          <a:xfrm>
            <a:off x="6491446" y="956950"/>
            <a:ext cx="4235132" cy="2078782"/>
          </a:xfrm>
          <a:prstGeom prst="rect">
            <a:avLst/>
          </a:prstGeom>
        </p:spPr>
      </p:pic>
      <p:sp>
        <p:nvSpPr>
          <p:cNvPr id="9" name="Flecha: hacia abajo 8">
            <a:extLst>
              <a:ext uri="{FF2B5EF4-FFF2-40B4-BE49-F238E27FC236}">
                <a16:creationId xmlns:a16="http://schemas.microsoft.com/office/drawing/2014/main" id="{CAF4101F-98A9-46AE-B7EA-3733EA00D11D}"/>
              </a:ext>
            </a:extLst>
          </p:cNvPr>
          <p:cNvSpPr/>
          <p:nvPr/>
        </p:nvSpPr>
        <p:spPr>
          <a:xfrm>
            <a:off x="8549640" y="3094514"/>
            <a:ext cx="379412" cy="8327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descr="Interfaz de usuario gráfica, Aplicación&#10;&#10;Descripción generada automáticamente">
            <a:extLst>
              <a:ext uri="{FF2B5EF4-FFF2-40B4-BE49-F238E27FC236}">
                <a16:creationId xmlns:a16="http://schemas.microsoft.com/office/drawing/2014/main" id="{1F4E64F7-A5C6-4AD0-971F-EC38333E7067}"/>
              </a:ext>
            </a:extLst>
          </p:cNvPr>
          <p:cNvPicPr>
            <a:picLocks noChangeAspect="1"/>
          </p:cNvPicPr>
          <p:nvPr/>
        </p:nvPicPr>
        <p:blipFill>
          <a:blip r:embed="rId3"/>
          <a:stretch>
            <a:fillRect/>
          </a:stretch>
        </p:blipFill>
        <p:spPr>
          <a:xfrm>
            <a:off x="6096000" y="4094954"/>
            <a:ext cx="5905500" cy="1369856"/>
          </a:xfrm>
          <a:prstGeom prst="rect">
            <a:avLst/>
          </a:prstGeom>
        </p:spPr>
      </p:pic>
      <p:sp>
        <p:nvSpPr>
          <p:cNvPr id="12" name="CuadroTexto 11">
            <a:extLst>
              <a:ext uri="{FF2B5EF4-FFF2-40B4-BE49-F238E27FC236}">
                <a16:creationId xmlns:a16="http://schemas.microsoft.com/office/drawing/2014/main" id="{62D865D8-29E9-4903-ACC2-800D4E874F6F}"/>
              </a:ext>
            </a:extLst>
          </p:cNvPr>
          <p:cNvSpPr txBox="1"/>
          <p:nvPr/>
        </p:nvSpPr>
        <p:spPr>
          <a:xfrm>
            <a:off x="5692140" y="5648970"/>
            <a:ext cx="7360920" cy="261610"/>
          </a:xfrm>
          <a:prstGeom prst="rect">
            <a:avLst/>
          </a:prstGeom>
          <a:noFill/>
        </p:spPr>
        <p:txBody>
          <a:bodyPr wrap="square" rtlCol="0">
            <a:spAutoFit/>
          </a:bodyPr>
          <a:lstStyle/>
          <a:p>
            <a:r>
              <a:rPr lang="en-US" sz="1100" dirty="0"/>
              <a:t>https://github.com/joseMCV/space-y/blob/e289e099c77fd5a5aba82732517da419df227843/space_y_api.ipynb</a:t>
            </a:r>
          </a:p>
        </p:txBody>
      </p:sp>
    </p:spTree>
    <p:extLst>
      <p:ext uri="{BB962C8B-B14F-4D97-AF65-F5344CB8AC3E}">
        <p14:creationId xmlns:p14="http://schemas.microsoft.com/office/powerpoint/2010/main" val="28031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lstStyle/>
          <a:p>
            <a:r>
              <a:rPr lang="en-US" dirty="0"/>
              <a:t>Data collection – Web scraping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2"/>
          </p:nvPr>
        </p:nvSpPr>
        <p:spPr/>
        <p:txBody>
          <a:bodyPr/>
          <a:lstStyle/>
          <a:p>
            <a:endParaRPr lang="en-US" dirty="0"/>
          </a:p>
          <a:p>
            <a:r>
              <a:rPr lang="en-US" dirty="0"/>
              <a:t>To extract the data from </a:t>
            </a:r>
            <a:r>
              <a:rPr lang="en-US" dirty="0" err="1"/>
              <a:t>wikipedia</a:t>
            </a:r>
            <a:r>
              <a:rPr lang="en-US" dirty="0"/>
              <a:t>, first the raw page must be read, for this the python requests library is used, once the page has been read, </a:t>
            </a:r>
            <a:r>
              <a:rPr lang="en-US" dirty="0" err="1"/>
              <a:t>BeautifulSoup</a:t>
            </a:r>
            <a:r>
              <a:rPr lang="en-US" dirty="0"/>
              <a:t> is used to find the specific information that is required from this page.</a:t>
            </a:r>
          </a:p>
          <a:p>
            <a:r>
              <a:rPr lang="en-US" dirty="0"/>
              <a:t>requested corresponds to the following: Flight number, date and time, place of launch, payload, orbit to which the launch is directed, client and final status of the operation (success or failure)</a:t>
            </a: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9</a:t>
            </a:fld>
            <a:endParaRPr lang="en-US"/>
          </a:p>
        </p:txBody>
      </p:sp>
      <p:sp>
        <p:nvSpPr>
          <p:cNvPr id="7" name="CuadroTexto 6">
            <a:extLst>
              <a:ext uri="{FF2B5EF4-FFF2-40B4-BE49-F238E27FC236}">
                <a16:creationId xmlns:a16="http://schemas.microsoft.com/office/drawing/2014/main" id="{5309BF56-9F0A-4EB6-890B-E3E21A60EC2B}"/>
              </a:ext>
            </a:extLst>
          </p:cNvPr>
          <p:cNvSpPr txBox="1"/>
          <p:nvPr/>
        </p:nvSpPr>
        <p:spPr>
          <a:xfrm>
            <a:off x="5053965" y="5847090"/>
            <a:ext cx="8648700" cy="261610"/>
          </a:xfrm>
          <a:prstGeom prst="rect">
            <a:avLst/>
          </a:prstGeom>
          <a:noFill/>
        </p:spPr>
        <p:txBody>
          <a:bodyPr wrap="square">
            <a:spAutoFit/>
          </a:bodyPr>
          <a:lstStyle/>
          <a:p>
            <a:r>
              <a:rPr lang="en-US" sz="1100" dirty="0"/>
              <a:t>https://github.com/joseMCV/space-y/blob/e289e099c77fd5a5aba82732517da419df227843/space_y_webscrapping.ipynb</a:t>
            </a:r>
          </a:p>
        </p:txBody>
      </p:sp>
      <p:pic>
        <p:nvPicPr>
          <p:cNvPr id="10" name="Imagen 9" descr="Imagen que contiene Interfaz de usuario gráfica&#10;&#10;Descripción generada automáticamente">
            <a:extLst>
              <a:ext uri="{FF2B5EF4-FFF2-40B4-BE49-F238E27FC236}">
                <a16:creationId xmlns:a16="http://schemas.microsoft.com/office/drawing/2014/main" id="{4573CE6C-5FDD-4730-8B98-6C0579CD4E75}"/>
              </a:ext>
            </a:extLst>
          </p:cNvPr>
          <p:cNvPicPr>
            <a:picLocks noChangeAspect="1"/>
          </p:cNvPicPr>
          <p:nvPr/>
        </p:nvPicPr>
        <p:blipFill>
          <a:blip r:embed="rId2"/>
          <a:stretch>
            <a:fillRect/>
          </a:stretch>
        </p:blipFill>
        <p:spPr>
          <a:xfrm>
            <a:off x="5990908" y="1257300"/>
            <a:ext cx="4556760" cy="1711121"/>
          </a:xfrm>
          <a:prstGeom prst="rect">
            <a:avLst/>
          </a:prstGeom>
        </p:spPr>
      </p:pic>
      <p:sp>
        <p:nvSpPr>
          <p:cNvPr id="11" name="Flecha: hacia abajo 10">
            <a:extLst>
              <a:ext uri="{FF2B5EF4-FFF2-40B4-BE49-F238E27FC236}">
                <a16:creationId xmlns:a16="http://schemas.microsoft.com/office/drawing/2014/main" id="{8FB264E6-6554-48BC-8357-A3947A3E034A}"/>
              </a:ext>
            </a:extLst>
          </p:cNvPr>
          <p:cNvSpPr/>
          <p:nvPr/>
        </p:nvSpPr>
        <p:spPr>
          <a:xfrm>
            <a:off x="8079582" y="3056822"/>
            <a:ext cx="379412" cy="8327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n 12" descr="Interfaz de usuario gráfica&#10;&#10;Descripción generada automáticamente con confianza media">
            <a:extLst>
              <a:ext uri="{FF2B5EF4-FFF2-40B4-BE49-F238E27FC236}">
                <a16:creationId xmlns:a16="http://schemas.microsoft.com/office/drawing/2014/main" id="{BECE52E5-2AFF-4308-B5E6-290C74E75192}"/>
              </a:ext>
            </a:extLst>
          </p:cNvPr>
          <p:cNvPicPr>
            <a:picLocks noChangeAspect="1"/>
          </p:cNvPicPr>
          <p:nvPr/>
        </p:nvPicPr>
        <p:blipFill>
          <a:blip r:embed="rId3"/>
          <a:stretch>
            <a:fillRect/>
          </a:stretch>
        </p:blipFill>
        <p:spPr>
          <a:xfrm>
            <a:off x="5102853" y="3945931"/>
            <a:ext cx="6332869" cy="1901159"/>
          </a:xfrm>
          <a:prstGeom prst="rect">
            <a:avLst/>
          </a:prstGeom>
        </p:spPr>
      </p:pic>
    </p:spTree>
    <p:extLst>
      <p:ext uri="{BB962C8B-B14F-4D97-AF65-F5344CB8AC3E}">
        <p14:creationId xmlns:p14="http://schemas.microsoft.com/office/powerpoint/2010/main" val="1385553969"/>
      </p:ext>
    </p:extLst>
  </p:cSld>
  <p:clrMapOvr>
    <a:masterClrMapping/>
  </p:clrMapOvr>
</p:sld>
</file>

<file path=ppt/theme/theme1.xml><?xml version="1.0" encoding="utf-8"?>
<a:theme xmlns:a="http://schemas.openxmlformats.org/drawingml/2006/main" name="SLIDE_TEMPLATE_skill_network">
  <a:themeElements>
    <a:clrScheme name="IBM CAD">
      <a:dk1>
        <a:srgbClr val="005493"/>
      </a:dk1>
      <a:lt1>
        <a:srgbClr val="4472C4"/>
      </a:lt1>
      <a:dk2>
        <a:srgbClr val="1C1C1C"/>
      </a:dk2>
      <a:lt2>
        <a:srgbClr val="FFFFFF"/>
      </a:lt2>
      <a:accent1>
        <a:srgbClr val="00B0F0"/>
      </a:accent1>
      <a:accent2>
        <a:srgbClr val="FF0000"/>
      </a:accent2>
      <a:accent3>
        <a:srgbClr val="F2F2F2"/>
      </a:accent3>
      <a:accent4>
        <a:srgbClr val="FFFFFF"/>
      </a:accent4>
      <a:accent5>
        <a:srgbClr val="FFFFFF"/>
      </a:accent5>
      <a:accent6>
        <a:srgbClr val="FFFFFF"/>
      </a:accent6>
      <a:hlink>
        <a:srgbClr val="FFFFFF"/>
      </a:hlink>
      <a:folHlink>
        <a:srgbClr val="FF0000"/>
      </a:folHlink>
    </a:clrScheme>
    <a:fontScheme name="IBM CAD">
      <a:majorFont>
        <a:latin typeface="IBM Plex Mono SemiBold"/>
        <a:ea typeface=""/>
        <a:cs typeface=""/>
      </a:majorFont>
      <a:minorFont>
        <a:latin typeface="IBM Plex Mono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r-capstone-template" id="{20AE7CCB-5FE8-BD43-B8DB-E6C0FDEE3675}" vid="{8C2F4096-8635-6345-AFEA-626992B70A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f80a141d-92ca-4d3d-9308-f7e7b1d44ce8"/>
    <ds:schemaRef ds:uri="155be751-a274-42e8-93fb-f39d3b9bccc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SLIDE_TEMPLATE_skill_network</Template>
  <TotalTime>4487</TotalTime>
  <Words>2947</Words>
  <Application>Microsoft Office PowerPoint</Application>
  <PresentationFormat>Panorámica</PresentationFormat>
  <Paragraphs>247</Paragraphs>
  <Slides>50</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50</vt:i4>
      </vt:variant>
    </vt:vector>
  </HeadingPairs>
  <TitlesOfParts>
    <vt:vector size="55" baseType="lpstr">
      <vt:lpstr>Arial</vt:lpstr>
      <vt:lpstr>Calibri</vt:lpstr>
      <vt:lpstr>IBM Plex Mono SemiBold</vt:lpstr>
      <vt:lpstr>IBM Plex Mono Text</vt:lpstr>
      <vt:lpstr>SLIDE_TEMPLATE_skill_network</vt:lpstr>
      <vt:lpstr>Data Science Capstone project</vt:lpstr>
      <vt:lpstr>Outline</vt:lpstr>
      <vt:lpstr>Executive Summary</vt:lpstr>
      <vt:lpstr>Introduction</vt:lpstr>
      <vt:lpstr>Methodology</vt:lpstr>
      <vt:lpstr>Methodology</vt:lpstr>
      <vt:lpstr>Data collection</vt:lpstr>
      <vt:lpstr>Data collection – SpaceX API</vt:lpstr>
      <vt:lpstr>Data collection – Web scraping</vt:lpstr>
      <vt:lpstr>Data wrangling</vt:lpstr>
      <vt:lpstr>EDA with data visualization</vt:lpstr>
      <vt:lpstr>EDA with data visualization</vt:lpstr>
      <vt:lpstr>EDA with SQL</vt:lpstr>
      <vt:lpstr>Build an interactive map with Folium</vt:lpstr>
      <vt:lpstr>Build a Dashboard with Plotly Dash</vt:lpstr>
      <vt:lpstr>Predictive analysis (Classification)</vt:lpstr>
      <vt:lpstr>Results</vt:lpstr>
      <vt:lpstr>EDA with Visualization</vt:lpstr>
      <vt:lpstr>Flight Number vs. Launch Site</vt:lpstr>
      <vt:lpstr>Payload vs. Launch Site</vt:lpstr>
      <vt:lpstr>Success rate vs. Orbit type</vt:lpstr>
      <vt:lpstr>Flight Number vs. Orbit type</vt:lpstr>
      <vt:lpstr>Payload vs. Orbit type</vt:lpstr>
      <vt:lpstr>Launch success yearly trend</vt:lpstr>
      <vt:lpstr>EDA with SQL</vt:lpstr>
      <vt:lpstr>All launch site names</vt:lpstr>
      <vt:lpstr>Launch site names begin with `CCA`</vt:lpstr>
      <vt:lpstr>Total payload mass</vt:lpstr>
      <vt:lpstr>Average payload mass by F9 v1.1</vt:lpstr>
      <vt:lpstr>First successful ground landing date</vt:lpstr>
      <vt:lpstr>Successful drone ship landing with payload between 4000 and 6000</vt:lpstr>
      <vt:lpstr>Total number of successful and failure mission outcomes</vt:lpstr>
      <vt:lpstr>Boosters carried maximum payload</vt:lpstr>
      <vt:lpstr>2015 launch records</vt:lpstr>
      <vt:lpstr>Rank success count between 2010-06-04 and 2017-03-20</vt:lpstr>
      <vt:lpstr>Interactive map with Folium</vt:lpstr>
      <vt:lpstr>Launch Sites</vt:lpstr>
      <vt:lpstr>Launch Site Outcomes</vt:lpstr>
      <vt:lpstr>&lt;Folium map screenshot 3&gt;</vt:lpstr>
      <vt:lpstr>Build a Dashboard with Plotly Dash</vt:lpstr>
      <vt:lpstr>SPACEX Launch Dashboard – Pie Chart</vt:lpstr>
      <vt:lpstr>SPACEX Launch Dashboard – Most Successful Launch Site</vt:lpstr>
      <vt:lpstr>SPACEX Launch Dashboard – Scatter Plot</vt:lpstr>
      <vt:lpstr>Predictive analysis (Classification)</vt:lpstr>
      <vt:lpstr>Classification Accuracy</vt:lpstr>
      <vt:lpstr>Confusion Matrix</vt:lpstr>
      <vt:lpstr>CONCLUSION</vt:lpstr>
      <vt:lpstr>APPENDIX: Git Repository</vt:lpstr>
      <vt:lpstr>APPENDIX: Plataform</vt:lpstr>
      <vt:lpstr>APPENDIX: Libraries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Jose Manuel Caceres Valenzuela (jose.caceres.v)</cp:lastModifiedBy>
  <cp:revision>397</cp:revision>
  <dcterms:created xsi:type="dcterms:W3CDTF">2021-04-29T18:58:34Z</dcterms:created>
  <dcterms:modified xsi:type="dcterms:W3CDTF">2021-08-29T17:10:52Z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