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25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5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96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264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96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1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64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27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2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0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16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1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53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23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0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7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EE5B7B-6E07-44B3-A2F4-1A8B5BDFB9D6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ECBB-CF8B-4A5A-8D5F-5527F12D01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938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53550" y="216197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/>
            </a:r>
            <a:br>
              <a:rPr lang="es-MX" dirty="0" smtClean="0"/>
            </a:br>
            <a:r>
              <a:rPr lang="es-MX" sz="5300" dirty="0"/>
              <a:t>A</a:t>
            </a:r>
            <a:r>
              <a:rPr lang="es-MX" sz="5300" dirty="0" smtClean="0"/>
              <a:t>natomía </a:t>
            </a:r>
            <a:r>
              <a:rPr lang="es-MX" sz="5300" dirty="0"/>
              <a:t>y </a:t>
            </a:r>
            <a:r>
              <a:rPr lang="es-MX" sz="5300" dirty="0" smtClean="0"/>
              <a:t>fisiología </a:t>
            </a:r>
            <a:r>
              <a:rPr lang="es-MX" sz="5300" dirty="0"/>
              <a:t>de los </a:t>
            </a:r>
            <a:r>
              <a:rPr lang="es-MX" sz="5300" dirty="0" smtClean="0"/>
              <a:t>órganos </a:t>
            </a:r>
            <a:r>
              <a:rPr lang="es-MX" sz="5300" dirty="0"/>
              <a:t>respiratorios </a:t>
            </a:r>
            <a:endParaRPr lang="es-MX" sz="5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0" y="48568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Alumno (a): </a:t>
            </a:r>
          </a:p>
          <a:p>
            <a:r>
              <a:rPr lang="es-MX" dirty="0"/>
              <a:t>José Manuel García </a:t>
            </a:r>
            <a:r>
              <a:rPr lang="es-MX" dirty="0" smtClean="0"/>
              <a:t>Morales.</a:t>
            </a:r>
            <a:endParaRPr lang="es-MX" dirty="0" smtClean="0"/>
          </a:p>
          <a:p>
            <a:r>
              <a:rPr lang="es-MX" dirty="0"/>
              <a:t>Docente (a):</a:t>
            </a:r>
          </a:p>
          <a:p>
            <a:r>
              <a:rPr lang="es-MX" dirty="0"/>
              <a:t>Jessica María A. </a:t>
            </a:r>
            <a:r>
              <a:rPr lang="es-MX" dirty="0" smtClean="0"/>
              <a:t>Rodríguez.</a:t>
            </a:r>
            <a:endParaRPr lang="es-MX" dirty="0"/>
          </a:p>
        </p:txBody>
      </p:sp>
      <p:pic>
        <p:nvPicPr>
          <p:cNvPr id="4" name="Imagen 3" descr="Resultado de imagen para logo veritas dominic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609" y="361972"/>
            <a:ext cx="1917024" cy="18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Resultado de imagen para logo u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65868"/>
            <a:ext cx="1695450" cy="15887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3502324" y="141582"/>
            <a:ext cx="5046453" cy="26361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Preparatoria Instituto “Las Casas”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Incorporada a </a:t>
            </a:r>
            <a:r>
              <a:rPr lang="es-MX" dirty="0" smtClean="0">
                <a:solidFill>
                  <a:schemeClr val="tx1"/>
                </a:solidFill>
              </a:rPr>
              <a:t>la Universidad </a:t>
            </a:r>
            <a:r>
              <a:rPr lang="es-MX" dirty="0">
                <a:solidFill>
                  <a:schemeClr val="tx1"/>
                </a:solidFill>
              </a:rPr>
              <a:t>de Guanajuato.</a:t>
            </a:r>
          </a:p>
        </p:txBody>
      </p:sp>
    </p:spTree>
    <p:extLst>
      <p:ext uri="{BB962C8B-B14F-4D97-AF65-F5344CB8AC3E}">
        <p14:creationId xmlns:p14="http://schemas.microsoft.com/office/powerpoint/2010/main" val="9536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00960"/>
            <a:ext cx="9404723" cy="1400530"/>
          </a:xfrm>
        </p:spPr>
        <p:txBody>
          <a:bodyPr/>
          <a:lstStyle/>
          <a:p>
            <a:r>
              <a:rPr lang="es-MX" sz="4400" dirty="0"/>
              <a:t>órganos respiratorios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órganos respiratorios </a:t>
            </a:r>
            <a:r>
              <a:rPr lang="es-MX" dirty="0" smtClean="0">
                <a:latin typeface="+mn-lt"/>
              </a:rPr>
              <a:t>que </a:t>
            </a:r>
            <a:r>
              <a:rPr lang="es-MX" dirty="0">
                <a:latin typeface="+mn-lt"/>
              </a:rPr>
              <a:t>participan en la </a:t>
            </a:r>
            <a:r>
              <a:rPr lang="es-MX" dirty="0" smtClean="0">
                <a:latin typeface="+mn-lt"/>
              </a:rPr>
              <a:t>respiración;</a:t>
            </a:r>
          </a:p>
          <a:p>
            <a:r>
              <a:rPr lang="es-MX" dirty="0" smtClean="0">
                <a:latin typeface="+mn-lt"/>
              </a:rPr>
              <a:t>incluye </a:t>
            </a:r>
            <a:r>
              <a:rPr lang="es-MX" dirty="0">
                <a:latin typeface="+mn-lt"/>
              </a:rPr>
              <a:t>la nariz</a:t>
            </a:r>
            <a:r>
              <a:rPr lang="es-MX" dirty="0" smtClean="0">
                <a:latin typeface="+mn-lt"/>
              </a:rPr>
              <a:t>,</a:t>
            </a:r>
          </a:p>
          <a:p>
            <a:r>
              <a:rPr lang="es-MX" dirty="0" smtClean="0">
                <a:latin typeface="+mn-lt"/>
              </a:rPr>
              <a:t>la garganta,</a:t>
            </a:r>
          </a:p>
          <a:p>
            <a:r>
              <a:rPr lang="es-MX" dirty="0" smtClean="0">
                <a:latin typeface="+mn-lt"/>
              </a:rPr>
              <a:t>la laringe,</a:t>
            </a:r>
          </a:p>
          <a:p>
            <a:r>
              <a:rPr lang="es-MX" dirty="0" smtClean="0">
                <a:latin typeface="+mn-lt"/>
              </a:rPr>
              <a:t>la tráquea,</a:t>
            </a:r>
          </a:p>
          <a:p>
            <a:r>
              <a:rPr lang="es-MX" dirty="0" smtClean="0">
                <a:latin typeface="+mn-lt"/>
              </a:rPr>
              <a:t>los bronquios,</a:t>
            </a:r>
          </a:p>
          <a:p>
            <a:r>
              <a:rPr lang="es-MX" dirty="0" smtClean="0">
                <a:latin typeface="+mn-lt"/>
              </a:rPr>
              <a:t>los pulmones,</a:t>
            </a:r>
          </a:p>
          <a:p>
            <a:r>
              <a:rPr lang="es-MX" dirty="0">
                <a:latin typeface="+mn-lt"/>
              </a:rPr>
              <a:t>e</a:t>
            </a:r>
            <a:r>
              <a:rPr lang="es-MX" dirty="0" smtClean="0">
                <a:latin typeface="+mn-lt"/>
              </a:rPr>
              <a:t>tc.</a:t>
            </a:r>
            <a:endParaRPr lang="es-MX" dirty="0">
              <a:latin typeface="+mn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77842" y="8458"/>
            <a:ext cx="4014158" cy="472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b="1"/>
          <a:stretch/>
        </p:blipFill>
        <p:spPr>
          <a:xfrm>
            <a:off x="8206985" y="400961"/>
            <a:ext cx="3985015" cy="39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b="1" dirty="0" smtClean="0"/>
              <a:t>Respiración</a:t>
            </a:r>
            <a:r>
              <a:rPr lang="es-MX" b="1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96050"/>
            <a:ext cx="8946541" cy="4195481"/>
          </a:xfrm>
        </p:spPr>
        <p:txBody>
          <a:bodyPr/>
          <a:lstStyle/>
          <a:p>
            <a:r>
              <a:rPr lang="es-MX" sz="2400" dirty="0"/>
              <a:t>La respiración es la acción de respirar y consiste </a:t>
            </a:r>
            <a:r>
              <a:rPr lang="es-MX" sz="2400" dirty="0" smtClean="0"/>
              <a:t>en dos fases:</a:t>
            </a:r>
          </a:p>
          <a:p>
            <a:endParaRPr lang="es-MX" sz="2400" dirty="0"/>
          </a:p>
          <a:p>
            <a:r>
              <a:rPr lang="es-MX" sz="2400" b="1" dirty="0"/>
              <a:t>Inhalar.</a:t>
            </a:r>
            <a:r>
              <a:rPr lang="es-MX" sz="2400" dirty="0"/>
              <a:t> El acto de inspirar oxígeno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 </a:t>
            </a:r>
            <a:endParaRPr lang="es-MX" sz="2400" dirty="0"/>
          </a:p>
          <a:p>
            <a:r>
              <a:rPr lang="es-MX" sz="2400" b="1" dirty="0"/>
              <a:t>Exhalar. </a:t>
            </a:r>
            <a:r>
              <a:rPr lang="es-MX" sz="2400" dirty="0"/>
              <a:t>El acto de espirar dióxido de carbono. </a:t>
            </a:r>
          </a:p>
          <a:p>
            <a:endParaRPr lang="es-MX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52" y="2816252"/>
            <a:ext cx="4041748" cy="4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 b="1" dirty="0" smtClean="0"/>
              <a:t>Pulmones</a:t>
            </a:r>
            <a:r>
              <a:rPr lang="es-MX" sz="6000" b="1" dirty="0"/>
              <a:t>: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pulmones absorben el oxígeno, necesario para que las células puedan vivir y llevar a cabo sus funciones normales. Los pulmones también expulsan el dióxido de carbono, un producto de desecho de las células. 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/>
              <a:t>Los pulmones son dos órganos con forma de cono compuestos por un tejido esponjoso de color gris rosáceo. Ocupan la mayor parte del espacio en el pecho o tórax.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72" y="4150658"/>
            <a:ext cx="2115438" cy="25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Mediastino: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pulmones están rodeados por una membrana llamada pleura.</a:t>
            </a:r>
          </a:p>
          <a:p>
            <a:r>
              <a:rPr lang="es-MX" dirty="0"/>
              <a:t>Están separados por el mediastino, un área que contiene lo siguiente:</a:t>
            </a:r>
          </a:p>
          <a:p>
            <a:r>
              <a:rPr lang="es-MX" dirty="0"/>
              <a:t>El corazón y los </a:t>
            </a:r>
            <a:r>
              <a:rPr lang="es-MX" dirty="0" smtClean="0"/>
              <a:t>vasos grandes.</a:t>
            </a:r>
            <a:endParaRPr lang="es-MX" dirty="0"/>
          </a:p>
          <a:p>
            <a:r>
              <a:rPr lang="es-MX" dirty="0"/>
              <a:t>La </a:t>
            </a:r>
            <a:r>
              <a:rPr lang="es-MX" dirty="0" smtClean="0"/>
              <a:t>tráquea.</a:t>
            </a:r>
            <a:endParaRPr lang="es-MX" dirty="0"/>
          </a:p>
          <a:p>
            <a:r>
              <a:rPr lang="es-MX" dirty="0"/>
              <a:t>El </a:t>
            </a:r>
            <a:r>
              <a:rPr lang="es-MX" dirty="0" smtClean="0"/>
              <a:t>esófago.</a:t>
            </a:r>
            <a:endParaRPr lang="es-MX" dirty="0"/>
          </a:p>
          <a:p>
            <a:r>
              <a:rPr lang="es-MX" dirty="0"/>
              <a:t>El </a:t>
            </a:r>
            <a:r>
              <a:rPr lang="es-MX" dirty="0" smtClean="0"/>
              <a:t>timo.</a:t>
            </a:r>
            <a:endParaRPr lang="es-MX" dirty="0"/>
          </a:p>
          <a:p>
            <a:r>
              <a:rPr lang="es-MX" dirty="0"/>
              <a:t>Los ganglios </a:t>
            </a:r>
            <a:r>
              <a:rPr lang="es-MX" dirty="0" smtClean="0"/>
              <a:t>linfáticos.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68" y="3282175"/>
            <a:ext cx="5332032" cy="31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Lóbulos de los pulmones.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pulmón derecho tiene tres secciones llamadas lóbulos. El pulmón izquierdo tiene dos lóbulos.</a:t>
            </a:r>
          </a:p>
        </p:txBody>
      </p:sp>
    </p:spTree>
    <p:extLst>
      <p:ext uri="{BB962C8B-B14F-4D97-AF65-F5344CB8AC3E}">
        <p14:creationId xmlns:p14="http://schemas.microsoft.com/office/powerpoint/2010/main" val="2588274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</TotalTime>
  <Words>242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 Anatomía y fisiología de los órganos respiratorios </vt:lpstr>
      <vt:lpstr>órganos respiratorios</vt:lpstr>
      <vt:lpstr>Respiración:</vt:lpstr>
      <vt:lpstr>Pulmones:</vt:lpstr>
      <vt:lpstr>Mediastino:</vt:lpstr>
      <vt:lpstr>Lóbulos de los pulmones.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Anatomía y fisiología de los órganos respiratorios</dc:title>
  <dc:creator>José Manuel García Morales</dc:creator>
  <cp:lastModifiedBy>José Manuel García Morales</cp:lastModifiedBy>
  <cp:revision>5</cp:revision>
  <dcterms:created xsi:type="dcterms:W3CDTF">2021-11-12T16:37:40Z</dcterms:created>
  <dcterms:modified xsi:type="dcterms:W3CDTF">2021-11-12T22:14:15Z</dcterms:modified>
</cp:coreProperties>
</file>