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86B5BD3-09D7-3A4C-9411-8205580A2AD6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13"/>
  </p:normalViewPr>
  <p:slideViewPr>
    <p:cSldViewPr snapToGrid="0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D79BF16-9055-47BE-80D7-C023CFC2647C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0404027-FC27-4D5F-B3D3-43C5981F15B3}">
      <dgm:prSet/>
      <dgm:spPr/>
      <dgm:t>
        <a:bodyPr/>
        <a:lstStyle/>
        <a:p>
          <a:r>
            <a:rPr lang="en-US" baseline="0"/>
            <a:t>Introduction</a:t>
          </a:r>
          <a:endParaRPr lang="en-US"/>
        </a:p>
      </dgm:t>
    </dgm:pt>
    <dgm:pt modelId="{C0D98412-55F0-4E82-96C7-A10BF8A54877}" type="parTrans" cxnId="{2C4A3A5A-48B4-4D1D-ABD1-E257DABF5BED}">
      <dgm:prSet/>
      <dgm:spPr/>
      <dgm:t>
        <a:bodyPr/>
        <a:lstStyle/>
        <a:p>
          <a:endParaRPr lang="en-US"/>
        </a:p>
      </dgm:t>
    </dgm:pt>
    <dgm:pt modelId="{F59CD5EA-89C6-454F-AD65-223F5BDE7FB4}" type="sibTrans" cxnId="{2C4A3A5A-48B4-4D1D-ABD1-E257DABF5BED}">
      <dgm:prSet/>
      <dgm:spPr/>
      <dgm:t>
        <a:bodyPr/>
        <a:lstStyle/>
        <a:p>
          <a:endParaRPr lang="en-US"/>
        </a:p>
      </dgm:t>
    </dgm:pt>
    <dgm:pt modelId="{61F4DD81-F716-4F72-A81D-DE6F54AB7EDF}">
      <dgm:prSet/>
      <dgm:spPr/>
      <dgm:t>
        <a:bodyPr/>
        <a:lstStyle/>
        <a:p>
          <a:r>
            <a:rPr lang="en-US" baseline="0"/>
            <a:t>Data Analysis: Normality and Diversification</a:t>
          </a:r>
          <a:endParaRPr lang="en-US"/>
        </a:p>
      </dgm:t>
    </dgm:pt>
    <dgm:pt modelId="{F499DF01-7623-4E93-B21B-74D253EDF25E}" type="parTrans" cxnId="{CF6B4BC3-008E-4C2B-9414-995916FE3C95}">
      <dgm:prSet/>
      <dgm:spPr/>
      <dgm:t>
        <a:bodyPr/>
        <a:lstStyle/>
        <a:p>
          <a:endParaRPr lang="en-US"/>
        </a:p>
      </dgm:t>
    </dgm:pt>
    <dgm:pt modelId="{40D0248F-E991-49C5-8482-C7170BDA3DAC}" type="sibTrans" cxnId="{CF6B4BC3-008E-4C2B-9414-995916FE3C95}">
      <dgm:prSet/>
      <dgm:spPr/>
      <dgm:t>
        <a:bodyPr/>
        <a:lstStyle/>
        <a:p>
          <a:endParaRPr lang="en-US"/>
        </a:p>
      </dgm:t>
    </dgm:pt>
    <dgm:pt modelId="{F82DD34C-4710-4F6A-B265-25F1238731DE}">
      <dgm:prSet/>
      <dgm:spPr/>
      <dgm:t>
        <a:bodyPr/>
        <a:lstStyle/>
        <a:p>
          <a:r>
            <a:rPr lang="en-US" baseline="0"/>
            <a:t>Simulation and the Efficient Frontier: Pursuing Markowitz’s Legacy</a:t>
          </a:r>
          <a:endParaRPr lang="en-US"/>
        </a:p>
      </dgm:t>
    </dgm:pt>
    <dgm:pt modelId="{7C577610-A144-4E20-80D8-4A624135972C}" type="parTrans" cxnId="{00E88D25-E74C-4F14-B189-ACC9D4D6B78E}">
      <dgm:prSet/>
      <dgm:spPr/>
      <dgm:t>
        <a:bodyPr/>
        <a:lstStyle/>
        <a:p>
          <a:endParaRPr lang="en-US"/>
        </a:p>
      </dgm:t>
    </dgm:pt>
    <dgm:pt modelId="{571D84B7-9098-49AA-BFDC-49434C868AE4}" type="sibTrans" cxnId="{00E88D25-E74C-4F14-B189-ACC9D4D6B78E}">
      <dgm:prSet/>
      <dgm:spPr/>
      <dgm:t>
        <a:bodyPr/>
        <a:lstStyle/>
        <a:p>
          <a:endParaRPr lang="en-US"/>
        </a:p>
      </dgm:t>
    </dgm:pt>
    <dgm:pt modelId="{613993F0-0B75-4E8A-B31D-F384EA96EAD5}">
      <dgm:prSet/>
      <dgm:spPr/>
      <dgm:t>
        <a:bodyPr/>
        <a:lstStyle/>
        <a:p>
          <a:r>
            <a:rPr lang="en-US" baseline="0"/>
            <a:t>Sharpe Ratio and the Tangency Portfolio: When Efficiency Meets Return</a:t>
          </a:r>
          <a:endParaRPr lang="en-US"/>
        </a:p>
      </dgm:t>
    </dgm:pt>
    <dgm:pt modelId="{BA8FBC79-D54F-441D-AD4B-C33D37A14476}" type="parTrans" cxnId="{5080229A-3D25-46C8-9BEF-BE25BF34EDC9}">
      <dgm:prSet/>
      <dgm:spPr/>
      <dgm:t>
        <a:bodyPr/>
        <a:lstStyle/>
        <a:p>
          <a:endParaRPr lang="en-US"/>
        </a:p>
      </dgm:t>
    </dgm:pt>
    <dgm:pt modelId="{40FD3BCC-C2BE-481F-B43F-7E0C15DC008F}" type="sibTrans" cxnId="{5080229A-3D25-46C8-9BEF-BE25BF34EDC9}">
      <dgm:prSet/>
      <dgm:spPr/>
      <dgm:t>
        <a:bodyPr/>
        <a:lstStyle/>
        <a:p>
          <a:endParaRPr lang="en-US"/>
        </a:p>
      </dgm:t>
    </dgm:pt>
    <dgm:pt modelId="{6CBB5572-A3E1-490B-B561-EF8086C7C47F}">
      <dgm:prSet/>
      <dgm:spPr/>
      <dgm:t>
        <a:bodyPr/>
        <a:lstStyle/>
        <a:p>
          <a:r>
            <a:rPr lang="en-US" baseline="0"/>
            <a:t>CAPM Regression: Uncovering the DNA of Portfolio Returns</a:t>
          </a:r>
          <a:endParaRPr lang="en-US"/>
        </a:p>
      </dgm:t>
    </dgm:pt>
    <dgm:pt modelId="{A9E4E40B-73A4-47B7-808B-8F89CD871849}" type="parTrans" cxnId="{F5446273-D5E5-49D6-A055-20DC479ABC31}">
      <dgm:prSet/>
      <dgm:spPr/>
      <dgm:t>
        <a:bodyPr/>
        <a:lstStyle/>
        <a:p>
          <a:endParaRPr lang="en-US"/>
        </a:p>
      </dgm:t>
    </dgm:pt>
    <dgm:pt modelId="{F7A5574C-75A6-4ADD-93C8-DC4B35EBE1D1}" type="sibTrans" cxnId="{F5446273-D5E5-49D6-A055-20DC479ABC31}">
      <dgm:prSet/>
      <dgm:spPr/>
      <dgm:t>
        <a:bodyPr/>
        <a:lstStyle/>
        <a:p>
          <a:endParaRPr lang="en-US"/>
        </a:p>
      </dgm:t>
    </dgm:pt>
    <dgm:pt modelId="{58B0EAA4-5943-42DA-8219-9F20E1EA035C}">
      <dgm:prSet/>
      <dgm:spPr/>
      <dgm:t>
        <a:bodyPr/>
        <a:lstStyle/>
        <a:p>
          <a:r>
            <a:rPr lang="en-US" baseline="0"/>
            <a:t>Expected vs. Realized Portfolio Performance</a:t>
          </a:r>
          <a:endParaRPr lang="en-US"/>
        </a:p>
      </dgm:t>
    </dgm:pt>
    <dgm:pt modelId="{F7B85137-1616-43B6-9096-85B51AFDEBC7}" type="parTrans" cxnId="{B57383CD-68DD-4BB7-A324-82D94EDA3B0F}">
      <dgm:prSet/>
      <dgm:spPr/>
      <dgm:t>
        <a:bodyPr/>
        <a:lstStyle/>
        <a:p>
          <a:endParaRPr lang="en-US"/>
        </a:p>
      </dgm:t>
    </dgm:pt>
    <dgm:pt modelId="{0ECF99E7-4F67-428D-95EE-37847A9EB14C}" type="sibTrans" cxnId="{B57383CD-68DD-4BB7-A324-82D94EDA3B0F}">
      <dgm:prSet/>
      <dgm:spPr/>
      <dgm:t>
        <a:bodyPr/>
        <a:lstStyle/>
        <a:p>
          <a:endParaRPr lang="en-US"/>
        </a:p>
      </dgm:t>
    </dgm:pt>
    <dgm:pt modelId="{A8307126-F193-4C48-A56E-A8F36E6C3830}">
      <dgm:prSet/>
      <dgm:spPr/>
      <dgm:t>
        <a:bodyPr/>
        <a:lstStyle/>
        <a:p>
          <a:r>
            <a:rPr lang="en-US" baseline="0"/>
            <a:t>Conclusion</a:t>
          </a:r>
          <a:endParaRPr lang="en-US"/>
        </a:p>
      </dgm:t>
    </dgm:pt>
    <dgm:pt modelId="{D4594711-A85A-4BD2-B245-048C195FE7BF}" type="parTrans" cxnId="{67572C45-53DE-4478-973E-CFC7942A26BF}">
      <dgm:prSet/>
      <dgm:spPr/>
      <dgm:t>
        <a:bodyPr/>
        <a:lstStyle/>
        <a:p>
          <a:endParaRPr lang="en-US"/>
        </a:p>
      </dgm:t>
    </dgm:pt>
    <dgm:pt modelId="{3BBD5F13-3FFB-43B9-81E1-900514484661}" type="sibTrans" cxnId="{67572C45-53DE-4478-973E-CFC7942A26BF}">
      <dgm:prSet/>
      <dgm:spPr/>
      <dgm:t>
        <a:bodyPr/>
        <a:lstStyle/>
        <a:p>
          <a:endParaRPr lang="en-US"/>
        </a:p>
      </dgm:t>
    </dgm:pt>
    <dgm:pt modelId="{639C41E7-902F-4D4D-AA98-F797D42264A6}" type="pres">
      <dgm:prSet presAssocID="{AD79BF16-9055-47BE-80D7-C023CFC2647C}" presName="vert0" presStyleCnt="0">
        <dgm:presLayoutVars>
          <dgm:dir/>
          <dgm:animOne val="branch"/>
          <dgm:animLvl val="lvl"/>
        </dgm:presLayoutVars>
      </dgm:prSet>
      <dgm:spPr/>
    </dgm:pt>
    <dgm:pt modelId="{4A85589C-6B91-6948-AFC7-09E11F03CE33}" type="pres">
      <dgm:prSet presAssocID="{90404027-FC27-4D5F-B3D3-43C5981F15B3}" presName="thickLine" presStyleLbl="alignNode1" presStyleIdx="0" presStyleCnt="7"/>
      <dgm:spPr/>
    </dgm:pt>
    <dgm:pt modelId="{9CD39E76-365C-054A-8A5D-CC91AFDE8A5C}" type="pres">
      <dgm:prSet presAssocID="{90404027-FC27-4D5F-B3D3-43C5981F15B3}" presName="horz1" presStyleCnt="0"/>
      <dgm:spPr/>
    </dgm:pt>
    <dgm:pt modelId="{FDF89FC9-B9CB-7D49-9345-F9100F683436}" type="pres">
      <dgm:prSet presAssocID="{90404027-FC27-4D5F-B3D3-43C5981F15B3}" presName="tx1" presStyleLbl="revTx" presStyleIdx="0" presStyleCnt="7"/>
      <dgm:spPr/>
    </dgm:pt>
    <dgm:pt modelId="{24C19BC3-487B-7D47-BB08-28C80A73A19E}" type="pres">
      <dgm:prSet presAssocID="{90404027-FC27-4D5F-B3D3-43C5981F15B3}" presName="vert1" presStyleCnt="0"/>
      <dgm:spPr/>
    </dgm:pt>
    <dgm:pt modelId="{44A6A001-E479-BB4F-BEC2-E8915A0CBEB8}" type="pres">
      <dgm:prSet presAssocID="{61F4DD81-F716-4F72-A81D-DE6F54AB7EDF}" presName="thickLine" presStyleLbl="alignNode1" presStyleIdx="1" presStyleCnt="7"/>
      <dgm:spPr/>
    </dgm:pt>
    <dgm:pt modelId="{C395B80E-DC7A-234D-B962-BD136BAC89F2}" type="pres">
      <dgm:prSet presAssocID="{61F4DD81-F716-4F72-A81D-DE6F54AB7EDF}" presName="horz1" presStyleCnt="0"/>
      <dgm:spPr/>
    </dgm:pt>
    <dgm:pt modelId="{F44498FD-8B11-814A-B9BF-3B6361BBC3A0}" type="pres">
      <dgm:prSet presAssocID="{61F4DD81-F716-4F72-A81D-DE6F54AB7EDF}" presName="tx1" presStyleLbl="revTx" presStyleIdx="1" presStyleCnt="7"/>
      <dgm:spPr/>
    </dgm:pt>
    <dgm:pt modelId="{3CB8756A-5D19-0947-8875-0BBF7D7149AE}" type="pres">
      <dgm:prSet presAssocID="{61F4DD81-F716-4F72-A81D-DE6F54AB7EDF}" presName="vert1" presStyleCnt="0"/>
      <dgm:spPr/>
    </dgm:pt>
    <dgm:pt modelId="{3C643443-1D5A-BC49-BC0F-DD7B87EEA067}" type="pres">
      <dgm:prSet presAssocID="{F82DD34C-4710-4F6A-B265-25F1238731DE}" presName="thickLine" presStyleLbl="alignNode1" presStyleIdx="2" presStyleCnt="7"/>
      <dgm:spPr/>
    </dgm:pt>
    <dgm:pt modelId="{47ACB3D9-A774-6B41-B3B3-7E7CBA564268}" type="pres">
      <dgm:prSet presAssocID="{F82DD34C-4710-4F6A-B265-25F1238731DE}" presName="horz1" presStyleCnt="0"/>
      <dgm:spPr/>
    </dgm:pt>
    <dgm:pt modelId="{F53EDAB2-C5D5-524C-A220-E1CB6CD54429}" type="pres">
      <dgm:prSet presAssocID="{F82DD34C-4710-4F6A-B265-25F1238731DE}" presName="tx1" presStyleLbl="revTx" presStyleIdx="2" presStyleCnt="7"/>
      <dgm:spPr/>
    </dgm:pt>
    <dgm:pt modelId="{52E15B6D-B0B8-8649-B47C-2B4E2B9EDB18}" type="pres">
      <dgm:prSet presAssocID="{F82DD34C-4710-4F6A-B265-25F1238731DE}" presName="vert1" presStyleCnt="0"/>
      <dgm:spPr/>
    </dgm:pt>
    <dgm:pt modelId="{4F4262D4-61FF-0D42-BB4A-34CE33CA00BB}" type="pres">
      <dgm:prSet presAssocID="{613993F0-0B75-4E8A-B31D-F384EA96EAD5}" presName="thickLine" presStyleLbl="alignNode1" presStyleIdx="3" presStyleCnt="7"/>
      <dgm:spPr/>
    </dgm:pt>
    <dgm:pt modelId="{0CD57EDD-5259-3A47-AE70-A40BB1BB603D}" type="pres">
      <dgm:prSet presAssocID="{613993F0-0B75-4E8A-B31D-F384EA96EAD5}" presName="horz1" presStyleCnt="0"/>
      <dgm:spPr/>
    </dgm:pt>
    <dgm:pt modelId="{19CDC412-7508-B647-847E-C0F32956C087}" type="pres">
      <dgm:prSet presAssocID="{613993F0-0B75-4E8A-B31D-F384EA96EAD5}" presName="tx1" presStyleLbl="revTx" presStyleIdx="3" presStyleCnt="7"/>
      <dgm:spPr/>
    </dgm:pt>
    <dgm:pt modelId="{0EE421A4-620A-9D49-AAE5-8ACC1B9CB64F}" type="pres">
      <dgm:prSet presAssocID="{613993F0-0B75-4E8A-B31D-F384EA96EAD5}" presName="vert1" presStyleCnt="0"/>
      <dgm:spPr/>
    </dgm:pt>
    <dgm:pt modelId="{45E33F14-2CB0-1C44-81FF-6174914BBC9A}" type="pres">
      <dgm:prSet presAssocID="{6CBB5572-A3E1-490B-B561-EF8086C7C47F}" presName="thickLine" presStyleLbl="alignNode1" presStyleIdx="4" presStyleCnt="7"/>
      <dgm:spPr/>
    </dgm:pt>
    <dgm:pt modelId="{CBDDE7F8-CE37-0E44-B057-C760652450DB}" type="pres">
      <dgm:prSet presAssocID="{6CBB5572-A3E1-490B-B561-EF8086C7C47F}" presName="horz1" presStyleCnt="0"/>
      <dgm:spPr/>
    </dgm:pt>
    <dgm:pt modelId="{9A1150A7-1084-FE4C-82A1-A8BD152AD328}" type="pres">
      <dgm:prSet presAssocID="{6CBB5572-A3E1-490B-B561-EF8086C7C47F}" presName="tx1" presStyleLbl="revTx" presStyleIdx="4" presStyleCnt="7"/>
      <dgm:spPr/>
    </dgm:pt>
    <dgm:pt modelId="{8F07A78C-909A-4142-84E9-2D347CDB9C23}" type="pres">
      <dgm:prSet presAssocID="{6CBB5572-A3E1-490B-B561-EF8086C7C47F}" presName="vert1" presStyleCnt="0"/>
      <dgm:spPr/>
    </dgm:pt>
    <dgm:pt modelId="{D3FE014A-BCF0-CC48-B208-D26C3BCFE6BC}" type="pres">
      <dgm:prSet presAssocID="{58B0EAA4-5943-42DA-8219-9F20E1EA035C}" presName="thickLine" presStyleLbl="alignNode1" presStyleIdx="5" presStyleCnt="7"/>
      <dgm:spPr/>
    </dgm:pt>
    <dgm:pt modelId="{7AB4A0EE-0D26-E74A-B7F4-26F39F36D192}" type="pres">
      <dgm:prSet presAssocID="{58B0EAA4-5943-42DA-8219-9F20E1EA035C}" presName="horz1" presStyleCnt="0"/>
      <dgm:spPr/>
    </dgm:pt>
    <dgm:pt modelId="{35D63F8D-C5B9-9347-81D5-77167A659DD3}" type="pres">
      <dgm:prSet presAssocID="{58B0EAA4-5943-42DA-8219-9F20E1EA035C}" presName="tx1" presStyleLbl="revTx" presStyleIdx="5" presStyleCnt="7"/>
      <dgm:spPr/>
    </dgm:pt>
    <dgm:pt modelId="{89F748F0-CC15-9447-8B92-28EA7E30D74B}" type="pres">
      <dgm:prSet presAssocID="{58B0EAA4-5943-42DA-8219-9F20E1EA035C}" presName="vert1" presStyleCnt="0"/>
      <dgm:spPr/>
    </dgm:pt>
    <dgm:pt modelId="{0A6B4F28-6E07-E445-A80B-DE8C6FEA84AA}" type="pres">
      <dgm:prSet presAssocID="{A8307126-F193-4C48-A56E-A8F36E6C3830}" presName="thickLine" presStyleLbl="alignNode1" presStyleIdx="6" presStyleCnt="7"/>
      <dgm:spPr/>
    </dgm:pt>
    <dgm:pt modelId="{E0E04A03-5786-2246-951D-244FAB4BD0B6}" type="pres">
      <dgm:prSet presAssocID="{A8307126-F193-4C48-A56E-A8F36E6C3830}" presName="horz1" presStyleCnt="0"/>
      <dgm:spPr/>
    </dgm:pt>
    <dgm:pt modelId="{56A4B16C-E717-FC4C-90A3-1BCFA97963AE}" type="pres">
      <dgm:prSet presAssocID="{A8307126-F193-4C48-A56E-A8F36E6C3830}" presName="tx1" presStyleLbl="revTx" presStyleIdx="6" presStyleCnt="7"/>
      <dgm:spPr/>
    </dgm:pt>
    <dgm:pt modelId="{D3559548-9CA9-5244-BDFC-1B0F978F0796}" type="pres">
      <dgm:prSet presAssocID="{A8307126-F193-4C48-A56E-A8F36E6C3830}" presName="vert1" presStyleCnt="0"/>
      <dgm:spPr/>
    </dgm:pt>
  </dgm:ptLst>
  <dgm:cxnLst>
    <dgm:cxn modelId="{4CAFFA0A-1D63-FA49-B149-87234DCE90B6}" type="presOf" srcId="{A8307126-F193-4C48-A56E-A8F36E6C3830}" destId="{56A4B16C-E717-FC4C-90A3-1BCFA97963AE}" srcOrd="0" destOrd="0" presId="urn:microsoft.com/office/officeart/2008/layout/LinedList"/>
    <dgm:cxn modelId="{1C820C12-82C9-074A-B099-17D3B64E658A}" type="presOf" srcId="{6CBB5572-A3E1-490B-B561-EF8086C7C47F}" destId="{9A1150A7-1084-FE4C-82A1-A8BD152AD328}" srcOrd="0" destOrd="0" presId="urn:microsoft.com/office/officeart/2008/layout/LinedList"/>
    <dgm:cxn modelId="{2F69FE22-4FFC-3246-828D-0CBD6F3314BC}" type="presOf" srcId="{58B0EAA4-5943-42DA-8219-9F20E1EA035C}" destId="{35D63F8D-C5B9-9347-81D5-77167A659DD3}" srcOrd="0" destOrd="0" presId="urn:microsoft.com/office/officeart/2008/layout/LinedList"/>
    <dgm:cxn modelId="{00E88D25-E74C-4F14-B189-ACC9D4D6B78E}" srcId="{AD79BF16-9055-47BE-80D7-C023CFC2647C}" destId="{F82DD34C-4710-4F6A-B265-25F1238731DE}" srcOrd="2" destOrd="0" parTransId="{7C577610-A144-4E20-80D8-4A624135972C}" sibTransId="{571D84B7-9098-49AA-BFDC-49434C868AE4}"/>
    <dgm:cxn modelId="{67572C45-53DE-4478-973E-CFC7942A26BF}" srcId="{AD79BF16-9055-47BE-80D7-C023CFC2647C}" destId="{A8307126-F193-4C48-A56E-A8F36E6C3830}" srcOrd="6" destOrd="0" parTransId="{D4594711-A85A-4BD2-B245-048C195FE7BF}" sibTransId="{3BBD5F13-3FFB-43B9-81E1-900514484661}"/>
    <dgm:cxn modelId="{2C4A3A5A-48B4-4D1D-ABD1-E257DABF5BED}" srcId="{AD79BF16-9055-47BE-80D7-C023CFC2647C}" destId="{90404027-FC27-4D5F-B3D3-43C5981F15B3}" srcOrd="0" destOrd="0" parTransId="{C0D98412-55F0-4E82-96C7-A10BF8A54877}" sibTransId="{F59CD5EA-89C6-454F-AD65-223F5BDE7FB4}"/>
    <dgm:cxn modelId="{F5446273-D5E5-49D6-A055-20DC479ABC31}" srcId="{AD79BF16-9055-47BE-80D7-C023CFC2647C}" destId="{6CBB5572-A3E1-490B-B561-EF8086C7C47F}" srcOrd="4" destOrd="0" parTransId="{A9E4E40B-73A4-47B7-808B-8F89CD871849}" sibTransId="{F7A5574C-75A6-4ADD-93C8-DC4B35EBE1D1}"/>
    <dgm:cxn modelId="{682F7178-FB10-A74E-A0A2-A328CE1069AF}" type="presOf" srcId="{F82DD34C-4710-4F6A-B265-25F1238731DE}" destId="{F53EDAB2-C5D5-524C-A220-E1CB6CD54429}" srcOrd="0" destOrd="0" presId="urn:microsoft.com/office/officeart/2008/layout/LinedList"/>
    <dgm:cxn modelId="{5B82CA98-908D-D34C-8CC4-859D73A1101D}" type="presOf" srcId="{61F4DD81-F716-4F72-A81D-DE6F54AB7EDF}" destId="{F44498FD-8B11-814A-B9BF-3B6361BBC3A0}" srcOrd="0" destOrd="0" presId="urn:microsoft.com/office/officeart/2008/layout/LinedList"/>
    <dgm:cxn modelId="{5080229A-3D25-46C8-9BEF-BE25BF34EDC9}" srcId="{AD79BF16-9055-47BE-80D7-C023CFC2647C}" destId="{613993F0-0B75-4E8A-B31D-F384EA96EAD5}" srcOrd="3" destOrd="0" parTransId="{BA8FBC79-D54F-441D-AD4B-C33D37A14476}" sibTransId="{40FD3BCC-C2BE-481F-B43F-7E0C15DC008F}"/>
    <dgm:cxn modelId="{A04308A0-DBB3-2E42-9E78-5979F3E436D9}" type="presOf" srcId="{90404027-FC27-4D5F-B3D3-43C5981F15B3}" destId="{FDF89FC9-B9CB-7D49-9345-F9100F683436}" srcOrd="0" destOrd="0" presId="urn:microsoft.com/office/officeart/2008/layout/LinedList"/>
    <dgm:cxn modelId="{CF6B4BC3-008E-4C2B-9414-995916FE3C95}" srcId="{AD79BF16-9055-47BE-80D7-C023CFC2647C}" destId="{61F4DD81-F716-4F72-A81D-DE6F54AB7EDF}" srcOrd="1" destOrd="0" parTransId="{F499DF01-7623-4E93-B21B-74D253EDF25E}" sibTransId="{40D0248F-E991-49C5-8482-C7170BDA3DAC}"/>
    <dgm:cxn modelId="{B57383CD-68DD-4BB7-A324-82D94EDA3B0F}" srcId="{AD79BF16-9055-47BE-80D7-C023CFC2647C}" destId="{58B0EAA4-5943-42DA-8219-9F20E1EA035C}" srcOrd="5" destOrd="0" parTransId="{F7B85137-1616-43B6-9096-85B51AFDEBC7}" sibTransId="{0ECF99E7-4F67-428D-95EE-37847A9EB14C}"/>
    <dgm:cxn modelId="{6760B7D0-3BB7-7F43-B065-BED9CCCD5300}" type="presOf" srcId="{613993F0-0B75-4E8A-B31D-F384EA96EAD5}" destId="{19CDC412-7508-B647-847E-C0F32956C087}" srcOrd="0" destOrd="0" presId="urn:microsoft.com/office/officeart/2008/layout/LinedList"/>
    <dgm:cxn modelId="{9D615FF2-2235-0247-8D81-72F266F45DBA}" type="presOf" srcId="{AD79BF16-9055-47BE-80D7-C023CFC2647C}" destId="{639C41E7-902F-4D4D-AA98-F797D42264A6}" srcOrd="0" destOrd="0" presId="urn:microsoft.com/office/officeart/2008/layout/LinedList"/>
    <dgm:cxn modelId="{67AE44CC-A9D6-6F4E-9CE1-B1C3765BD064}" type="presParOf" srcId="{639C41E7-902F-4D4D-AA98-F797D42264A6}" destId="{4A85589C-6B91-6948-AFC7-09E11F03CE33}" srcOrd="0" destOrd="0" presId="urn:microsoft.com/office/officeart/2008/layout/LinedList"/>
    <dgm:cxn modelId="{2FBB010F-7BCE-BA43-8BAC-2CBBAEA48BC7}" type="presParOf" srcId="{639C41E7-902F-4D4D-AA98-F797D42264A6}" destId="{9CD39E76-365C-054A-8A5D-CC91AFDE8A5C}" srcOrd="1" destOrd="0" presId="urn:microsoft.com/office/officeart/2008/layout/LinedList"/>
    <dgm:cxn modelId="{5533DCFE-2018-C84C-9D08-DB33EE334717}" type="presParOf" srcId="{9CD39E76-365C-054A-8A5D-CC91AFDE8A5C}" destId="{FDF89FC9-B9CB-7D49-9345-F9100F683436}" srcOrd="0" destOrd="0" presId="urn:microsoft.com/office/officeart/2008/layout/LinedList"/>
    <dgm:cxn modelId="{6535A794-F399-B946-A53D-9F9FB18D5230}" type="presParOf" srcId="{9CD39E76-365C-054A-8A5D-CC91AFDE8A5C}" destId="{24C19BC3-487B-7D47-BB08-28C80A73A19E}" srcOrd="1" destOrd="0" presId="urn:microsoft.com/office/officeart/2008/layout/LinedList"/>
    <dgm:cxn modelId="{43AAF6C3-52E4-664F-BE77-267CA271D482}" type="presParOf" srcId="{639C41E7-902F-4D4D-AA98-F797D42264A6}" destId="{44A6A001-E479-BB4F-BEC2-E8915A0CBEB8}" srcOrd="2" destOrd="0" presId="urn:microsoft.com/office/officeart/2008/layout/LinedList"/>
    <dgm:cxn modelId="{14B6D580-AB51-304A-AF41-C3EA7781DF7D}" type="presParOf" srcId="{639C41E7-902F-4D4D-AA98-F797D42264A6}" destId="{C395B80E-DC7A-234D-B962-BD136BAC89F2}" srcOrd="3" destOrd="0" presId="urn:microsoft.com/office/officeart/2008/layout/LinedList"/>
    <dgm:cxn modelId="{3CC1FB46-024D-8242-AA5C-EEB373173A47}" type="presParOf" srcId="{C395B80E-DC7A-234D-B962-BD136BAC89F2}" destId="{F44498FD-8B11-814A-B9BF-3B6361BBC3A0}" srcOrd="0" destOrd="0" presId="urn:microsoft.com/office/officeart/2008/layout/LinedList"/>
    <dgm:cxn modelId="{E07F9C29-54D2-9540-9727-510865BB0E79}" type="presParOf" srcId="{C395B80E-DC7A-234D-B962-BD136BAC89F2}" destId="{3CB8756A-5D19-0947-8875-0BBF7D7149AE}" srcOrd="1" destOrd="0" presId="urn:microsoft.com/office/officeart/2008/layout/LinedList"/>
    <dgm:cxn modelId="{D054EA80-DBA5-FF46-826C-DF3FAE46A5C7}" type="presParOf" srcId="{639C41E7-902F-4D4D-AA98-F797D42264A6}" destId="{3C643443-1D5A-BC49-BC0F-DD7B87EEA067}" srcOrd="4" destOrd="0" presId="urn:microsoft.com/office/officeart/2008/layout/LinedList"/>
    <dgm:cxn modelId="{140BB9B0-B4CA-9841-A5AC-5E28D15DC3EC}" type="presParOf" srcId="{639C41E7-902F-4D4D-AA98-F797D42264A6}" destId="{47ACB3D9-A774-6B41-B3B3-7E7CBA564268}" srcOrd="5" destOrd="0" presId="urn:microsoft.com/office/officeart/2008/layout/LinedList"/>
    <dgm:cxn modelId="{374EECA2-D553-CD42-9237-B65E61F02EA4}" type="presParOf" srcId="{47ACB3D9-A774-6B41-B3B3-7E7CBA564268}" destId="{F53EDAB2-C5D5-524C-A220-E1CB6CD54429}" srcOrd="0" destOrd="0" presId="urn:microsoft.com/office/officeart/2008/layout/LinedList"/>
    <dgm:cxn modelId="{4BCABCEE-89B5-B84B-AA63-5F7544FA298C}" type="presParOf" srcId="{47ACB3D9-A774-6B41-B3B3-7E7CBA564268}" destId="{52E15B6D-B0B8-8649-B47C-2B4E2B9EDB18}" srcOrd="1" destOrd="0" presId="urn:microsoft.com/office/officeart/2008/layout/LinedList"/>
    <dgm:cxn modelId="{50BF2029-A098-F141-B6F4-354F1CDC0888}" type="presParOf" srcId="{639C41E7-902F-4D4D-AA98-F797D42264A6}" destId="{4F4262D4-61FF-0D42-BB4A-34CE33CA00BB}" srcOrd="6" destOrd="0" presId="urn:microsoft.com/office/officeart/2008/layout/LinedList"/>
    <dgm:cxn modelId="{88E79940-A19B-5548-8E7E-CC69F57E152E}" type="presParOf" srcId="{639C41E7-902F-4D4D-AA98-F797D42264A6}" destId="{0CD57EDD-5259-3A47-AE70-A40BB1BB603D}" srcOrd="7" destOrd="0" presId="urn:microsoft.com/office/officeart/2008/layout/LinedList"/>
    <dgm:cxn modelId="{2C2466E6-DE74-3441-B825-5E9C8A7A432E}" type="presParOf" srcId="{0CD57EDD-5259-3A47-AE70-A40BB1BB603D}" destId="{19CDC412-7508-B647-847E-C0F32956C087}" srcOrd="0" destOrd="0" presId="urn:microsoft.com/office/officeart/2008/layout/LinedList"/>
    <dgm:cxn modelId="{53594EBC-E72F-DC48-9F0E-5BAA9D315FAD}" type="presParOf" srcId="{0CD57EDD-5259-3A47-AE70-A40BB1BB603D}" destId="{0EE421A4-620A-9D49-AAE5-8ACC1B9CB64F}" srcOrd="1" destOrd="0" presId="urn:microsoft.com/office/officeart/2008/layout/LinedList"/>
    <dgm:cxn modelId="{A4640501-44E7-074F-A366-99EA7F2CF938}" type="presParOf" srcId="{639C41E7-902F-4D4D-AA98-F797D42264A6}" destId="{45E33F14-2CB0-1C44-81FF-6174914BBC9A}" srcOrd="8" destOrd="0" presId="urn:microsoft.com/office/officeart/2008/layout/LinedList"/>
    <dgm:cxn modelId="{680856E2-0D17-654C-A319-B5F417E97139}" type="presParOf" srcId="{639C41E7-902F-4D4D-AA98-F797D42264A6}" destId="{CBDDE7F8-CE37-0E44-B057-C760652450DB}" srcOrd="9" destOrd="0" presId="urn:microsoft.com/office/officeart/2008/layout/LinedList"/>
    <dgm:cxn modelId="{92E71942-116B-CE42-AE36-D354D98F74CF}" type="presParOf" srcId="{CBDDE7F8-CE37-0E44-B057-C760652450DB}" destId="{9A1150A7-1084-FE4C-82A1-A8BD152AD328}" srcOrd="0" destOrd="0" presId="urn:microsoft.com/office/officeart/2008/layout/LinedList"/>
    <dgm:cxn modelId="{63A9F89A-02BF-4E4B-8CA6-57AC29FC91DA}" type="presParOf" srcId="{CBDDE7F8-CE37-0E44-B057-C760652450DB}" destId="{8F07A78C-909A-4142-84E9-2D347CDB9C23}" srcOrd="1" destOrd="0" presId="urn:microsoft.com/office/officeart/2008/layout/LinedList"/>
    <dgm:cxn modelId="{032F3803-D8C6-0C4C-A933-B4ED623E3C85}" type="presParOf" srcId="{639C41E7-902F-4D4D-AA98-F797D42264A6}" destId="{D3FE014A-BCF0-CC48-B208-D26C3BCFE6BC}" srcOrd="10" destOrd="0" presId="urn:microsoft.com/office/officeart/2008/layout/LinedList"/>
    <dgm:cxn modelId="{4D53B756-09E9-5348-91AF-104DF8A36581}" type="presParOf" srcId="{639C41E7-902F-4D4D-AA98-F797D42264A6}" destId="{7AB4A0EE-0D26-E74A-B7F4-26F39F36D192}" srcOrd="11" destOrd="0" presId="urn:microsoft.com/office/officeart/2008/layout/LinedList"/>
    <dgm:cxn modelId="{F9B3F7B6-7F91-1F45-ADCA-BE5C200E3166}" type="presParOf" srcId="{7AB4A0EE-0D26-E74A-B7F4-26F39F36D192}" destId="{35D63F8D-C5B9-9347-81D5-77167A659DD3}" srcOrd="0" destOrd="0" presId="urn:microsoft.com/office/officeart/2008/layout/LinedList"/>
    <dgm:cxn modelId="{DF59488A-EC1D-5541-B3D8-B4F25E65B996}" type="presParOf" srcId="{7AB4A0EE-0D26-E74A-B7F4-26F39F36D192}" destId="{89F748F0-CC15-9447-8B92-28EA7E30D74B}" srcOrd="1" destOrd="0" presId="urn:microsoft.com/office/officeart/2008/layout/LinedList"/>
    <dgm:cxn modelId="{10435B74-A5E8-6143-A0A8-41303121981E}" type="presParOf" srcId="{639C41E7-902F-4D4D-AA98-F797D42264A6}" destId="{0A6B4F28-6E07-E445-A80B-DE8C6FEA84AA}" srcOrd="12" destOrd="0" presId="urn:microsoft.com/office/officeart/2008/layout/LinedList"/>
    <dgm:cxn modelId="{CCD574A8-8CC3-A546-80B1-16DAF0D912BC}" type="presParOf" srcId="{639C41E7-902F-4D4D-AA98-F797D42264A6}" destId="{E0E04A03-5786-2246-951D-244FAB4BD0B6}" srcOrd="13" destOrd="0" presId="urn:microsoft.com/office/officeart/2008/layout/LinedList"/>
    <dgm:cxn modelId="{29B8D639-CDD3-AC45-8F02-BEEB02C1F38F}" type="presParOf" srcId="{E0E04A03-5786-2246-951D-244FAB4BD0B6}" destId="{56A4B16C-E717-FC4C-90A3-1BCFA97963AE}" srcOrd="0" destOrd="0" presId="urn:microsoft.com/office/officeart/2008/layout/LinedList"/>
    <dgm:cxn modelId="{143FC2D6-FD57-B04C-8A98-9BABB8F38C82}" type="presParOf" srcId="{E0E04A03-5786-2246-951D-244FAB4BD0B6}" destId="{D3559548-9CA9-5244-BDFC-1B0F978F079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520DED6-37B5-485D-A40E-693F0A85289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1B66D8F-0C2A-47FA-97F7-F7D633F08E23}">
      <dgm:prSet/>
      <dgm:spPr/>
      <dgm:t>
        <a:bodyPr/>
        <a:lstStyle/>
        <a:p>
          <a:r>
            <a:rPr lang="en-US" dirty="0"/>
            <a:t>Can a portfolio thrive through boom and bust?</a:t>
          </a:r>
        </a:p>
      </dgm:t>
    </dgm:pt>
    <dgm:pt modelId="{AA8417CC-9036-4470-AC4F-247552248C6F}" type="parTrans" cxnId="{E59992E3-D10A-4D3C-A0D5-C4414266DBD3}">
      <dgm:prSet/>
      <dgm:spPr/>
      <dgm:t>
        <a:bodyPr/>
        <a:lstStyle/>
        <a:p>
          <a:endParaRPr lang="en-US"/>
        </a:p>
      </dgm:t>
    </dgm:pt>
    <dgm:pt modelId="{97D24DCF-98B7-46F4-9CD3-E746B13966BC}" type="sibTrans" cxnId="{E59992E3-D10A-4D3C-A0D5-C4414266DBD3}">
      <dgm:prSet/>
      <dgm:spPr/>
      <dgm:t>
        <a:bodyPr/>
        <a:lstStyle/>
        <a:p>
          <a:endParaRPr lang="en-US"/>
        </a:p>
      </dgm:t>
    </dgm:pt>
    <dgm:pt modelId="{D0D10765-D787-439F-9C58-92D8B788A58B}">
      <dgm:prSet/>
      <dgm:spPr/>
      <dgm:t>
        <a:bodyPr/>
        <a:lstStyle/>
        <a:p>
          <a:r>
            <a:rPr lang="en-US" dirty="0"/>
            <a:t>6 diversified, resilient assets: MSFT, DE, COST, BYDDY, AMD, GLD</a:t>
          </a:r>
        </a:p>
      </dgm:t>
    </dgm:pt>
    <dgm:pt modelId="{A743605A-8F1F-4934-BDF6-3BCDE6A21F55}" type="parTrans" cxnId="{339E52CF-BDB9-4E08-88B6-29F9D905A2A6}">
      <dgm:prSet/>
      <dgm:spPr/>
      <dgm:t>
        <a:bodyPr/>
        <a:lstStyle/>
        <a:p>
          <a:endParaRPr lang="en-US"/>
        </a:p>
      </dgm:t>
    </dgm:pt>
    <dgm:pt modelId="{92C4E584-476C-4370-90C0-05DB50F037F7}" type="sibTrans" cxnId="{339E52CF-BDB9-4E08-88B6-29F9D905A2A6}">
      <dgm:prSet/>
      <dgm:spPr/>
      <dgm:t>
        <a:bodyPr/>
        <a:lstStyle/>
        <a:p>
          <a:endParaRPr lang="en-US"/>
        </a:p>
      </dgm:t>
    </dgm:pt>
    <dgm:pt modelId="{5E1761DF-8D2A-477F-BF0E-016BCEF35470}">
      <dgm:prSet/>
      <dgm:spPr/>
      <dgm:t>
        <a:bodyPr/>
        <a:lstStyle/>
        <a:p>
          <a:r>
            <a:rPr lang="en-US"/>
            <a:t>Diversification benefits plateau beyond 6–10 assets</a:t>
          </a:r>
        </a:p>
      </dgm:t>
    </dgm:pt>
    <dgm:pt modelId="{1A863355-E9A2-4624-BE64-FF405C91EAA8}" type="parTrans" cxnId="{EC8C76C6-C982-43B7-841E-5D3A664A1866}">
      <dgm:prSet/>
      <dgm:spPr/>
      <dgm:t>
        <a:bodyPr/>
        <a:lstStyle/>
        <a:p>
          <a:endParaRPr lang="en-US"/>
        </a:p>
      </dgm:t>
    </dgm:pt>
    <dgm:pt modelId="{851F3C6B-7AE5-4688-8A1F-47916A8D1276}" type="sibTrans" cxnId="{EC8C76C6-C982-43B7-841E-5D3A664A1866}">
      <dgm:prSet/>
      <dgm:spPr/>
      <dgm:t>
        <a:bodyPr/>
        <a:lstStyle/>
        <a:p>
          <a:endParaRPr lang="en-US"/>
        </a:p>
      </dgm:t>
    </dgm:pt>
    <dgm:pt modelId="{5B774AFA-4754-456D-BEA6-2BAC8246C409}">
      <dgm:prSet/>
      <dgm:spPr/>
      <dgm:t>
        <a:bodyPr/>
        <a:lstStyle/>
        <a:p>
          <a:r>
            <a:rPr lang="en-US"/>
            <a:t>Period: Jan 2018 – May 2025 (calm, COVID-19, recovery)</a:t>
          </a:r>
        </a:p>
      </dgm:t>
    </dgm:pt>
    <dgm:pt modelId="{2FB6F136-E744-491A-A46E-9848D1C3DDA7}" type="parTrans" cxnId="{7A1E3987-F0F6-46E4-A0BC-5FD2B23918FA}">
      <dgm:prSet/>
      <dgm:spPr/>
      <dgm:t>
        <a:bodyPr/>
        <a:lstStyle/>
        <a:p>
          <a:endParaRPr lang="en-US"/>
        </a:p>
      </dgm:t>
    </dgm:pt>
    <dgm:pt modelId="{1CF2BB51-4C48-4742-9F87-962016F735D9}" type="sibTrans" cxnId="{7A1E3987-F0F6-46E4-A0BC-5FD2B23918FA}">
      <dgm:prSet/>
      <dgm:spPr/>
      <dgm:t>
        <a:bodyPr/>
        <a:lstStyle/>
        <a:p>
          <a:endParaRPr lang="en-US"/>
        </a:p>
      </dgm:t>
    </dgm:pt>
    <dgm:pt modelId="{3DC3ABE3-F437-4F95-A3D5-8B7A83012547}">
      <dgm:prSet/>
      <dgm:spPr/>
      <dgm:t>
        <a:bodyPr/>
        <a:lstStyle/>
        <a:p>
          <a:r>
            <a:rPr lang="en-US"/>
            <a:t>Tests long-term durability</a:t>
          </a:r>
        </a:p>
      </dgm:t>
    </dgm:pt>
    <dgm:pt modelId="{858FF5BA-BF4C-458C-9BEF-26E54A08A366}" type="parTrans" cxnId="{CB20E502-B677-4CCA-BA00-996B0100F009}">
      <dgm:prSet/>
      <dgm:spPr/>
      <dgm:t>
        <a:bodyPr/>
        <a:lstStyle/>
        <a:p>
          <a:endParaRPr lang="en-US"/>
        </a:p>
      </dgm:t>
    </dgm:pt>
    <dgm:pt modelId="{95C85CC7-1B3D-4234-9DCA-7DE090892FCF}" type="sibTrans" cxnId="{CB20E502-B677-4CCA-BA00-996B0100F009}">
      <dgm:prSet/>
      <dgm:spPr/>
      <dgm:t>
        <a:bodyPr/>
        <a:lstStyle/>
        <a:p>
          <a:endParaRPr lang="en-US"/>
        </a:p>
      </dgm:t>
    </dgm:pt>
    <dgm:pt modelId="{90AAFD99-9D73-D943-96FF-5B3DD1E735C9}" type="pres">
      <dgm:prSet presAssocID="{5520DED6-37B5-485D-A40E-693F0A85289A}" presName="linear" presStyleCnt="0">
        <dgm:presLayoutVars>
          <dgm:animLvl val="lvl"/>
          <dgm:resizeHandles val="exact"/>
        </dgm:presLayoutVars>
      </dgm:prSet>
      <dgm:spPr/>
    </dgm:pt>
    <dgm:pt modelId="{01C3D751-DEF3-ED47-944F-5DC429C7E3BD}" type="pres">
      <dgm:prSet presAssocID="{81B66D8F-0C2A-47FA-97F7-F7D633F08E2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67B940D-0A6F-C648-BCEF-AA949962415A}" type="pres">
      <dgm:prSet presAssocID="{97D24DCF-98B7-46F4-9CD3-E746B13966BC}" presName="spacer" presStyleCnt="0"/>
      <dgm:spPr/>
    </dgm:pt>
    <dgm:pt modelId="{63BF752F-C4A7-D548-BA0F-985539C81744}" type="pres">
      <dgm:prSet presAssocID="{D0D10765-D787-439F-9C58-92D8B788A58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17DADB23-7F34-A943-8307-23467B99F4F8}" type="pres">
      <dgm:prSet presAssocID="{92C4E584-476C-4370-90C0-05DB50F037F7}" presName="spacer" presStyleCnt="0"/>
      <dgm:spPr/>
    </dgm:pt>
    <dgm:pt modelId="{EB5FD399-A955-CD43-B3E1-D642F9908804}" type="pres">
      <dgm:prSet presAssocID="{5E1761DF-8D2A-477F-BF0E-016BCEF35470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BA03F5B-8253-8A4D-8584-8A3A21B595FE}" type="pres">
      <dgm:prSet presAssocID="{851F3C6B-7AE5-4688-8A1F-47916A8D1276}" presName="spacer" presStyleCnt="0"/>
      <dgm:spPr/>
    </dgm:pt>
    <dgm:pt modelId="{A5902461-8AD0-D44F-9DCE-B4BF0629EA38}" type="pres">
      <dgm:prSet presAssocID="{5B774AFA-4754-456D-BEA6-2BAC8246C40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145E0A0-F57D-464B-A48D-ABA9CA4E6765}" type="pres">
      <dgm:prSet presAssocID="{1CF2BB51-4C48-4742-9F87-962016F735D9}" presName="spacer" presStyleCnt="0"/>
      <dgm:spPr/>
    </dgm:pt>
    <dgm:pt modelId="{6F21335A-586F-744D-9FA5-EC121C8544A5}" type="pres">
      <dgm:prSet presAssocID="{3DC3ABE3-F437-4F95-A3D5-8B7A8301254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CB20E502-B677-4CCA-BA00-996B0100F009}" srcId="{5520DED6-37B5-485D-A40E-693F0A85289A}" destId="{3DC3ABE3-F437-4F95-A3D5-8B7A83012547}" srcOrd="4" destOrd="0" parTransId="{858FF5BA-BF4C-458C-9BEF-26E54A08A366}" sibTransId="{95C85CC7-1B3D-4234-9DCA-7DE090892FCF}"/>
    <dgm:cxn modelId="{47147A10-F6DD-E84F-ADA4-E982E8FD6C52}" type="presOf" srcId="{5E1761DF-8D2A-477F-BF0E-016BCEF35470}" destId="{EB5FD399-A955-CD43-B3E1-D642F9908804}" srcOrd="0" destOrd="0" presId="urn:microsoft.com/office/officeart/2005/8/layout/vList2"/>
    <dgm:cxn modelId="{9A07E430-9744-7D45-8F49-861A5E3757CF}" type="presOf" srcId="{3DC3ABE3-F437-4F95-A3D5-8B7A83012547}" destId="{6F21335A-586F-744D-9FA5-EC121C8544A5}" srcOrd="0" destOrd="0" presId="urn:microsoft.com/office/officeart/2005/8/layout/vList2"/>
    <dgm:cxn modelId="{18F7A35E-0B39-3141-9B59-CB8B7605E898}" type="presOf" srcId="{81B66D8F-0C2A-47FA-97F7-F7D633F08E23}" destId="{01C3D751-DEF3-ED47-944F-5DC429C7E3BD}" srcOrd="0" destOrd="0" presId="urn:microsoft.com/office/officeart/2005/8/layout/vList2"/>
    <dgm:cxn modelId="{7A1E3987-F0F6-46E4-A0BC-5FD2B23918FA}" srcId="{5520DED6-37B5-485D-A40E-693F0A85289A}" destId="{5B774AFA-4754-456D-BEA6-2BAC8246C409}" srcOrd="3" destOrd="0" parTransId="{2FB6F136-E744-491A-A46E-9848D1C3DDA7}" sibTransId="{1CF2BB51-4C48-4742-9F87-962016F735D9}"/>
    <dgm:cxn modelId="{04770E92-4C93-2149-B742-3D14E45B1DDB}" type="presOf" srcId="{5520DED6-37B5-485D-A40E-693F0A85289A}" destId="{90AAFD99-9D73-D943-96FF-5B3DD1E735C9}" srcOrd="0" destOrd="0" presId="urn:microsoft.com/office/officeart/2005/8/layout/vList2"/>
    <dgm:cxn modelId="{4F366EB9-9AF5-1B4B-BA7B-5AA80A9482CB}" type="presOf" srcId="{5B774AFA-4754-456D-BEA6-2BAC8246C409}" destId="{A5902461-8AD0-D44F-9DCE-B4BF0629EA38}" srcOrd="0" destOrd="0" presId="urn:microsoft.com/office/officeart/2005/8/layout/vList2"/>
    <dgm:cxn modelId="{DB7AFBC1-8040-C848-8193-0194BAAA1AC1}" type="presOf" srcId="{D0D10765-D787-439F-9C58-92D8B788A58B}" destId="{63BF752F-C4A7-D548-BA0F-985539C81744}" srcOrd="0" destOrd="0" presId="urn:microsoft.com/office/officeart/2005/8/layout/vList2"/>
    <dgm:cxn modelId="{EC8C76C6-C982-43B7-841E-5D3A664A1866}" srcId="{5520DED6-37B5-485D-A40E-693F0A85289A}" destId="{5E1761DF-8D2A-477F-BF0E-016BCEF35470}" srcOrd="2" destOrd="0" parTransId="{1A863355-E9A2-4624-BE64-FF405C91EAA8}" sibTransId="{851F3C6B-7AE5-4688-8A1F-47916A8D1276}"/>
    <dgm:cxn modelId="{339E52CF-BDB9-4E08-88B6-29F9D905A2A6}" srcId="{5520DED6-37B5-485D-A40E-693F0A85289A}" destId="{D0D10765-D787-439F-9C58-92D8B788A58B}" srcOrd="1" destOrd="0" parTransId="{A743605A-8F1F-4934-BDF6-3BCDE6A21F55}" sibTransId="{92C4E584-476C-4370-90C0-05DB50F037F7}"/>
    <dgm:cxn modelId="{E59992E3-D10A-4D3C-A0D5-C4414266DBD3}" srcId="{5520DED6-37B5-485D-A40E-693F0A85289A}" destId="{81B66D8F-0C2A-47FA-97F7-F7D633F08E23}" srcOrd="0" destOrd="0" parTransId="{AA8417CC-9036-4470-AC4F-247552248C6F}" sibTransId="{97D24DCF-98B7-46F4-9CD3-E746B13966BC}"/>
    <dgm:cxn modelId="{ACFC99AF-5463-094E-A959-4E0B12AE8824}" type="presParOf" srcId="{90AAFD99-9D73-D943-96FF-5B3DD1E735C9}" destId="{01C3D751-DEF3-ED47-944F-5DC429C7E3BD}" srcOrd="0" destOrd="0" presId="urn:microsoft.com/office/officeart/2005/8/layout/vList2"/>
    <dgm:cxn modelId="{CC6C47C2-95B6-974A-86D1-FE828BCBDE65}" type="presParOf" srcId="{90AAFD99-9D73-D943-96FF-5B3DD1E735C9}" destId="{667B940D-0A6F-C648-BCEF-AA949962415A}" srcOrd="1" destOrd="0" presId="urn:microsoft.com/office/officeart/2005/8/layout/vList2"/>
    <dgm:cxn modelId="{D67B0EC1-C3EA-8940-BD63-E59D960FC81C}" type="presParOf" srcId="{90AAFD99-9D73-D943-96FF-5B3DD1E735C9}" destId="{63BF752F-C4A7-D548-BA0F-985539C81744}" srcOrd="2" destOrd="0" presId="urn:microsoft.com/office/officeart/2005/8/layout/vList2"/>
    <dgm:cxn modelId="{68AE97D0-A8F5-5947-9759-32B8061D3CE2}" type="presParOf" srcId="{90AAFD99-9D73-D943-96FF-5B3DD1E735C9}" destId="{17DADB23-7F34-A943-8307-23467B99F4F8}" srcOrd="3" destOrd="0" presId="urn:microsoft.com/office/officeart/2005/8/layout/vList2"/>
    <dgm:cxn modelId="{14F28F04-117A-7C4F-97A8-7493565ADE9B}" type="presParOf" srcId="{90AAFD99-9D73-D943-96FF-5B3DD1E735C9}" destId="{EB5FD399-A955-CD43-B3E1-D642F9908804}" srcOrd="4" destOrd="0" presId="urn:microsoft.com/office/officeart/2005/8/layout/vList2"/>
    <dgm:cxn modelId="{4B5FBD06-20B0-0B4A-A727-0B31F8A3D570}" type="presParOf" srcId="{90AAFD99-9D73-D943-96FF-5B3DD1E735C9}" destId="{FBA03F5B-8253-8A4D-8584-8A3A21B595FE}" srcOrd="5" destOrd="0" presId="urn:microsoft.com/office/officeart/2005/8/layout/vList2"/>
    <dgm:cxn modelId="{277CFC1C-D93A-4C4C-B4CE-2932C698E8F5}" type="presParOf" srcId="{90AAFD99-9D73-D943-96FF-5B3DD1E735C9}" destId="{A5902461-8AD0-D44F-9DCE-B4BF0629EA38}" srcOrd="6" destOrd="0" presId="urn:microsoft.com/office/officeart/2005/8/layout/vList2"/>
    <dgm:cxn modelId="{1EACE9FE-0C7D-F644-9A05-12683EABB981}" type="presParOf" srcId="{90AAFD99-9D73-D943-96FF-5B3DD1E735C9}" destId="{2145E0A0-F57D-464B-A48D-ABA9CA4E6765}" srcOrd="7" destOrd="0" presId="urn:microsoft.com/office/officeart/2005/8/layout/vList2"/>
    <dgm:cxn modelId="{91411844-A44A-534A-AB4F-67497A030D90}" type="presParOf" srcId="{90AAFD99-9D73-D943-96FF-5B3DD1E735C9}" destId="{6F21335A-586F-744D-9FA5-EC121C8544A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85589C-6B91-6948-AFC7-09E11F03CE33}">
      <dsp:nvSpPr>
        <dsp:cNvPr id="0" name=""/>
        <dsp:cNvSpPr/>
      </dsp:nvSpPr>
      <dsp:spPr>
        <a:xfrm>
          <a:off x="0" y="490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F89FC9-B9CB-7D49-9345-F9100F683436}">
      <dsp:nvSpPr>
        <dsp:cNvPr id="0" name=""/>
        <dsp:cNvSpPr/>
      </dsp:nvSpPr>
      <dsp:spPr>
        <a:xfrm>
          <a:off x="0" y="490"/>
          <a:ext cx="9601200" cy="573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/>
            <a:t>Introduction</a:t>
          </a:r>
          <a:endParaRPr lang="en-US" sz="2400" kern="1200"/>
        </a:p>
      </dsp:txBody>
      <dsp:txXfrm>
        <a:off x="0" y="490"/>
        <a:ext cx="9601200" cy="573833"/>
      </dsp:txXfrm>
    </dsp:sp>
    <dsp:sp modelId="{44A6A001-E479-BB4F-BEC2-E8915A0CBEB8}">
      <dsp:nvSpPr>
        <dsp:cNvPr id="0" name=""/>
        <dsp:cNvSpPr/>
      </dsp:nvSpPr>
      <dsp:spPr>
        <a:xfrm>
          <a:off x="0" y="574324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4498FD-8B11-814A-B9BF-3B6361BBC3A0}">
      <dsp:nvSpPr>
        <dsp:cNvPr id="0" name=""/>
        <dsp:cNvSpPr/>
      </dsp:nvSpPr>
      <dsp:spPr>
        <a:xfrm>
          <a:off x="0" y="574324"/>
          <a:ext cx="9601200" cy="573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/>
            <a:t>Data Analysis: Normality and Diversification</a:t>
          </a:r>
          <a:endParaRPr lang="en-US" sz="2400" kern="1200"/>
        </a:p>
      </dsp:txBody>
      <dsp:txXfrm>
        <a:off x="0" y="574324"/>
        <a:ext cx="9601200" cy="573833"/>
      </dsp:txXfrm>
    </dsp:sp>
    <dsp:sp modelId="{3C643443-1D5A-BC49-BC0F-DD7B87EEA067}">
      <dsp:nvSpPr>
        <dsp:cNvPr id="0" name=""/>
        <dsp:cNvSpPr/>
      </dsp:nvSpPr>
      <dsp:spPr>
        <a:xfrm>
          <a:off x="0" y="1148158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3EDAB2-C5D5-524C-A220-E1CB6CD54429}">
      <dsp:nvSpPr>
        <dsp:cNvPr id="0" name=""/>
        <dsp:cNvSpPr/>
      </dsp:nvSpPr>
      <dsp:spPr>
        <a:xfrm>
          <a:off x="0" y="1148158"/>
          <a:ext cx="9601200" cy="573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/>
            <a:t>Simulation and the Efficient Frontier: Pursuing Markowitz’s Legacy</a:t>
          </a:r>
          <a:endParaRPr lang="en-US" sz="2400" kern="1200"/>
        </a:p>
      </dsp:txBody>
      <dsp:txXfrm>
        <a:off x="0" y="1148158"/>
        <a:ext cx="9601200" cy="573833"/>
      </dsp:txXfrm>
    </dsp:sp>
    <dsp:sp modelId="{4F4262D4-61FF-0D42-BB4A-34CE33CA00BB}">
      <dsp:nvSpPr>
        <dsp:cNvPr id="0" name=""/>
        <dsp:cNvSpPr/>
      </dsp:nvSpPr>
      <dsp:spPr>
        <a:xfrm>
          <a:off x="0" y="1721992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CDC412-7508-B647-847E-C0F32956C087}">
      <dsp:nvSpPr>
        <dsp:cNvPr id="0" name=""/>
        <dsp:cNvSpPr/>
      </dsp:nvSpPr>
      <dsp:spPr>
        <a:xfrm>
          <a:off x="0" y="1721992"/>
          <a:ext cx="9601200" cy="573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/>
            <a:t>Sharpe Ratio and the Tangency Portfolio: When Efficiency Meets Return</a:t>
          </a:r>
          <a:endParaRPr lang="en-US" sz="2400" kern="1200"/>
        </a:p>
      </dsp:txBody>
      <dsp:txXfrm>
        <a:off x="0" y="1721992"/>
        <a:ext cx="9601200" cy="573833"/>
      </dsp:txXfrm>
    </dsp:sp>
    <dsp:sp modelId="{45E33F14-2CB0-1C44-81FF-6174914BBC9A}">
      <dsp:nvSpPr>
        <dsp:cNvPr id="0" name=""/>
        <dsp:cNvSpPr/>
      </dsp:nvSpPr>
      <dsp:spPr>
        <a:xfrm>
          <a:off x="0" y="2295825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1150A7-1084-FE4C-82A1-A8BD152AD328}">
      <dsp:nvSpPr>
        <dsp:cNvPr id="0" name=""/>
        <dsp:cNvSpPr/>
      </dsp:nvSpPr>
      <dsp:spPr>
        <a:xfrm>
          <a:off x="0" y="2295825"/>
          <a:ext cx="9601200" cy="573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/>
            <a:t>CAPM Regression: Uncovering the DNA of Portfolio Returns</a:t>
          </a:r>
          <a:endParaRPr lang="en-US" sz="2400" kern="1200"/>
        </a:p>
      </dsp:txBody>
      <dsp:txXfrm>
        <a:off x="0" y="2295825"/>
        <a:ext cx="9601200" cy="573833"/>
      </dsp:txXfrm>
    </dsp:sp>
    <dsp:sp modelId="{D3FE014A-BCF0-CC48-B208-D26C3BCFE6BC}">
      <dsp:nvSpPr>
        <dsp:cNvPr id="0" name=""/>
        <dsp:cNvSpPr/>
      </dsp:nvSpPr>
      <dsp:spPr>
        <a:xfrm>
          <a:off x="0" y="2869659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D63F8D-C5B9-9347-81D5-77167A659DD3}">
      <dsp:nvSpPr>
        <dsp:cNvPr id="0" name=""/>
        <dsp:cNvSpPr/>
      </dsp:nvSpPr>
      <dsp:spPr>
        <a:xfrm>
          <a:off x="0" y="2869659"/>
          <a:ext cx="9601200" cy="573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/>
            <a:t>Expected vs. Realized Portfolio Performance</a:t>
          </a:r>
          <a:endParaRPr lang="en-US" sz="2400" kern="1200"/>
        </a:p>
      </dsp:txBody>
      <dsp:txXfrm>
        <a:off x="0" y="2869659"/>
        <a:ext cx="9601200" cy="573833"/>
      </dsp:txXfrm>
    </dsp:sp>
    <dsp:sp modelId="{0A6B4F28-6E07-E445-A80B-DE8C6FEA84AA}">
      <dsp:nvSpPr>
        <dsp:cNvPr id="0" name=""/>
        <dsp:cNvSpPr/>
      </dsp:nvSpPr>
      <dsp:spPr>
        <a:xfrm>
          <a:off x="0" y="3443493"/>
          <a:ext cx="9601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A4B16C-E717-FC4C-90A3-1BCFA97963AE}">
      <dsp:nvSpPr>
        <dsp:cNvPr id="0" name=""/>
        <dsp:cNvSpPr/>
      </dsp:nvSpPr>
      <dsp:spPr>
        <a:xfrm>
          <a:off x="0" y="3443493"/>
          <a:ext cx="9601200" cy="5738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baseline="0"/>
            <a:t>Conclusion</a:t>
          </a:r>
          <a:endParaRPr lang="en-US" sz="2400" kern="1200"/>
        </a:p>
      </dsp:txBody>
      <dsp:txXfrm>
        <a:off x="0" y="3443493"/>
        <a:ext cx="9601200" cy="5738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C3D751-DEF3-ED47-944F-5DC429C7E3BD}">
      <dsp:nvSpPr>
        <dsp:cNvPr id="0" name=""/>
        <dsp:cNvSpPr/>
      </dsp:nvSpPr>
      <dsp:spPr>
        <a:xfrm>
          <a:off x="0" y="6839"/>
          <a:ext cx="6506304" cy="10483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Can a portfolio thrive through boom and bust?</a:t>
          </a:r>
        </a:p>
      </dsp:txBody>
      <dsp:txXfrm>
        <a:off x="51175" y="58014"/>
        <a:ext cx="6403954" cy="945970"/>
      </dsp:txXfrm>
    </dsp:sp>
    <dsp:sp modelId="{63BF752F-C4A7-D548-BA0F-985539C81744}">
      <dsp:nvSpPr>
        <dsp:cNvPr id="0" name=""/>
        <dsp:cNvSpPr/>
      </dsp:nvSpPr>
      <dsp:spPr>
        <a:xfrm>
          <a:off x="0" y="1135799"/>
          <a:ext cx="6506304" cy="1048320"/>
        </a:xfrm>
        <a:prstGeom prst="roundRect">
          <a:avLst/>
        </a:prstGeom>
        <a:solidFill>
          <a:schemeClr val="accent2">
            <a:hueOff val="-209531"/>
            <a:satOff val="-2415"/>
            <a:lumOff val="54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6 diversified, resilient assets: MSFT, DE, COST, BYDDY, AMD, GLD</a:t>
          </a:r>
        </a:p>
      </dsp:txBody>
      <dsp:txXfrm>
        <a:off x="51175" y="1186974"/>
        <a:ext cx="6403954" cy="945970"/>
      </dsp:txXfrm>
    </dsp:sp>
    <dsp:sp modelId="{EB5FD399-A955-CD43-B3E1-D642F9908804}">
      <dsp:nvSpPr>
        <dsp:cNvPr id="0" name=""/>
        <dsp:cNvSpPr/>
      </dsp:nvSpPr>
      <dsp:spPr>
        <a:xfrm>
          <a:off x="0" y="2264760"/>
          <a:ext cx="6506304" cy="1048320"/>
        </a:xfrm>
        <a:prstGeom prst="roundRect">
          <a:avLst/>
        </a:prstGeom>
        <a:solidFill>
          <a:schemeClr val="accent2">
            <a:hueOff val="-419062"/>
            <a:satOff val="-4829"/>
            <a:lumOff val="1079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Diversification benefits plateau beyond 6–10 assets</a:t>
          </a:r>
        </a:p>
      </dsp:txBody>
      <dsp:txXfrm>
        <a:off x="51175" y="2315935"/>
        <a:ext cx="6403954" cy="945970"/>
      </dsp:txXfrm>
    </dsp:sp>
    <dsp:sp modelId="{A5902461-8AD0-D44F-9DCE-B4BF0629EA38}">
      <dsp:nvSpPr>
        <dsp:cNvPr id="0" name=""/>
        <dsp:cNvSpPr/>
      </dsp:nvSpPr>
      <dsp:spPr>
        <a:xfrm>
          <a:off x="0" y="3393720"/>
          <a:ext cx="6506304" cy="1048320"/>
        </a:xfrm>
        <a:prstGeom prst="roundRect">
          <a:avLst/>
        </a:prstGeom>
        <a:solidFill>
          <a:schemeClr val="accent2">
            <a:hueOff val="-628592"/>
            <a:satOff val="-7244"/>
            <a:lumOff val="1619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Period: Jan 2018 – May 2025 (calm, COVID-19, recovery)</a:t>
          </a:r>
        </a:p>
      </dsp:txBody>
      <dsp:txXfrm>
        <a:off x="51175" y="3444895"/>
        <a:ext cx="6403954" cy="945970"/>
      </dsp:txXfrm>
    </dsp:sp>
    <dsp:sp modelId="{6F21335A-586F-744D-9FA5-EC121C8544A5}">
      <dsp:nvSpPr>
        <dsp:cNvPr id="0" name=""/>
        <dsp:cNvSpPr/>
      </dsp:nvSpPr>
      <dsp:spPr>
        <a:xfrm>
          <a:off x="0" y="4522680"/>
          <a:ext cx="6506304" cy="1048320"/>
        </a:xfrm>
        <a:prstGeom prst="roundRect">
          <a:avLst/>
        </a:prstGeom>
        <a:solidFill>
          <a:schemeClr val="accent2">
            <a:hueOff val="-838123"/>
            <a:satOff val="-9658"/>
            <a:lumOff val="2159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Tests long-term durability</a:t>
          </a:r>
        </a:p>
      </dsp:txBody>
      <dsp:txXfrm>
        <a:off x="51175" y="4573855"/>
        <a:ext cx="6403954" cy="9459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16:08:59.36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4556.40625"/>
      <inkml:brushProperty name="anchorY" value="-15423.61328"/>
      <inkml:brushProperty name="scaleFactor" value="0.5"/>
    </inkml:brush>
  </inkml:definitions>
  <inkml:trace contextRef="#ctx0" brushRef="#br0">1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16:08:59.96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54587.9375"/>
      <inkml:brushProperty name="anchorY" value="-26944.77734"/>
      <inkml:brushProperty name="scaleFactor" value="0.5"/>
    </inkml:brush>
  </inkml:definitions>
  <inkml:trace contextRef="#ctx0" brushRef="#br0">1 0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5T16:09:03.723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84619.46875"/>
      <inkml:brushProperty name="anchorY" value="-38465.94141"/>
      <inkml:brushProperty name="scaleFactor" value="0.5"/>
    </inkml:brush>
  </inkml:definitions>
  <inkml:trace contextRef="#ctx0" brushRef="#br0">1 0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5/25/25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5/25/25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5/25/25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8.png"/><Relationship Id="rId10" Type="http://schemas.openxmlformats.org/officeDocument/2006/relationships/image" Target="../media/image11.png"/><Relationship Id="rId4" Type="http://schemas.openxmlformats.org/officeDocument/2006/relationships/customXml" Target="../ink/ink1.xml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B7BFBD-C488-4B5B-ABE5-8256F3FFB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76"/>
            <a:ext cx="12191998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2BA7674F-A261-445A-AE3A-A0AA30620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671285" y="626654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EC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53A58C-A067-4B87-B48C-CB90C1FA0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6632" y="1010265"/>
            <a:ext cx="11115368" cy="58477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5D04FE-0DF2-A2EB-F820-D6B7D5041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0099" y="1653731"/>
            <a:ext cx="8110584" cy="3935906"/>
          </a:xfrm>
        </p:spPr>
        <p:txBody>
          <a:bodyPr anchor="t">
            <a:normAutofit/>
          </a:bodyPr>
          <a:lstStyle/>
          <a:p>
            <a:pPr algn="l"/>
            <a:r>
              <a:rPr lang="en-US" sz="8800" dirty="0"/>
              <a:t>S</a:t>
            </a:r>
            <a:r>
              <a:rPr lang="en-EC" sz="8800" dirty="0"/>
              <a:t>trategic</a:t>
            </a:r>
            <a:br>
              <a:rPr lang="en-EC" sz="8800" dirty="0"/>
            </a:br>
            <a:r>
              <a:rPr lang="en-EC" sz="8800" dirty="0"/>
              <a:t>portfolio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969A59-22EB-C945-098F-34411B4525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0099" y="5589638"/>
            <a:ext cx="9790030" cy="641479"/>
          </a:xfrm>
        </p:spPr>
        <p:txBody>
          <a:bodyPr>
            <a:normAutofit/>
          </a:bodyPr>
          <a:lstStyle/>
          <a:p>
            <a:pPr algn="l"/>
            <a:r>
              <a:rPr lang="en-EC" sz="2000" dirty="0"/>
              <a:t>Germán Jácome Arévalo, Jose Ayala Montoya, Rodrigo Castilla Espinoza</a:t>
            </a:r>
          </a:p>
        </p:txBody>
      </p:sp>
    </p:spTree>
    <p:extLst>
      <p:ext uri="{BB962C8B-B14F-4D97-AF65-F5344CB8AC3E}">
        <p14:creationId xmlns:p14="http://schemas.microsoft.com/office/powerpoint/2010/main" val="1240436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7F89E-001A-BDB2-46E2-E5D98BE59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CAPM Regression: Uncovering the DNA of Portfolio Returns</a:t>
            </a:r>
            <a:r>
              <a:rPr lang="en-EC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603DA6-EEDF-D542-8C29-67EAAB1242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2285999"/>
                <a:ext cx="9601200" cy="415065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Applied CAPM to decompose portfolio returns: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=⍺+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OLS regression results: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=0.54, </m:t>
                    </m:r>
                  </m:oMath>
                </a14:m>
                <a:r>
                  <a:rPr lang="en-US" dirty="0"/>
                  <a:t>β = 0.53, ⍺ &gt; 0</a:t>
                </a:r>
              </a:p>
              <a:p>
                <a:r>
                  <a:rPr lang="en-US" dirty="0"/>
                  <a:t>Robust Linear Modeling (RLM) confirms beta stability and robustness.</a:t>
                </a:r>
              </a:p>
              <a:p>
                <a:r>
                  <a:rPr lang="en-US" dirty="0"/>
                  <a:t>Rolling regressions (252-day windows) reveal: Alpha (</a:t>
                </a:r>
                <a:r>
                  <a:rPr lang="el-GR" dirty="0"/>
                  <a:t>α) </a:t>
                </a:r>
                <a:r>
                  <a:rPr lang="en-US" dirty="0"/>
                  <a:t>varies sometimes significantly positive, other times lower and Beta (</a:t>
                </a:r>
                <a:r>
                  <a:rPr lang="el-GR" dirty="0"/>
                  <a:t>β) </a:t>
                </a:r>
                <a:r>
                  <a:rPr lang="en-US" dirty="0"/>
                  <a:t>fluctuates (0.2 to 0.7), showing dynamic market sensitivity.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Key insights:</a:t>
                </a:r>
              </a:p>
              <a:p>
                <a:r>
                  <a:rPr lang="en-US" dirty="0"/>
                  <a:t>Portfolio returns are heavily market-influenced (high </a:t>
                </a:r>
                <a:r>
                  <a:rPr lang="el-GR" dirty="0"/>
                  <a:t>β, </a:t>
                </a:r>
                <a:r>
                  <a:rPr lang="en-US" dirty="0"/>
                  <a:t>R²).</a:t>
                </a:r>
              </a:p>
              <a:p>
                <a:r>
                  <a:rPr lang="en-US" dirty="0"/>
                  <a:t>Positive alpha indicates moments of strategy-driven outperformance.</a:t>
                </a:r>
              </a:p>
              <a:p>
                <a:r>
                  <a:rPr lang="en-US" dirty="0"/>
                  <a:t>Alpha and beta evolve over time, requiring continuous monitoring.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EC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603DA6-EEDF-D542-8C29-67EAAB1242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2285999"/>
                <a:ext cx="9601200" cy="4150659"/>
              </a:xfrm>
              <a:blipFill>
                <a:blip r:embed="rId2"/>
                <a:stretch>
                  <a:fillRect l="-661" t="-1835"/>
                </a:stretch>
              </a:blipFill>
            </p:spPr>
            <p:txBody>
              <a:bodyPr/>
              <a:lstStyle/>
              <a:p>
                <a:r>
                  <a:rPr lang="en-EC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4121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260AC-E245-2FD2-F300-D0CF70ED8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C"/>
              <a:t>Implementation CAPM Regression in Python.</a:t>
            </a:r>
            <a:endParaRPr lang="en-EC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4805C29-C4EE-DAF9-161A-274FE3E308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38988" y="1971675"/>
            <a:ext cx="4625925" cy="38385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91E427-8C24-429C-5ED9-4A170164A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1" y="2701430"/>
            <a:ext cx="5915025" cy="1984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912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FDB64-333A-0D26-3180-D4ADA207B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48235"/>
            <a:ext cx="9601200" cy="1272989"/>
          </a:xfrm>
        </p:spPr>
        <p:txBody>
          <a:bodyPr>
            <a:normAutofit fontScale="90000"/>
          </a:bodyPr>
          <a:lstStyle/>
          <a:p>
            <a:r>
              <a:rPr lang="en-US" dirty="0"/>
              <a:t>Expected vs. Realized Portfolio Performance</a:t>
            </a:r>
            <a:r>
              <a:rPr lang="en-EC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587F1-4FD0-09F8-8988-29E233628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62635"/>
            <a:ext cx="9601200" cy="4504765"/>
          </a:xfrm>
        </p:spPr>
        <p:txBody>
          <a:bodyPr/>
          <a:lstStyle/>
          <a:p>
            <a:r>
              <a:rPr lang="en-US" dirty="0"/>
              <a:t>Expected Annual Return: 22.88%</a:t>
            </a:r>
          </a:p>
          <a:p>
            <a:r>
              <a:rPr lang="en-US" dirty="0"/>
              <a:t>Realized Annualized Return: 24.23%</a:t>
            </a:r>
          </a:p>
          <a:p>
            <a:r>
              <a:rPr lang="en-US" dirty="0"/>
              <a:t>CAGR: 24.18%, highlighting strong long-term growth.</a:t>
            </a:r>
          </a:p>
          <a:p>
            <a:r>
              <a:rPr lang="en-US" dirty="0"/>
              <a:t>Cumulative growth chart: Portfolio consistently outperformed expectations, growing to over 5x initial capital.</a:t>
            </a:r>
          </a:p>
          <a:p>
            <a:r>
              <a:rPr lang="en-US" dirty="0"/>
              <a:t>Success driven by optimized asset allocation and high-growth assets (e.g., AMD, BYDDY).</a:t>
            </a:r>
          </a:p>
          <a:p>
            <a:r>
              <a:rPr lang="en-US" dirty="0"/>
              <a:t>COVID-19 resilience: Moderate drawdown during the 2020 crash, rapid recovery and resumed growth. Demonstrates portfolio robustness against market shocks.</a:t>
            </a:r>
          </a:p>
          <a:p>
            <a:endParaRPr lang="en-EC" dirty="0"/>
          </a:p>
        </p:txBody>
      </p:sp>
    </p:spTree>
    <p:extLst>
      <p:ext uri="{BB962C8B-B14F-4D97-AF65-F5344CB8AC3E}">
        <p14:creationId xmlns:p14="http://schemas.microsoft.com/office/powerpoint/2010/main" val="1153233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C05A2-6D3E-FE15-2C24-587A011C6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3282695" cy="1485900"/>
          </a:xfrm>
        </p:spPr>
        <p:txBody>
          <a:bodyPr>
            <a:normAutofit/>
          </a:bodyPr>
          <a:lstStyle/>
          <a:p>
            <a:r>
              <a:rPr lang="en-EC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1C958-B683-C6F4-216B-118DDFC6C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263" y="2328862"/>
            <a:ext cx="4331379" cy="3114675"/>
          </a:xfrm>
        </p:spPr>
        <p:txBody>
          <a:bodyPr>
            <a:normAutofit/>
          </a:bodyPr>
          <a:lstStyle/>
          <a:p>
            <a:r>
              <a:rPr lang="en-US" sz="1400" dirty="0"/>
              <a:t>Close alignment between expected and realized returns.</a:t>
            </a:r>
          </a:p>
          <a:p>
            <a:r>
              <a:rPr lang="en-US" sz="1400" dirty="0"/>
              <a:t>CAGR exceeding 24%, highlighting strong growth.</a:t>
            </a:r>
          </a:p>
          <a:p>
            <a:r>
              <a:rPr lang="en-US" sz="1400" dirty="0"/>
              <a:t>Strong crisis performance confirms resilience.</a:t>
            </a:r>
          </a:p>
          <a:p>
            <a:r>
              <a:rPr lang="en-US" sz="1400" dirty="0"/>
              <a:t>The strategy: Aligns with theoretical efficiency, proves empirical robustness in real markets.</a:t>
            </a:r>
          </a:p>
          <a:p>
            <a:r>
              <a:rPr lang="en-US" sz="1400" dirty="0"/>
              <a:t>Positions the portfolio as a compelling choice for investors seeking growth and disciplined risk management.</a:t>
            </a:r>
          </a:p>
          <a:p>
            <a:endParaRPr lang="en-EC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620E7A-0C1A-B202-E5B1-A9EAB99FF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8642" y="1862137"/>
            <a:ext cx="651706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269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ABB94-77DA-FB56-B714-B8150F02A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C" dirty="0"/>
              <a:t>Structure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A439D3B-F101-45D6-9FE8-AA55A72ABFC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1600" y="1849582"/>
          <a:ext cx="9601200" cy="40178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93159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050F94-4474-2BC2-4F32-2AE35EF72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en-EC"/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F8DDA9A-847C-3846-AFC8-68B889BF74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1655899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65550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E2B8A2D-F46F-4DA5-8AFF-BC57461C2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478BA4-056D-2F11-F980-CE91B9D9C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793475" cy="1000125"/>
          </a:xfrm>
        </p:spPr>
        <p:txBody>
          <a:bodyPr>
            <a:normAutofit fontScale="90000"/>
          </a:bodyPr>
          <a:lstStyle/>
          <a:p>
            <a:r>
              <a:rPr lang="en-US" sz="4100" dirty="0"/>
              <a:t>Data Analysis: Normality</a:t>
            </a:r>
            <a:br>
              <a:rPr lang="en-US" sz="4100" b="1" dirty="0"/>
            </a:br>
            <a:endParaRPr lang="en-EC" sz="4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4431B-DD9C-4259-E5DB-165F865733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43" y="1685925"/>
            <a:ext cx="6359007" cy="2986088"/>
          </a:xfrm>
        </p:spPr>
        <p:txBody>
          <a:bodyPr>
            <a:normAutofit/>
          </a:bodyPr>
          <a:lstStyle/>
          <a:p>
            <a:r>
              <a:rPr lang="en-US" sz="1700" dirty="0"/>
              <a:t>Analyzed if returns follow a normal (Gaussian) distribution</a:t>
            </a:r>
          </a:p>
          <a:p>
            <a:r>
              <a:rPr lang="en-US" sz="1700" dirty="0"/>
              <a:t>Jarque-Bera (JB) test measures deviations in skewness (S) and kurtosis (K) from normal (S=0, K=3)</a:t>
            </a:r>
          </a:p>
          <a:p>
            <a:r>
              <a:rPr lang="en-US" sz="1700" dirty="0"/>
              <a:t>A JB value near zero supports normality; large values indicate non-normal returns</a:t>
            </a:r>
          </a:p>
          <a:p>
            <a:r>
              <a:rPr lang="en-US" sz="1700" dirty="0"/>
              <a:t>Findings: None of the assets pass the JB test </a:t>
            </a:r>
          </a:p>
          <a:p>
            <a:r>
              <a:rPr lang="en-US" sz="1700" dirty="0"/>
              <a:t>Example: COST’s JB &gt; 5,000, indicating heavy tails &amp; skewness</a:t>
            </a:r>
          </a:p>
          <a:p>
            <a:r>
              <a:rPr lang="en-US" sz="1700" dirty="0"/>
              <a:t>Conclusion: Assuming normality underestimates risk</a:t>
            </a:r>
          </a:p>
          <a:p>
            <a:pPr marL="0" indent="0">
              <a:buNone/>
            </a:pPr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  <a:p>
            <a:endParaRPr lang="en-US" sz="1700" b="1" dirty="0"/>
          </a:p>
          <a:p>
            <a:endParaRPr lang="en-EC" sz="17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92BAD85-00E4-4D0A-993C-8372E78E1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EC"/>
          </a:p>
        </p:txBody>
      </p:sp>
      <p:pic>
        <p:nvPicPr>
          <p:cNvPr id="6" name="Picture 5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2D66F3B7-E32F-93EB-3999-77EE797D0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5400" y="4035773"/>
            <a:ext cx="4233460" cy="1246363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5" name="Picture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0D46D80D-EF35-BBE8-1797-3E338BCE0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6147" y="1185862"/>
            <a:ext cx="4271967" cy="193648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BDF8BD1-C021-789C-5A19-702F33AC19F7}"/>
              </a:ext>
            </a:extLst>
          </p:cNvPr>
          <p:cNvSpPr/>
          <p:nvPr/>
        </p:nvSpPr>
        <p:spPr>
          <a:xfrm>
            <a:off x="1479059" y="4672013"/>
            <a:ext cx="4221654" cy="19573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C" dirty="0"/>
          </a:p>
        </p:txBody>
      </p:sp>
      <p:pic>
        <p:nvPicPr>
          <p:cNvPr id="11" name="Picture 10" descr="A graph of a cost&#10;&#10;AI-generated content may be incorrect.">
            <a:extLst>
              <a:ext uri="{FF2B5EF4-FFF2-40B4-BE49-F238E27FC236}">
                <a16:creationId xmlns:a16="http://schemas.microsoft.com/office/drawing/2014/main" id="{28EFC4F1-B0EA-22E2-4AE1-ECE621E295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5913" y="4724108"/>
            <a:ext cx="4029323" cy="1853195"/>
          </a:xfrm>
          <a:prstGeom prst="rect">
            <a:avLst/>
          </a:prstGeom>
          <a:ln>
            <a:noFill/>
          </a:ln>
          <a:effectLst/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D2AB62C-E4D3-C0EF-A210-9D1A9112AC8D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9902130" y="3122345"/>
            <a:ext cx="1" cy="9134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2060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205B6-2E9B-234B-1813-F12E33766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EC" dirty="0"/>
              <a:t>Data Analysis: 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AF37B-8C3D-232C-F28D-FFD55A819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21224"/>
            <a:ext cx="9601200" cy="4146176"/>
          </a:xfrm>
        </p:spPr>
        <p:txBody>
          <a:bodyPr/>
          <a:lstStyle/>
          <a:p>
            <a:r>
              <a:rPr lang="en-US" dirty="0"/>
              <a:t>Diversification isn’t about holding multiple assets but combining them effectively.</a:t>
            </a:r>
          </a:p>
          <a:p>
            <a:r>
              <a:rPr lang="en-EC" dirty="0"/>
              <a:t>Correlation governs effectiveness: Lower correlation between assets means greater risk reduction potential.</a:t>
            </a:r>
          </a:p>
          <a:p>
            <a:r>
              <a:rPr lang="en-US" dirty="0"/>
              <a:t>Our portfolio emphasizes </a:t>
            </a:r>
            <a:r>
              <a:rPr lang="en-US" b="1" dirty="0"/>
              <a:t>sectoral, geographical, and structural diversity</a:t>
            </a:r>
            <a:r>
              <a:rPr lang="en-US" dirty="0"/>
              <a:t> to maximize diversification benefits.</a:t>
            </a:r>
          </a:p>
          <a:p>
            <a:r>
              <a:rPr lang="en-US" dirty="0"/>
              <a:t>The correlation matrix shows GLD (Gold) with notably low correlations across all other assets, including AMD, BYDDY, COST, DE, and MSFT.</a:t>
            </a:r>
          </a:p>
          <a:p>
            <a:r>
              <a:rPr lang="en-US" dirty="0"/>
              <a:t>GLD acts as a strategic counterweight: Its low correlation with market-driven assets boosts portfolio resilience and shifts the efficient frontier leftward.</a:t>
            </a:r>
          </a:p>
          <a:p>
            <a:r>
              <a:rPr lang="en-US" dirty="0"/>
              <a:t>Correlation is a design tool for building robust portfolios with improved risk-return profiles.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EC" dirty="0"/>
          </a:p>
        </p:txBody>
      </p:sp>
    </p:spTree>
    <p:extLst>
      <p:ext uri="{BB962C8B-B14F-4D97-AF65-F5344CB8AC3E}">
        <p14:creationId xmlns:p14="http://schemas.microsoft.com/office/powerpoint/2010/main" val="3665509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EA1A4-7F10-29EC-58FC-9CC6B5E61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340224"/>
          </a:xfrm>
        </p:spPr>
        <p:txBody>
          <a:bodyPr>
            <a:normAutofit fontScale="90000"/>
          </a:bodyPr>
          <a:lstStyle/>
          <a:p>
            <a:r>
              <a:rPr lang="en-US" dirty="0"/>
              <a:t>Simulation and the Efficient Frontier: Pursuing Markowitz’s Legacy</a:t>
            </a:r>
            <a:br>
              <a:rPr lang="en-EC" dirty="0"/>
            </a:br>
            <a:endParaRPr lang="en-EC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E2F53-EA01-2099-D0C8-1AE1FB119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420470"/>
            <a:ext cx="9601200" cy="3751729"/>
          </a:xfrm>
        </p:spPr>
        <p:txBody>
          <a:bodyPr/>
          <a:lstStyle/>
          <a:p>
            <a:r>
              <a:rPr lang="en-US" dirty="0"/>
              <a:t>10,000 simulated portfolios reveal the empirical efficient frontier, where return is maximized per unit of risk.</a:t>
            </a:r>
          </a:p>
          <a:p>
            <a:r>
              <a:rPr lang="en-US" dirty="0"/>
              <a:t>Markowitz’s optimization minimizes variance for a target return, with weights summing to one.</a:t>
            </a:r>
          </a:p>
          <a:p>
            <a:r>
              <a:rPr lang="en-US" dirty="0"/>
              <a:t>Constraints added: no short-selling and max 50% weight per asset.</a:t>
            </a:r>
          </a:p>
          <a:p>
            <a:r>
              <a:rPr lang="en-US" dirty="0"/>
              <a:t>Comparing constrained and unconstrained frontiers shows the cost of constraints and the benefit of diversification.</a:t>
            </a:r>
          </a:p>
          <a:p>
            <a:r>
              <a:rPr lang="en-US" dirty="0"/>
              <a:t>Diversification is mathematically and visually compelling.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EC" dirty="0"/>
          </a:p>
        </p:txBody>
      </p:sp>
    </p:spTree>
    <p:extLst>
      <p:ext uri="{BB962C8B-B14F-4D97-AF65-F5344CB8AC3E}">
        <p14:creationId xmlns:p14="http://schemas.microsoft.com/office/powerpoint/2010/main" val="2430221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21D35-2C58-035C-CBA5-E95094C40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516368"/>
            <a:ext cx="9601200" cy="925158"/>
          </a:xfrm>
        </p:spPr>
        <p:txBody>
          <a:bodyPr>
            <a:normAutofit fontScale="90000"/>
          </a:bodyPr>
          <a:lstStyle/>
          <a:p>
            <a:r>
              <a:rPr lang="en-EC"/>
              <a:t>Efficient Frontier implemented in Python</a:t>
            </a:r>
            <a:endParaRPr lang="en-EC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0F3ED91-C8E9-1C2E-6923-5F7C4FF89D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93947" y="1904103"/>
            <a:ext cx="5265868" cy="43201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5B7106-487F-11E0-AB1D-1C1DFD20E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432" y="1904104"/>
            <a:ext cx="5529990" cy="432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26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9332-7CA7-94C9-1D82-8B75048D4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76518"/>
            <a:ext cx="9601200" cy="1147482"/>
          </a:xfrm>
        </p:spPr>
        <p:txBody>
          <a:bodyPr>
            <a:normAutofit fontScale="90000"/>
          </a:bodyPr>
          <a:lstStyle/>
          <a:p>
            <a:r>
              <a:rPr lang="en-US" dirty="0"/>
              <a:t>Sharpe Ratio and the Tangency Portfolio: When Efficiency Meets Return</a:t>
            </a:r>
            <a:r>
              <a:rPr lang="en-EC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DEE01-FCB5-B738-8632-CDE9B4ABC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334409"/>
            <a:ext cx="9601200" cy="3013038"/>
          </a:xfrm>
        </p:spPr>
        <p:txBody>
          <a:bodyPr/>
          <a:lstStyle/>
          <a:p>
            <a:r>
              <a:rPr lang="en-US" dirty="0"/>
              <a:t>The Sharpe Ratio measures excess return per unit of risk</a:t>
            </a:r>
          </a:p>
          <a:p>
            <a:r>
              <a:rPr lang="en-US" dirty="0"/>
              <a:t>Maximizing the Sharpe Ratio identifies the tangency portfolio, lying at the intersection of the Capital Market Line (CML) and the efficient frontier.</a:t>
            </a:r>
          </a:p>
          <a:p>
            <a:r>
              <a:rPr lang="en-US" dirty="0"/>
              <a:t>The tangency portfolio offers the best risk-return trade-off and serves as a robust benchmark.</a:t>
            </a:r>
          </a:p>
          <a:p>
            <a:r>
              <a:rPr lang="en-US" dirty="0"/>
              <a:t>While we don’t model individual preferences, the tangency portfolio provides a universal reference point for portfolio selection.</a:t>
            </a:r>
          </a:p>
          <a:p>
            <a:endParaRPr lang="en-EC" dirty="0"/>
          </a:p>
        </p:txBody>
      </p:sp>
    </p:spTree>
    <p:extLst>
      <p:ext uri="{BB962C8B-B14F-4D97-AF65-F5344CB8AC3E}">
        <p14:creationId xmlns:p14="http://schemas.microsoft.com/office/powerpoint/2010/main" val="3155399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96FF3-26BF-B94C-CA40-33BC0C6C8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04395"/>
            <a:ext cx="9601200" cy="1167206"/>
          </a:xfrm>
        </p:spPr>
        <p:txBody>
          <a:bodyPr>
            <a:normAutofit fontScale="90000"/>
          </a:bodyPr>
          <a:lstStyle/>
          <a:p>
            <a:r>
              <a:rPr lang="en-EC" dirty="0"/>
              <a:t>Implementation of Sharpe Ratio and Tangency Portfolio in Python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0D2BD8-687A-B379-368E-6F67AE383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1371601"/>
            <a:ext cx="5644786" cy="15755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611C973-6B33-6CD5-3A61-1F9D96755B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" y="3077271"/>
            <a:ext cx="5644786" cy="3576334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5C133719-59CC-5BB4-8969-71B2CD5BD415}"/>
              </a:ext>
            </a:extLst>
          </p:cNvPr>
          <p:cNvGrpSpPr/>
          <p:nvPr/>
        </p:nvGrpSpPr>
        <p:grpSpPr>
          <a:xfrm>
            <a:off x="9934412" y="3442934"/>
            <a:ext cx="360" cy="360"/>
            <a:chOff x="9934412" y="3442934"/>
            <a:chExt cx="360" cy="36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E372B50-7966-6E89-7CDE-FC8E681147E0}"/>
                    </a:ext>
                  </a:extLst>
                </p14:cNvPr>
                <p14:cNvContentPartPr/>
                <p14:nvPr/>
              </p14:nvContentPartPr>
              <p14:xfrm>
                <a:off x="9934412" y="3442934"/>
                <a:ext cx="360" cy="3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E372B50-7966-6E89-7CDE-FC8E681147E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925772" y="34339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B038C82-49CD-1040-EF42-3A50F339181C}"/>
                    </a:ext>
                  </a:extLst>
                </p14:cNvPr>
                <p14:cNvContentPartPr/>
                <p14:nvPr/>
              </p14:nvContentPartPr>
              <p14:xfrm>
                <a:off x="9934412" y="3442934"/>
                <a:ext cx="360" cy="3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B038C82-49CD-1040-EF42-3A50F339181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925772" y="34339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2A905205-5B1F-D9EC-B457-07BC99A25BED}"/>
                  </a:ext>
                </a:extLst>
              </p14:cNvPr>
              <p14:cNvContentPartPr/>
              <p14:nvPr/>
            </p14:nvContentPartPr>
            <p14:xfrm>
              <a:off x="11132852" y="4528334"/>
              <a:ext cx="360" cy="3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2A905205-5B1F-D9EC-B457-07BC99A25BE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124212" y="451933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39" name="Content Placeholder 38">
            <a:extLst>
              <a:ext uri="{FF2B5EF4-FFF2-40B4-BE49-F238E27FC236}">
                <a16:creationId xmlns:a16="http://schemas.microsoft.com/office/drawing/2014/main" id="{3933B6CD-B2DB-B648-B3AF-5F84D7AFC9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10"/>
          <a:stretch>
            <a:fillRect/>
          </a:stretch>
        </p:blipFill>
        <p:spPr>
          <a:xfrm>
            <a:off x="6578976" y="2023326"/>
            <a:ext cx="5391305" cy="3581400"/>
          </a:xfrm>
          <a:prstGeom prst="rect">
            <a:avLst/>
          </a:prstGeom>
        </p:spPr>
      </p:pic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8B2D8301-F9BA-86D4-9185-975B4850B46B}"/>
              </a:ext>
            </a:extLst>
          </p:cNvPr>
          <p:cNvCxnSpPr/>
          <p:nvPr/>
        </p:nvCxnSpPr>
        <p:spPr>
          <a:xfrm>
            <a:off x="5325035" y="4356847"/>
            <a:ext cx="1602890" cy="508591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FDF29E1-8EB7-37A3-DB9D-9F58CC34BAB0}"/>
              </a:ext>
            </a:extLst>
          </p:cNvPr>
          <p:cNvCxnSpPr/>
          <p:nvPr/>
        </p:nvCxnSpPr>
        <p:spPr>
          <a:xfrm>
            <a:off x="4883972" y="2775473"/>
            <a:ext cx="0" cy="4840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470502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425</TotalTime>
  <Words>741</Words>
  <Application>Microsoft Macintosh PowerPoint</Application>
  <PresentationFormat>Widescreen</PresentationFormat>
  <Paragraphs>80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Cambria Math</vt:lpstr>
      <vt:lpstr>Franklin Gothic Book</vt:lpstr>
      <vt:lpstr>Crop</vt:lpstr>
      <vt:lpstr>Strategic portfolio</vt:lpstr>
      <vt:lpstr>Structure</vt:lpstr>
      <vt:lpstr>Introduction</vt:lpstr>
      <vt:lpstr>Data Analysis: Normality </vt:lpstr>
      <vt:lpstr>Data Analysis: Correlation</vt:lpstr>
      <vt:lpstr>Simulation and the Efficient Frontier: Pursuing Markowitz’s Legacy </vt:lpstr>
      <vt:lpstr>Efficient Frontier implemented in Python</vt:lpstr>
      <vt:lpstr>Sharpe Ratio and the Tangency Portfolio: When Efficiency Meets Return </vt:lpstr>
      <vt:lpstr>Implementation of Sharpe Ratio and Tangency Portfolio in Python</vt:lpstr>
      <vt:lpstr>CAPM Regression: Uncovering the DNA of Portfolio Returns </vt:lpstr>
      <vt:lpstr>Implementation CAPM Regression in Python.</vt:lpstr>
      <vt:lpstr>Expected vs. Realized Portfolio Performance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uwtgm</dc:creator>
  <cp:lastModifiedBy>uwtgm</cp:lastModifiedBy>
  <cp:revision>2</cp:revision>
  <dcterms:created xsi:type="dcterms:W3CDTF">2025-05-25T11:49:03Z</dcterms:created>
  <dcterms:modified xsi:type="dcterms:W3CDTF">2025-05-25T18:54:59Z</dcterms:modified>
</cp:coreProperties>
</file>