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9" r:id="rId3"/>
    <p:sldId id="284" r:id="rId4"/>
    <p:sldId id="261" r:id="rId5"/>
    <p:sldId id="262" r:id="rId6"/>
    <p:sldId id="285" r:id="rId7"/>
    <p:sldId id="276" r:id="rId8"/>
    <p:sldId id="277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84"/>
            <p14:sldId id="261"/>
            <p14:sldId id="262"/>
          </p14:sldIdLst>
        </p14:section>
        <p14:section name="Tema 1" id="{6D9936A3-3945-4757-BC8B-B5C252D8E036}">
          <p14:sldIdLst>
            <p14:sldId id="285"/>
          </p14:sldIdLst>
        </p14:section>
        <p14:section name="Diapositivas de muestra para elementos visuales" id="{BAB3A466-96C9-4230-9978-795378D75699}">
          <p14:sldIdLst/>
        </p14:section>
        <p14:section name="Caso práctico" id="{8C0305C9-B152-4FBA-A789-FE1976D53990}">
          <p14:sldIdLst/>
        </p14:section>
        <p14:section name="Conclusión y resumen" id="{790CEF5B-569A-4C2F-BED5-750B08C0E5AD}">
          <p14:sldIdLst>
            <p14:sldId id="276"/>
            <p14:sldId id="277"/>
          </p14:sldIdLst>
        </p14:section>
        <p14:section name="Apéndice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3977" autoAdjust="0"/>
  </p:normalViewPr>
  <p:slideViewPr>
    <p:cSldViewPr>
      <p:cViewPr varScale="1">
        <p:scale>
          <a:sx n="110" d="100"/>
          <a:sy n="110" d="100"/>
        </p:scale>
        <p:origin x="16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s-ES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s-E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s-E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s-ES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s-E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s-E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Validación del tiempo escogiendo los programas para los diferentes canales.</a:t>
          </a: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s-E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s-E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s-ES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s-E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s-E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Posibilidad de repetir programas en diferentes canales.</a:t>
          </a: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s-E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s-E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Creación, lectura, modificación y borrado de los diferentes datos de las tablas creadas.</a:t>
          </a: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s-E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s-E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</dgm:pt>
    <dgm:pt modelId="{C4407577-18A2-46E0-8805-2838042EB67A}" type="pres">
      <dgm:prSet presAssocID="{74EE5CD8-078F-4590-BF9C-A341A294A016}" presName="linNode" presStyleCnt="0"/>
      <dgm:spPr/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</dgm:pt>
    <dgm:pt modelId="{AB8574CC-D4F2-4555-AEE3-F4EE58B11D03}" type="pres">
      <dgm:prSet presAssocID="{CF9FB981-E6ED-4440-AC98-4E4E2ABA2C55}" presName="sp" presStyleCnt="0"/>
      <dgm:spPr/>
    </dgm:pt>
    <dgm:pt modelId="{85B8F607-FDD8-476A-ADBE-E1250824F294}" type="pres">
      <dgm:prSet presAssocID="{AA046201-5C4D-445E-BF0B-5C6D2B0A1945}" presName="linNode" presStyleCnt="0"/>
      <dgm:spPr/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</dgm:pt>
    <dgm:pt modelId="{5ACAA866-A8A8-4183-97B5-CEEAB1525C60}" type="pres">
      <dgm:prSet presAssocID="{40767EFF-7D52-4469-ACEE-7D28E67337E2}" presName="sp" presStyleCnt="0"/>
      <dgm:spPr/>
    </dgm:pt>
    <dgm:pt modelId="{477213BE-9E91-4950-8451-7F60796F47F4}" type="pres">
      <dgm:prSet presAssocID="{D1776C8F-2B10-4075-8DF7-7F65AB725ED5}" presName="linNode" presStyleCnt="0"/>
      <dgm:spPr/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890046" y="-2376971"/>
          <a:ext cx="1211908" cy="627341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Creación, lectura, modificación y borrado de los diferentes datos de las tablas creadas.</a:t>
          </a:r>
        </a:p>
      </dsp:txBody>
      <dsp:txXfrm rot="-5400000">
        <a:off x="1359291" y="153784"/>
        <a:ext cx="6273419" cy="1211908"/>
      </dsp:txXfrm>
    </dsp:sp>
    <dsp:sp modelId="{7E429971-BC57-430F-BB25-C0574E5E39E3}">
      <dsp:nvSpPr>
        <dsp:cNvPr id="0" name=""/>
        <dsp:cNvSpPr/>
      </dsp:nvSpPr>
      <dsp:spPr>
        <a:xfrm>
          <a:off x="137" y="0"/>
          <a:ext cx="1359153" cy="15148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1</a:t>
          </a:r>
        </a:p>
      </dsp:txBody>
      <dsp:txXfrm>
        <a:off x="66485" y="66348"/>
        <a:ext cx="1226457" cy="1382189"/>
      </dsp:txXfrm>
    </dsp:sp>
    <dsp:sp modelId="{B37A5355-225B-4C6F-AED7-6C620F99EECC}">
      <dsp:nvSpPr>
        <dsp:cNvPr id="0" name=""/>
        <dsp:cNvSpPr/>
      </dsp:nvSpPr>
      <dsp:spPr>
        <a:xfrm rot="5400000">
          <a:off x="3890046" y="-786341"/>
          <a:ext cx="1211908" cy="6273419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Validación del tiempo escogiendo los programas para los diferentes canales.</a:t>
          </a:r>
        </a:p>
      </dsp:txBody>
      <dsp:txXfrm rot="-5400000">
        <a:off x="1359291" y="1744414"/>
        <a:ext cx="6273419" cy="1211908"/>
      </dsp:txXfrm>
    </dsp:sp>
    <dsp:sp modelId="{C04276DC-EE64-470A-B8BC-09067B8045FA}">
      <dsp:nvSpPr>
        <dsp:cNvPr id="0" name=""/>
        <dsp:cNvSpPr/>
      </dsp:nvSpPr>
      <dsp:spPr>
        <a:xfrm>
          <a:off x="137" y="1592925"/>
          <a:ext cx="1359153" cy="1514885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2</a:t>
          </a:r>
        </a:p>
      </dsp:txBody>
      <dsp:txXfrm>
        <a:off x="66485" y="1659273"/>
        <a:ext cx="1226457" cy="1382189"/>
      </dsp:txXfrm>
    </dsp:sp>
    <dsp:sp modelId="{C7C3E6FD-D83F-4BDA-907E-B5EE041DA931}">
      <dsp:nvSpPr>
        <dsp:cNvPr id="0" name=""/>
        <dsp:cNvSpPr/>
      </dsp:nvSpPr>
      <dsp:spPr>
        <a:xfrm rot="5400000">
          <a:off x="3890046" y="804288"/>
          <a:ext cx="1211908" cy="6273419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Posibilidad de repetir programas en diferentes canales.</a:t>
          </a:r>
        </a:p>
      </dsp:txBody>
      <dsp:txXfrm rot="-5400000">
        <a:off x="1359291" y="3335043"/>
        <a:ext cx="6273419" cy="1211908"/>
      </dsp:txXfrm>
    </dsp:sp>
    <dsp:sp modelId="{F5034101-5B7D-4FE7-B47A-5A48CF39606B}">
      <dsp:nvSpPr>
        <dsp:cNvPr id="0" name=""/>
        <dsp:cNvSpPr/>
      </dsp:nvSpPr>
      <dsp:spPr>
        <a:xfrm>
          <a:off x="137" y="3183555"/>
          <a:ext cx="1359153" cy="1514885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/>
            <a:t>3</a:t>
          </a:r>
        </a:p>
      </dsp:txBody>
      <dsp:txXfrm>
        <a:off x="66485" y="3249903"/>
        <a:ext cx="1226457" cy="1382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07/03/2017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07/03/2017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/>
              <a:t>Esta plantilla se puede usar como archivo de inicio para presentar materiales educativos en un entorno de grupo.</a:t>
            </a:r>
          </a:p>
          <a:p>
            <a:endParaRPr lang="es-ES" dirty="0"/>
          </a:p>
          <a:p>
            <a:pPr lvl="0"/>
            <a:r>
              <a:rPr lang="es-ES" sz="1200" b="1" dirty="0"/>
              <a:t>Secciones</a:t>
            </a:r>
            <a:endParaRPr lang="es-ES" sz="1200" b="0" dirty="0"/>
          </a:p>
          <a:p>
            <a:pPr lvl="0"/>
            <a:r>
              <a:rPr lang="es-ES" sz="1200" b="0" dirty="0"/>
              <a:t>Para agregar secciones, haga clic con el botón secundario del mouse en una diapositiva.</a:t>
            </a:r>
            <a:r>
              <a:rPr lang="es-ES" sz="1200" b="0" baseline="0" dirty="0"/>
              <a:t> Las secciones pueden ayudarle a organizar las diapositivas o a facilitar la colaboración entre varios autores.</a:t>
            </a:r>
            <a:endParaRPr lang="es-ES" sz="1200" b="0" dirty="0"/>
          </a:p>
          <a:p>
            <a:pPr lvl="0"/>
            <a:endParaRPr lang="es-ES" sz="1200" b="1" dirty="0"/>
          </a:p>
          <a:p>
            <a:pPr lvl="0"/>
            <a:r>
              <a:rPr lang="es-ES" sz="1200" b="1" dirty="0"/>
              <a:t>Notas</a:t>
            </a:r>
          </a:p>
          <a:p>
            <a:pPr lvl="0"/>
            <a:r>
              <a:rPr lang="es-ES" sz="1200" dirty="0"/>
              <a:t>Use la sección Notas para las notas de entrega o para proporcionar detalles adicionales al público.</a:t>
            </a:r>
            <a:r>
              <a:rPr lang="es-ES" sz="1200" baseline="0" dirty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/>
          </a:p>
          <a:p>
            <a:pPr lvl="0">
              <a:buFontTx/>
              <a:buNone/>
            </a:pPr>
            <a:r>
              <a:rPr lang="es-ES" sz="1200" b="1" dirty="0"/>
              <a:t>Colores coordinados </a:t>
            </a:r>
          </a:p>
          <a:p>
            <a:pPr lvl="0">
              <a:buFontTx/>
              <a:buNone/>
            </a:pPr>
            <a:r>
              <a:rPr lang="es-ES" sz="1200" dirty="0"/>
              <a:t>Preste especial atención a los gráficos, diagramas y cuadros de texto.</a:t>
            </a:r>
            <a:r>
              <a:rPr lang="es-ES" sz="1200" baseline="0" dirty="0"/>
              <a:t> </a:t>
            </a:r>
            <a:endParaRPr lang="es-ES" sz="1200" dirty="0"/>
          </a:p>
          <a:p>
            <a:pPr lvl="0"/>
            <a:r>
              <a:rPr lang="es-ES" sz="1200" dirty="0"/>
              <a:t>Tenga en cuenta que los asistentes imprimirán en blanco y negro o </a:t>
            </a:r>
            <a:r>
              <a:rPr lang="es-ES" sz="1200" dirty="0" err="1"/>
              <a:t>escala de grises</a:t>
            </a:r>
            <a:r>
              <a:rPr lang="es-ES" sz="1200" dirty="0"/>
              <a:t>. Ejecute una prueba de impresión para asegurarse de que los colores son los correctos cuando se imprime en blanco y negro puros y </a:t>
            </a:r>
            <a:r>
              <a:rPr lang="es-ES" sz="1200" dirty="0" err="1"/>
              <a:t>escala de grises</a:t>
            </a:r>
            <a:r>
              <a:rPr lang="es-ES" sz="1200" dirty="0"/>
              <a:t>.</a:t>
            </a:r>
          </a:p>
          <a:p>
            <a:pPr lvl="0">
              <a:buFontTx/>
              <a:buNone/>
            </a:pPr>
            <a:endParaRPr lang="es-ES" sz="1200" dirty="0"/>
          </a:p>
          <a:p>
            <a:pPr lvl="0">
              <a:buFontTx/>
              <a:buNone/>
            </a:pPr>
            <a:r>
              <a:rPr lang="es-ES" sz="1200" b="1" dirty="0"/>
              <a:t>Gráficos y tablas</a:t>
            </a:r>
          </a:p>
          <a:p>
            <a:pPr lvl="0"/>
            <a:r>
              <a:rPr lang="es-ES" sz="1200" dirty="0"/>
              <a:t>En breve: si es posible, use colores y estilos uniformes y que no distraigan.</a:t>
            </a:r>
          </a:p>
          <a:p>
            <a:pPr lvl="0"/>
            <a:r>
              <a:rPr lang="es-ES" sz="1200" dirty="0"/>
              <a:t>Etiquete todos los gráficos y tablas.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/>
              <a:t>Ofrezca una breve descripción general de la presentación.</a:t>
            </a:r>
            <a:r>
              <a:rPr lang="es-ES" baseline="0" dirty="0"/>
              <a:t> D</a:t>
            </a:r>
            <a:r>
              <a:rPr lang="es-ES" dirty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/>
              <a:t>Introduzca cada uno de los principales temas.</a:t>
            </a:r>
          </a:p>
          <a:p>
            <a:r>
              <a:rPr lang="es-ES" dirty="0"/>
              <a:t>Si desea proporcionar al público una guía,</a:t>
            </a:r>
            <a:r>
              <a:rPr lang="es-ES" baseline="0" dirty="0"/>
              <a:t> puede </a:t>
            </a:r>
            <a:r>
              <a:rPr lang="es-ES" dirty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es-ES"/>
            </a:pPr>
            <a:r>
              <a:rPr lang="es-ES" sz="1200" dirty="0"/>
              <a:t>Ésta es otra opción</a:t>
            </a:r>
            <a:r>
              <a:rPr lang="es-ES" sz="1200" baseline="0" dirty="0"/>
              <a:t> para una diapositiva Información general.</a:t>
            </a:r>
            <a:endParaRPr lang="es-ES" sz="1200" dirty="0"/>
          </a:p>
          <a:p>
            <a:pPr marL="228600" indent="-228600">
              <a:buFont typeface="+mj-lt"/>
              <a:buNone/>
            </a:pPr>
            <a:endParaRPr lang="es-E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/>
              <a:t>Microsoft </a:t>
            </a:r>
            <a:r>
              <a:rPr lang="es-ES" b="1" dirty="0"/>
              <a:t>Excelencia en ingeniería</a:t>
            </a:r>
            <a:endParaRPr lang="es-E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/>
              <a:t>Información confidencial de Microsoft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193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/>
              <a:t>Microsoft </a:t>
            </a:r>
            <a:r>
              <a:rPr lang="es-ES" b="1" dirty="0"/>
              <a:t>Excelencia en ingeniería</a:t>
            </a:r>
            <a:endParaRPr lang="es-ES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/>
              <a:t>Información confidencial de Microsoft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dirty="0"/>
              <a:t>Microsoft </a:t>
            </a:r>
            <a:r>
              <a:rPr lang="es-ES" b="1" dirty="0"/>
              <a:t>Excelencia en ingeniería</a:t>
            </a:r>
            <a:endParaRPr lang="es-E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" dirty="0"/>
              <a:t>Información confidencial de Microsoft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/>
              <a:t>Haga clic para editar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Editar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/>
              <a:t>Editar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07/03/2017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/>
              <a:t>Programación Televisiva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+mn-lt"/>
              </a:rPr>
              <a:t>Jose María Cagigas Céspedes</a:t>
            </a:r>
          </a:p>
          <a:p>
            <a:r>
              <a:rPr lang="es-ES" sz="2400" dirty="0">
                <a:latin typeface="+mn-lt"/>
              </a:rPr>
              <a:t>08/03/2016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-171400"/>
            <a:ext cx="4872796" cy="283921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88024" y="2780928"/>
            <a:ext cx="4499569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6000" dirty="0"/>
              <a:t>Presentación</a:t>
            </a:r>
            <a:endParaRPr lang="es-E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9862" y="1514197"/>
            <a:ext cx="3042138" cy="305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93202"/>
            <a:ext cx="1619250" cy="16192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 de la Aplicación: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2564904"/>
            <a:ext cx="8077200" cy="2984715"/>
          </a:xfrm>
        </p:spPr>
        <p:txBody>
          <a:bodyPr>
            <a:normAutofit/>
          </a:bodyPr>
          <a:lstStyle/>
          <a:p>
            <a:r>
              <a:rPr lang="es-ES" sz="3600" dirty="0"/>
              <a:t>Creación de canales personalizados.</a:t>
            </a:r>
          </a:p>
          <a:p>
            <a:r>
              <a:rPr lang="es-ES" sz="3600" dirty="0"/>
              <a:t>Usabilidad intuitiva.</a:t>
            </a:r>
          </a:p>
          <a:p>
            <a:r>
              <a:rPr lang="es-ES" sz="3600" dirty="0"/>
              <a:t>Rápida comprensión de la misma para un rápido aprendizaje</a:t>
            </a:r>
            <a:r>
              <a:rPr lang="es-ES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93202"/>
            <a:ext cx="1619250" cy="1619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60297644"/>
              </p:ext>
            </p:extLst>
          </p:nvPr>
        </p:nvGraphicFramePr>
        <p:xfrm>
          <a:off x="971600" y="1752600"/>
          <a:ext cx="7632848" cy="4700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 dirty="0"/>
              <a:t>Pantalla Principal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 lang="es-ES"/>
            </a:pPr>
            <a:endParaRPr lang="es-ES" dirty="0"/>
          </a:p>
          <a:p>
            <a:pPr marL="0" indent="0">
              <a:buNone/>
              <a:defRPr lang="es-ES"/>
            </a:pPr>
            <a:br>
              <a:rPr dirty="0"/>
            </a:br>
            <a:endParaRPr lang="es-ES" u="sng" dirty="0">
              <a:solidFill>
                <a:schemeClr val="tx2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93202"/>
            <a:ext cx="1619250" cy="1619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12632"/>
            <a:ext cx="5040560" cy="46868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2666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 lang="es-ES"/>
            </a:pPr>
            <a:r>
              <a:rPr lang="es-ES"/>
              <a:t>Recursos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Tx/>
              <a:buNone/>
              <a:defRPr lang="es-ES"/>
            </a:pPr>
            <a:endParaRPr lang="es-ES" dirty="0"/>
          </a:p>
          <a:p>
            <a:pPr>
              <a:defRPr lang="es-ES"/>
            </a:pPr>
            <a:r>
              <a:rPr lang="es-ES" dirty="0"/>
              <a:t>Estas diapositivas y recursos relacionados se encuentra en nuestro repositorio y ftp.</a:t>
            </a:r>
            <a:br>
              <a:rPr dirty="0"/>
            </a:br>
            <a:endParaRPr lang="es-ES" u="sng" dirty="0">
              <a:solidFill>
                <a:schemeClr val="tx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93202"/>
            <a:ext cx="1619250" cy="1619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es-ES"/>
            </a:pPr>
            <a:r>
              <a:rPr lang="es-ES"/>
              <a:t>¿Preguntas?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93202"/>
            <a:ext cx="1619250" cy="1619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8972BBC-2CBE-43F4-9CA2-3729834A9F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cursos</Template>
  <TotalTime>0</TotalTime>
  <Words>387</Words>
  <Application>Microsoft Office PowerPoint</Application>
  <PresentationFormat>Presentación en pantalla (4:3)</PresentationFormat>
  <Paragraphs>55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Training</vt:lpstr>
      <vt:lpstr>Programación Televisiva</vt:lpstr>
      <vt:lpstr>Presentación de PowerPoint</vt:lpstr>
      <vt:lpstr>Objetivos de la Aplicación:</vt:lpstr>
      <vt:lpstr>Casos de Uso</vt:lpstr>
      <vt:lpstr>Pantalla Principal</vt:lpstr>
      <vt:lpstr>Recursos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2017-03-07T19:21:22Z</dcterms:created>
  <dcterms:modified xsi:type="dcterms:W3CDTF">2017-03-07T19:38:01Z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