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5" r:id="rId3"/>
    <p:sldId id="272" r:id="rId4"/>
    <p:sldId id="258" r:id="rId5"/>
    <p:sldId id="275" r:id="rId6"/>
    <p:sldId id="276" r:id="rId7"/>
    <p:sldId id="259" r:id="rId8"/>
    <p:sldId id="291" r:id="rId9"/>
    <p:sldId id="264" r:id="rId10"/>
    <p:sldId id="266" r:id="rId11"/>
    <p:sldId id="277" r:id="rId12"/>
    <p:sldId id="278" r:id="rId13"/>
    <p:sldId id="267" r:id="rId14"/>
    <p:sldId id="279" r:id="rId15"/>
    <p:sldId id="273" r:id="rId16"/>
    <p:sldId id="282" r:id="rId17"/>
    <p:sldId id="280" r:id="rId18"/>
    <p:sldId id="281" r:id="rId19"/>
    <p:sldId id="283" r:id="rId20"/>
    <p:sldId id="284" r:id="rId21"/>
    <p:sldId id="285" r:id="rId22"/>
    <p:sldId id="286" r:id="rId23"/>
    <p:sldId id="288" r:id="rId24"/>
    <p:sldId id="287" r:id="rId25"/>
    <p:sldId id="289" r:id="rId26"/>
    <p:sldId id="290" r:id="rId27"/>
    <p:sldId id="293" r:id="rId28"/>
    <p:sldId id="294" r:id="rId29"/>
    <p:sldId id="295" r:id="rId30"/>
    <p:sldId id="296" r:id="rId31"/>
    <p:sldId id="297" r:id="rId32"/>
    <p:sldId id="298" r:id="rId33"/>
    <p:sldId id="292" r:id="rId34"/>
    <p:sldId id="299" r:id="rId35"/>
    <p:sldId id="300" r:id="rId36"/>
    <p:sldId id="301" r:id="rId37"/>
    <p:sldId id="302" r:id="rId38"/>
  </p:sldIdLst>
  <p:sldSz cx="9144000" cy="6858000" type="screen4x3"/>
  <p:notesSz cx="6343650" cy="8402638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47">
          <p15:clr>
            <a:srgbClr val="A4A3A4"/>
          </p15:clr>
        </p15:guide>
        <p15:guide id="2" pos="19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DCDCDC"/>
    <a:srgbClr val="E8E8E8"/>
    <a:srgbClr val="CC0000"/>
    <a:srgbClr val="A50021"/>
    <a:srgbClr val="C0C0C0"/>
    <a:srgbClr val="99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837B16-1BD1-9746-A109-9D1A13AE8E8A}" v="8957" dt="2022-04-01T11:09:05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176" autoAdjust="0"/>
    <p:restoredTop sz="95706" autoAdjust="0"/>
  </p:normalViewPr>
  <p:slideViewPr>
    <p:cSldViewPr>
      <p:cViewPr varScale="1">
        <p:scale>
          <a:sx n="69" d="100"/>
          <a:sy n="69" d="100"/>
        </p:scale>
        <p:origin x="-9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806" y="-84"/>
      </p:cViewPr>
      <p:guideLst>
        <p:guide orient="horz" pos="2647"/>
        <p:guide pos="199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875632-251A-08DA-0DD4-D4A238134DEE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7495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262" tIns="42131" rIns="84262" bIns="42131" numCol="1" anchor="t" anchorCtr="0" compatLnSpc="1">
            <a:prstTxWarp prst="textNoShape">
              <a:avLst/>
            </a:prstTxWarp>
          </a:bodyPr>
          <a:lstStyle>
            <a:lvl1pPr algn="l" defTabSz="842963">
              <a:defRPr sz="1100"/>
            </a:lvl1pPr>
          </a:lstStyle>
          <a:p>
            <a:endParaRPr lang="es-ES" alt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FE0FC-564F-7B7C-4B76-79E6D200A8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xfrm>
            <a:off x="3592513" y="0"/>
            <a:ext cx="27495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262" tIns="42131" rIns="84262" bIns="42131" numCol="1" anchor="t" anchorCtr="0" compatLnSpc="1">
            <a:prstTxWarp prst="textNoShape">
              <a:avLst/>
            </a:prstTxWarp>
          </a:bodyPr>
          <a:lstStyle>
            <a:lvl1pPr defTabSz="842963">
              <a:defRPr sz="1100"/>
            </a:lvl1pPr>
          </a:lstStyle>
          <a:p>
            <a:fld id="{99E41A6B-FA8B-4389-BD5F-8FEB28843417}" type="datetimeFigureOut">
              <a:rPr lang="en-US" altLang="es-ES"/>
              <a:pPr/>
              <a:t>5/13/2022</a:t>
            </a:fld>
            <a:endParaRPr lang="en-US" alt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E1B1A-EDDF-A151-979C-E99F35F111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auto">
          <a:xfrm>
            <a:off x="0" y="7980363"/>
            <a:ext cx="27495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262" tIns="42131" rIns="84262" bIns="42131" numCol="1" anchor="b" anchorCtr="0" compatLnSpc="1">
            <a:prstTxWarp prst="textNoShape">
              <a:avLst/>
            </a:prstTxWarp>
          </a:bodyPr>
          <a:lstStyle>
            <a:lvl1pPr algn="l" defTabSz="842963">
              <a:defRPr sz="1100"/>
            </a:lvl1pPr>
          </a:lstStyle>
          <a:p>
            <a:endParaRPr lang="es-ES" alt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28755-E726-D9C2-5CED-0531877455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auto">
          <a:xfrm>
            <a:off x="3592513" y="7980363"/>
            <a:ext cx="27495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262" tIns="42131" rIns="84262" bIns="42131" numCol="1" anchor="b" anchorCtr="0" compatLnSpc="1">
            <a:prstTxWarp prst="textNoShape">
              <a:avLst/>
            </a:prstTxWarp>
          </a:bodyPr>
          <a:lstStyle>
            <a:lvl1pPr defTabSz="842963">
              <a:defRPr sz="1100"/>
            </a:lvl1pPr>
          </a:lstStyle>
          <a:p>
            <a:fld id="{2231EF82-AA07-4A3B-9798-DFCE852C5C5D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3:51:40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16429 7911 16383 0 0,'-6'0'0'0'0,"-6"0"0"0"0,-7 0 0 0 0,0 5 0 0 0,-2 8 0 0 0,-3 0 0 0 0,-3 0 0 0 0,4 1 0 0 0,0-1 0 0 0,-2-2 0 0 0,5 1 0 0 0,-1 0 0 0 0,-2-3 0 0 0,4 2 0 0 0,-1 0 0 0 0,-2 3 0 0 0,-3-1 0 0 0,3 3 0 0 0,0-2 0 0 0,-2-3 0 0 0,4 2 0 0 0,-1-1 0 0 0,-1-3 0 0 0,2 3 0 0 0,0-2 0 0 0,-2-1 0 0 0,2 2 0 0 0,0 0 0 0 0,-2 3 0 0 0,-3-1 0 0 0,-2-2 0 0 0,3 1 0 0 0,0 0 0 0 0,0 3 0 0 0,-2-2 0 0 0,4 3 0 0 0,-1-2 0 0 0,0-3 0 0 0,-3 2 0 0 0,-1 4 0 0 0,-2-1 0 0 0,-1-3 0 0 0,-1-3 0 0 0,5 0 0 0 0,1 1 0 0 0,0-4 0 0 0,5 4 0 0 0,-1-1 0 0 0,-1 4 0 0 0,-3-1 0 0 0,-1-2 0 0 0,-3-4 0 0 0,4 3 0 0 0,1-1 0 0 0,0 4 0 0 0,-3 0 0 0 0,0-3 0 0 0,-2-3 0 0 0,4 3 0 0 0,1 0 0 0 0,-1-3 0 0 0,-1 4 0 0 0,-1-1 0 0 0,-2 4 0 0 0,-1-1 0 0 0,-1-2 0 0 0,0-3 0 0 0,-1 2 0 0 0,1-1 0 0 0,-1-1 0 0 0,6 3 0 0 0,2-1 0 0 0,0-2 0 0 0,-2-1 0 0 0,-1-4 0 0 0,3 5 0 0 0,1 0 0 0 0,-1 4 0 0 0,-1 0 0 0 0,3 3 0 0 0,0 0 0 0 0,-2-4 0 0 0,-1-3 0 0 0,-3-3 0 0 0,5 3 0 0 0,-1 0 0 0 0,0-1 0 0 0,3 3 0 0 0,1 0 0 0 0,-3-1 0 0 0,-1-3 0 0 0,2 3 0 0 0,0 0 0 0 0,4 4 0 0 0,-1 0 0 0 0,4 2 0 0 0,-2 0 0 0 0,-3-4 0 0 0,-3-3 0 0 0,2 2 0 0 0,0 0 0 0 0,2 3 0 0 0,1-1 0 0 0,-4 3 0 0 0,-2 0 0 0 0,3 1 0 0 0,-1-1 0 0 0,4 2 0 0 0,0-2 0 0 0,-3 1 0 0 0,2 4 0 0 0,0-1 0 0 0,-3-5 0 0 0,2 1 0 0 0,0-2 0 0 0,3 2 0 0 0,-1-1 0 0 0,-3-4 0 0 0,3 3 0 0 0,-2-2 0 0 0,4 3 0 0 0,-2-1 0 0 0,2 3 0 0 0,0-2 0 0 0,-4-3 0 0 0,2 2 0 0 0,-2-1 0 0 0,4 2 0 0 0,-2 0 0 0 0,-3-4 0 0 0,2 3 0 0 0,0-2 0 0 0,-3-2 0 0 0,2 3 0 0 0,0-2 0 0 0,2 4 0 0 0,0-1 0 0 0,-2-2 0 0 0,1 2 0 0 0,0-2 0 0 0,-3-2 0 0 0,-3-2 0 0 0,3 2 0 0 0,0 0 0 0 0,3-7 0 0 0,6-9 0 0 0,-1-3 0 0 0,2-6 0 0 0,3-5 0 0 0,3-4 0 0 0,3-3 0 0 0,2 8 0 0 0,6 7 0 0 0,7 7 0 0 0,3 9 0 0 0,3 4 0 0 0,-1-4 0 0 0,-4-8 0 0 0,2-4 0 0 0,-3-4 0 0 0,-2-7 0 0 0,-3-4 0 0 0,-4-4 0 0 0,4 3 0 0 0,1 1 0 0 0,4 4 0 0 0,0 0 0 0 0,-3-2 0 0 0,-1 9 0 0 0,-9 6 0 0 0,-3 9 0 0 0,-2 10 0 0 0,-4 3 0 0 0,-2 4 0 0 0,3 5 0 0 0,-4 2 0 0 0,-4-2 0 0 0,1 0 0 0 0,2 0 0 0 0,-1-2 0 0 0,2-1 0 0 0,-2 1 0 0 0,1 3 0 0 0,4 3 0 0 0,3 0 0 0 0,-3-3 0 0 0,1-1 0 0 0,-4-4 0 0 0,1-1 0 0 0,2 2 0 0 0,8-3 0 0 0,10-4 0 0 0,8-4 0 0 0,2-10 0 0 0,4-5 0 0 0,2-1 0 0 0,-2-5 0 0 0,0 0 0 0 0,2 0 0 0 0,2 4 0 0 0,1 2 0 0 0,3 2 0 0 0,-5-3 0 0 0,-1-2 0 0 0,1 2 0 0 0,1 1 0 0 0,-4-4 0 0 0,0 0 0 0 0,2 2 0 0 0,1 1 0 0 0,2 2 0 0 0,2 2 0 0 0,1 1 0 0 0,1 1 0 0 0,1 0 0 0 0,-1 0 0 0 0,-5-4 0 0 0,-1-3 0 0 0,-1 0 0 0 0,2 2 0 0 0,2 1 0 0 0,0-3 0 0 0,2-2 0 0 0,1 2 0 0 0,0 2 0 0 0,-5-4 0 0 0,-2 0 0 0 0,1 1 0 0 0,-9 2 0 0 0,-14 3 0 0 0,-11 1 0 0 0,-5 1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0T07:02:18.6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9719 11340 16383 0 0,'-5'0'0'0'0,"-7"0"0"0"0,-7 0 0 0 0,-6 0 0 0 0,-3 0 0 0 0,3 5 0 0 0,0 2 0 0 0,-1 0 0 0 0,4 4 0 0 0,6 5 0 0 0,0 0 0 0 0,-2-2 0 0 0,2 1 0 0 0,-2-2 0 0 0,2 2 0 0 0,4 5 0 0 0,4 3 0 0 0,-2-2 0 0 0,1 1 0 0 0,-4 1 0 0 0,1 3 0 0 0,2 2 0 0 0,3 2 0 0 0,3 0 0 0 0,1 2 0 0 0,2-1 0 0 0,1 1 0 0 0,1-1 0 0 0,-1 1 0 0 0,1-1 0 0 0,-1 0 0 0 0,1 0 0 0 0,-1 1 0 0 0,0-1 0 0 0,0 0 0 0 0,0 0 0 0 0,0 0 0 0 0,0 0 0 0 0,0 0 0 0 0,0 0 0 0 0,5-5 0 0 0,2-2 0 0 0,5-5 0 0 0,6-5 0 0 0,5-6 0 0 0,4-4 0 0 0,2-2 0 0 0,-3-8 0 0 0,-1-1 0 0 0,1-1 0 0 0,-5-4 0 0 0,-5-5 0 0 0,-1 0 0 0 0,-2-2 0 0 0,2 2 0 0 0,-2-1 0 0 0,2 2 0 0 0,-1-1 0 0 0,-4-4 0 0 0,3 3 0 0 0,-1-2 0 0 0,2 4 0 0 0,4 3 0 0 0,0-1 0 0 0,-4-3 0 0 0,1 1 0 0 0,-2-2 0 0 0,2 2 0 0 0,-1-1 0 0 0,-3-4 0 0 0,1 3 0 0 0,5 3 0 0 0,-1 0 0 0 0,-4-3 0 0 0,3 1 0 0 0,-3-2 0 0 0,-2-2 0 0 0,-3-4 0 0 0,-3-2 0 0 0,-2-2 0 0 0,-2-2 0 0 0,0 0 0 0 0,-1-1 0 0 0,1 1 0 0 0,-1-1 0 0 0,-5 6 0 0 0,-1 1 0 0 0,-5 6 0 0 0,-1 0 0 0 0,3-1 0 0 0,-3 2 0 0 0,-5 4 0 0 0,2 0 0 0 0,-3 1 0 0 0,2 4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0T07:02:18.6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17273 11322 16383 0 0,'-5'0'0'0'0,"-7"0"0"0"0,-7 0 0 0 0,-1 6 0 0 0,4 6 0 0 0,-1 7 0 0 0,3 6 0 0 0,-2-2 0 0 0,2 0 0 0 0,3 2 0 0 0,-2-3 0 0 0,2 0 0 0 0,-3-4 0 0 0,1 0 0 0 0,-3-3 0 0 0,2 2 0 0 0,3 2 0 0 0,-2-1 0 0 0,-4-4 0 0 0,1 1 0 0 0,3 3 0 0 0,-2-1 0 0 0,-3-4 0 0 0,1 1 0 0 0,-1-1 0 0 0,2 2 0 0 0,3 4 0 0 0,0-2 0 0 0,1 2 0 0 0,-3-2 0 0 0,2 1 0 0 0,3 3 0 0 0,3 3 0 0 0,-3-3 0 0 0,1 1 0 0 0,1 2 0 0 0,3 2 0 0 0,2 2 0 0 0,1 1 0 0 0,1 1 0 0 0,1 1 0 0 0,1 1 0 0 0,4-6 0 0 0,3-1 0 0 0,4-1 0 0 0,1 2 0 0 0,3-4 0 0 0,-1 0 0 0 0,2-4 0 0 0,-2 0 0 0 0,2-2 0 0 0,-2 0 0 0 0,2-2 0 0 0,3-3 0 0 0,-1 2 0 0 0,0-2 0 0 0,-2 3 0 0 0,1-1 0 0 0,3-3 0 0 0,3-3 0 0 0,-3 3 0 0 0,1-1 0 0 0,2-1 0 0 0,2-3 0 0 0,1-2 0 0 0,-3-6 0 0 0,0-3 0 0 0,-5-6 0 0 0,0-1 0 0 0,-3-3 0 0 0,0-5 0 0 0,-1-3 0 0 0,1 1 0 0 0,-2 1 0 0 0,2 2 0 0 0,-2 1 0 0 0,-3-2 0 0 0,2 2 0 0 0,-2-1 0 0 0,4 4 0 0 0,-2-2 0 0 0,-3-2 0 0 0,3 1 0 0 0,-2 0 0 0 0,3 2 0 0 0,-1-1 0 0 0,3 3 0 0 0,-1-2 0 0 0,-4-3 0 0 0,2 2 0 0 0,-1-1 0 0 0,2 2 0 0 0,-1-1 0 0 0,-2-3 0 0 0,1 3 0 0 0,0-2 0 0 0,-3-2 0 0 0,2 2 0 0 0,0 0 0 0 0,-2-3 0 0 0,-3-2 0 0 0,-3-2 0 0 0,-1-2 0 0 0,-1-2 0 0 0,-1 0 0 0 0,0 0 0 0 0,-6 4 0 0 0,-2 3 0 0 0,1-1 0 0 0,-4 4 0 0 0,-5 1 0 0 0,0-2 0 0 0,2-3 0 0 0,-1 4 0 0 0,-3 4 0 0 0,-5 6 0 0 0,3 0 0 0 0,3-5 0 0 0,1 2 0 0 0,-3 2 0 0 0,2-2 0 0 0,-2 2 0 0 0,-2 3 0 0 0,1-3 0 0 0,0 1 0 0 0,3-3 0 0 0,-1 1 0 0 0,-3 3 0 0 0,-3 2 0 0 0,-2 4 0 0 0,2-4 0 0 0,6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29T13:51:40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15483 7890 16383 0 0,'6'0'0'0'0,"6"0"0"0"0,2 5 0 0 0,-2 7 0 0 0,2 2 0 0 0,5 4 0 0 0,-2 3 0 0 0,3-1 0 0 0,-4 1 0 0 0,2-3 0 0 0,3-4 0 0 0,-2 0 0 0 0,-4 3 0 0 0,0 0 0 0 0,-2 0 0 0 0,2-1 0 0 0,-2 2 0 0 0,-3 2 0 0 0,3-1 0 0 0,3-5 0 0 0,0 1 0 0 0,-3 4 0 0 0,-4 3 0 0 0,2-2 0 0 0,4-4 0 0 0,0 0 0 0 0,-2 3 0 0 0,1-2 0 0 0,-2 2 0 0 0,-2 2 0 0 0,-4 4 0 0 0,-2 2 0 0 0,-2 2 0 0 0,4-4 0 0 0,1-1 0 0 0,-1 1 0 0 0,4-4 0 0 0,1 0 0 0 0,-3 2 0 0 0,-1 1 0 0 0,-3 3 0 0 0,-2 2 0 0 0,5-4 0 0 0,0-1 0 0 0,-1 0 0 0 0,-1 3 0 0 0,4-5 0 0 0,0 0 0 0 0,-1 2 0 0 0,3-4 0 0 0,0 0 0 0 0,-3 2 0 0 0,-1 3 0 0 0,-3 2 0 0 0,-2 2 0 0 0,-1 1 0 0 0,-1 1 0 0 0,0 1 0 0 0,-1-1 0 0 0,6-4 0 0 0,2-3 0 0 0,-1 1 0 0 0,-1 1 0 0 0,-1 1 0 0 0,-2 2 0 0 0,0 1 0 0 0,-2 0 0 0 0,0 1 0 0 0,0 1 0 0 0,-6-6 0 0 0,-1-12 0 0 0,0-14 0 0 0,-4-7 0 0 0,-5-8 0 0 0,0-6 0 0 0,2-5 0 0 0,-1 2 0 0 0,2-1 0 0 0,-2 5 0 0 0,1 0 0 0 0,3-2 0 0 0,4-2 0 0 0,-3 2 0 0 0,-5 6 0 0 0,1 0 0 0 0,2-3 0 0 0,-2 2 0 0 0,1-1 0 0 0,4-4 0 0 0,-3 3 0 0 0,1-1 0 0 0,2 8 0 0 0,3 12 0 0 0,7 5 0 0 0,5 8 0 0 0,5 1 0 0 0,1 4 0 0 0,5-2 0 0 0,-2 3 0 0 0,-3 2 0 0 0,2-1 0 0 0,4-5 0 0 0,-1 0 0 0 0,-4 4 0 0 0,1 3 0 0 0,4 4 0 0 0,-1 2 0 0 0,2-4 0 0 0,-3 0 0 0 0,2-4 0 0 0,-3-1 0 0 0,2 2 0 0 0,3-2 0 0 0,-2-10 0 0 0,2-7 0 0 0,-3-8 0 0 0,0-4 0 0 0,-1-5 0 0 0,-5-6 0 0 0,2 2 0 0 0,4 3 0 0 0,-1-1 0 0 0,-3-2 0 0 0,1 1 0 0 0,-2-1 0 0 0,3 3 0 0 0,-1-2 0 0 0,2 3 0 0 0,-2-2 0 0 0,-3-3 0 0 0,2 2 0 0 0,-2-2 0 0 0,-2-2 0 0 0,3 3 0 0 0,-1-2 0 0 0,-3-1 0 0 0,3 2 0 0 0,0 0 0 0 0,3 2 0 0 0,-1 0 0 0 0,-2 3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0T07:02:18.6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15564 12229 16383 0 0,'-5'0'0'0'0,"-2"5"0"0"0,-5 2 0 0 0,-1 5 0 0 0,-2 1 0 0 0,0 3 0 0 0,-2-1 0 0 0,1 2 0 0 0,4 3 0 0 0,-1-1 0 0 0,-4-4 0 0 0,1 1 0 0 0,-2-3 0 0 0,2 2 0 0 0,-2-2 0 0 0,3 3 0 0 0,-2-2 0 0 0,2 3 0 0 0,3 2 0 0 0,0 0 0 0 0,-5-5 0 0 0,1 1 0 0 0,3 4 0 0 0,-1-3 0 0 0,-4-2 0 0 0,1 0 0 0 0,-1-1 0 0 0,2 1 0 0 0,3 5 0 0 0,0-1 0 0 0,-5-4 0 0 0,2 1 0 0 0,-2-2 0 0 0,2 2 0 0 0,-1-2 0 0 0,-4-2 0 0 0,2 1 0 0 0,-1 0 0 0 0,3 2 0 0 0,-1-1 0 0 0,3 3 0 0 0,-2-2 0 0 0,-3-3 0 0 0,-3-3 0 0 0,2 2 0 0 0,4 4 0 0 0,1 1 0 0 0,-3-3 0 0 0,1-3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0T07:02:18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14764 12166 16383 0 0,'0'5'0'0'0,"5"2"0"0"0,2 5 0 0 0,0 6 0 0 0,3-1 0 0 0,7-2 0 0 0,-1 1 0 0 0,3-3 0 0 0,-3 3 0 0 0,3-2 0 0 0,-4 2 0 0 0,3-2 0 0 0,-3 3 0 0 0,2 3 0 0 0,2-2 0 0 0,5 2 0 0 0,-3 2 0 0 0,1-2 0 0 0,2 0 0 0 0,-4 3 0 0 0,1-3 0 0 0,-3 0 0 0 0,0-3 0 0 0,2 1 0 0 0,-2 3 0 0 0,2-3 0 0 0,2 2 0 0 0,-3 2 0 0 0,-4 2 0 0 0,1-2 0 0 0,2-5 0 0 0,-1 0 0 0 0,1-3 0 0 0,-2 1 0 0 0,1-2 0 0 0,4-2 0 0 0,-3 1 0 0 0,-3 4 0 0 0,0 0 0 0 0,-2 2 0 0 0,2-2 0 0 0,-2 2 0 0 0,3-3 0 0 0,-2 2 0 0 0,2-2 0 0 0,-1-4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0T07:02:18.6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16859 10664 16383 0 0,'0'5'0'0'0,"6"2"0"0"0,1 5 0 0 0,5 1 0 0 0,0 3 0 0 0,-1 4 0 0 0,2-1 0 0 0,-1 1 0 0 0,3-2 0 0 0,-2 0 0 0 0,-2 3 0 0 0,-3 3 0 0 0,2-2 0 0 0,-1 0 0 0 0,4-4 0 0 0,-1 1 0 0 0,-2 2 0 0 0,3-3 0 0 0,-2 2 0 0 0,-1 2 0 0 0,1-3 0 0 0,5-4 0 0 0,0-10 0 0 0,2-6 0 0 0,4-3 0 0 0,-3-6 0 0 0,2-1 0 0 0,-3-4 0 0 0,0 0 0 0 0,3 3 0 0 0,-3-2 0 0 0,2 2 0 0 0,-3-3 0 0 0,1 2 0 0 0,-3-3 0 0 0,2 1 0 0 0,3-1 0 0 0,3 1 0 0 0,-2-1 0 0 0,1 1 0 0 0,2 3 0 0 0,-4-1 0 0 0,1 2 0 0 0,-4-3 0 0 0,-4-5 0 0 0,1 2 0 0 0,2 3 0 0 0,0-1 0 0 0,-3-3 0 0 0,1 1 0 0 0,3 3 0 0 0,0 0 0 0 0,-4-4 0 0 0,2 1 0 0 0,-3-1 0 0 0,3 1 0 0 0,4 5 0 0 0,-1-1 0 0 0,-4-5 0 0 0,1 2 0 0 0,3 3 0 0 0,-1-1 0 0 0,-4-4 0 0 0,2 2 0 0 0,-3 3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0T07:02:18.6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8389 12337 16383 0 0,'0'-6'0'0'0,"0"-6"0"0"0,-6-2 0 0 0,-6 2 0 0 0,-7 3 0 0 0,0-3 0 0 0,-3 2 0 0 0,-2 1 0 0 0,3-2 0 0 0,0 0 0 0 0,-3 3 0 0 0,-1 2 0 0 0,2-4 0 0 0,1 1 0 0 0,-2 2 0 0 0,-1 1 0 0 0,-3-2 0 0 0,-1-1 0 0 0,-1 1 0 0 0,-1 3 0 0 0,5-4 0 0 0,1 0 0 0 0,1 1 0 0 0,-3 3 0 0 0,0 1 0 0 0,-2 2 0 0 0,-1 1 0 0 0,-1 1 0 0 0,6-5 0 0 0,0-2 0 0 0,1 1 0 0 0,-2 1 0 0 0,-2 1 0 0 0,5-3 0 0 0,0-2 0 0 0,-1 2 0 0 0,-2 2 0 0 0,-2 1 0 0 0,-1 2 0 0 0,-1 1 0 0 0,-1 1 0 0 0,0 0 0 0 0,0 0 0 0 0,-1 1 0 0 0,1-1 0 0 0,-1 0 0 0 0,1 0 0 0 0,0 0 0 0 0,0 0 0 0 0,0 0 0 0 0,-1 0 0 0 0,1 0 0 0 0,5-5 0 0 0,2-2 0 0 0,0 0 0 0 0,-2 2 0 0 0,-1 1 0 0 0,-2 2 0 0 0,-1-5 0 0 0,0 0 0 0 0,-1 0 0 0 0,-1 2 0 0 0,1 1 0 0 0,-1 2 0 0 0,1 1 0 0 0,0-5 0 0 0,0-1 0 0 0,-1 1 0 0 0,1 1 0 0 0,0 1 0 0 0,0 2 0 0 0,0 1 0 0 0,0 1 0 0 0,0 0 0 0 0,0 0 0 0 0,-1-5 0 0 0,1-2 0 0 0,0 1 0 0 0,0 0 0 0 0,0 3 0 0 0,0 0 0 0 0,0 2 0 0 0,0 1 0 0 0,5-6 0 0 0,2-1 0 0 0,-1 1 0 0 0,-1 1 0 0 0,-1 1 0 0 0,-2 2 0 0 0,0 1 0 0 0,-2 0 0 0 0,0 1 0 0 0,0 1 0 0 0,-1-1 0 0 0,1 0 0 0 0,-1 0 0 0 0,1 1 0 0 0,0-1 0 0 0,0-5 0 0 0,-1-3 0 0 0,1 2 0 0 0,0 0 0 0 0,0 3 0 0 0,0 0 0 0 0,0 2 0 0 0,0 0 0 0 0,0 1 0 0 0,-1 1 0 0 0,1-1 0 0 0,0 0 0 0 0,0 0 0 0 0,0 1 0 0 0,0-1 0 0 0,0 0 0 0 0,0 0 0 0 0,-1 0 0 0 0,1 0 0 0 0,0 0 0 0 0,0 0 0 0 0,0 0 0 0 0,0 0 0 0 0,0 0 0 0 0,0 0 0 0 0,-1 0 0 0 0,1 0 0 0 0,0 0 0 0 0,5 5 0 0 0,2 2 0 0 0,0 0 0 0 0,3 3 0 0 0,1 1 0 0 0,-2-2 0 0 0,-2-2 0 0 0,-3-3 0 0 0,4 4 0 0 0,-1 0 0 0 0,6 4 0 0 0,-1 1 0 0 0,3 2 0 0 0,-1-1 0 0 0,-3-2 0 0 0,3 1 0 0 0,3 4 0 0 0,-1 0 0 0 0,2 1 0 0 0,4 4 0 0 0,2 2 0 0 0,4 4 0 0 0,1 1 0 0 0,1 2 0 0 0,2 0 0 0 0,-1 1 0 0 0,1 0 0 0 0,0 0 0 0 0,-1-1 0 0 0,0 1 0 0 0,0-1 0 0 0,0 0 0 0 0,0 0 0 0 0,0 0 0 0 0,0 0 0 0 0,0 0 0 0 0,6-5 0 0 0,1-2 0 0 0,-1 1 0 0 0,5-5 0 0 0,0 0 0 0 0,-2 2 0 0 0,3 3 0 0 0,-1 2 0 0 0,-1 1 0 0 0,1-3 0 0 0,0-1 0 0 0,4-5 0 0 0,-2 1 0 0 0,-3 1 0 0 0,3-3 0 0 0,-1 1 0 0 0,-3 3 0 0 0,2-3 0 0 0,6-4 0 0 0,-2 0 0 0 0,-2 4 0 0 0,2-3 0 0 0,3-3 0 0 0,-1 1 0 0 0,1-1 0 0 0,-1 2 0 0 0,0-2 0 0 0,-1 3 0 0 0,1-2 0 0 0,3-3 0 0 0,-2 2 0 0 0,2-2 0 0 0,-4 4 0 0 0,2-2 0 0 0,3-3 0 0 0,-2 3 0 0 0,0-2 0 0 0,3-2 0 0 0,3 3 0 0 0,3-1 0 0 0,1-3 0 0 0,-4 4 0 0 0,-1-2 0 0 0,1-1 0 0 0,-4 2 0 0 0,0 0 0 0 0,1-2 0 0 0,-2 3 0 0 0,0-2 0 0 0,2-1 0 0 0,2-3 0 0 0,4-2 0 0 0,-5 4 0 0 0,0-1 0 0 0,2 0 0 0 0,-4 3 0 0 0,-1 1 0 0 0,3-3 0 0 0,2-1 0 0 0,2-3 0 0 0,2-2 0 0 0,1-1 0 0 0,-4 5 0 0 0,-2 0 0 0 0,1 1 0 0 0,1-2 0 0 0,2-2 0 0 0,-5 4 0 0 0,0 2 0 0 0,1-2 0 0 0,2-2 0 0 0,-4 4 0 0 0,0 0 0 0 0,2-1 0 0 0,1-3 0 0 0,3-1 0 0 0,1-2 0 0 0,1-1 0 0 0,1-1 0 0 0,0 0 0 0 0,1 0 0 0 0,-6 5 0 0 0,-2 1 0 0 0,1 1 0 0 0,1-2 0 0 0,1-1 0 0 0,2-2 0 0 0,-4 5 0 0 0,-2 0 0 0 0,1 0 0 0 0,2-2 0 0 0,2-1 0 0 0,1-2 0 0 0,1-1 0 0 0,1-1 0 0 0,0 0 0 0 0,0 0 0 0 0,1 0 0 0 0,-1-1 0 0 0,1 1 0 0 0,-1 0 0 0 0,-5 5 0 0 0,-2 2 0 0 0,1 0 0 0 0,0-2 0 0 0,2-1 0 0 0,2-2 0 0 0,1 0 0 0 0,1-2 0 0 0,0 0 0 0 0,0 0 0 0 0,1 0 0 0 0,-6 5 0 0 0,-2 2 0 0 0,1-1 0 0 0,0-1 0 0 0,3-1 0 0 0,1-1 0 0 0,0-2 0 0 0,2-1 0 0 0,0 0 0 0 0,0 0 0 0 0,1 0 0 0 0,-1 0 0 0 0,1-1 0 0 0,-1 1 0 0 0,0 0 0 0 0,0 0 0 0 0,0 0 0 0 0,1 0 0 0 0,-1 0 0 0 0,0 0 0 0 0,0 0 0 0 0,0 0 0 0 0,0 0 0 0 0,-5-5 0 0 0,-2-2 0 0 0,1 0 0 0 0,0 2 0 0 0,3 1 0 0 0,0 1 0 0 0,2-3 0 0 0,1-2 0 0 0,0 2 0 0 0,0 0 0 0 0,-5-3 0 0 0,-1 0 0 0 0,-1 2 0 0 0,2 1 0 0 0,2 2 0 0 0,0 2 0 0 0,-3-4 0 0 0,-1-1 0 0 0,0 0 0 0 0,2 2 0 0 0,-4-4 0 0 0,0 0 0 0 0,2 1 0 0 0,-4-3 0 0 0,0 1 0 0 0,2 1 0 0 0,3 2 0 0 0,-3-2 0 0 0,0 0 0 0 0,1 1 0 0 0,-2-3 0 0 0,-1 1 0 0 0,-3-4 0 0 0,1 1 0 0 0,3-3 0 0 0,-3-4 0 0 0,1 1 0 0 0,-2-1 0 0 0,1 3 0 0 0,-3-1 0 0 0,-4-3 0 0 0,2 2 0 0 0,-1-1 0 0 0,2 4 0 0 0,-1-2 0 0 0,-3-3 0 0 0,-3-3 0 0 0,3 3 0 0 0,-1-1 0 0 0,-2-1 0 0 0,-1-3 0 0 0,-3-2 0 0 0,-1-1 0 0 0,-1-2 0 0 0,-1 0 0 0 0,-1 0 0 0 0,1-1 0 0 0,-1 1 0 0 0,-4 4 0 0 0,-2 3 0 0 0,-6 5 0 0 0,1 0 0 0 0,1-1 0 0 0,3-4 0 0 0,-2 3 0 0 0,0 0 0 0 0,-3 4 0 0 0,0-2 0 0 0,3-2 0 0 0,-3 3 0 0 0,2-2 0 0 0,2-2 0 0 0,-3 3 0 0 0,1-1 0 0 0,-3 2 0 0 0,1 0 0 0 0,2-2 0 0 0,-1 1 0 0 0,-5 5 0 0 0,1-1 0 0 0,3-3 0 0 0,-2 1 0 0 0,2-1 0 0 0,-2 2 0 0 0,-4 4 0 0 0,2-2 0 0 0,3-3 0 0 0,-1 1 0 0 0,-4 3 0 0 0,2-1 0 0 0,-1 2 0 0 0,1-3 0 0 0,0 1 0 0 0,-4 4 0 0 0,3-3 0 0 0,-2 2 0 0 0,3-3 0 0 0,4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0T07:02:18.6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22320 5477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0T07:02:18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18609 11298 16383 0 0,'-5'0'0'0'0,"-7"0"0"0"0,-7 0 0 0 0,-1 5 0 0 0,-1 2 0 0 0,3 5 0 0 0,-2 0 0 0 0,3 4 0 0 0,0-1 0 0 0,2 2 0 0 0,3 4 0 0 0,0-2 0 0 0,0 1 0 0 0,-2-3 0 0 0,1 1 0 0 0,-2-2 0 0 0,-5-4 0 0 0,2 1 0 0 0,4 3 0 0 0,4 5 0 0 0,-2-1 0 0 0,-3-4 0 0 0,0 0 0 0 0,3 3 0 0 0,-2-2 0 0 0,2 2 0 0 0,2 2 0 0 0,-2-1 0 0 0,1 0 0 0 0,-3-3 0 0 0,1 1 0 0 0,-3-2 0 0 0,2 0 0 0 0,-2-1 0 0 0,1 1 0 0 0,-2-1 0 0 0,2 1 0 0 0,-1-2 0 0 0,1 3 0 0 0,-2-3 0 0 0,-3-2 0 0 0,2 0 0 0 0,4 5 0 0 0,-1-1 0 0 0,2 2 0 0 0,3 4 0 0 0,-2-3 0 0 0,1 1 0 0 0,3-2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0T07:02:18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17769 11171 16383 0 0,'0'5'0'0'0,"6"2"0"0"0,6 5 0 0 0,7 0 0 0 0,0 4 0 0 0,3-1 0 0 0,-4 2 0 0 0,2-1 0 0 0,2-4 0 0 0,-3 1 0 0 0,1-1 0 0 0,-3 2 0 0 0,1-1 0 0 0,3-2 0 0 0,-3 1 0 0 0,-4 5 0 0 0,1-1 0 0 0,3 2 0 0 0,4-2 0 0 0,-2 2 0 0 0,1-3 0 0 0,3 3 0 0 0,1-4 0 0 0,-2 3 0 0 0,-1-2 0 0 0,-3 1 0 0 0,0-1 0 0 0,2-4 0 0 0,-3 2 0 0 0,-4 3 0 0 0,1 0 0 0 0,3-3 0 0 0,-2 1 0 0 0,3-1 0 0 0,-3 2 0 0 0,1-1 0 0 0,-2 1 0 0 0,2 0 0 0 0,3-4 0 0 0,-2 2 0 0 0,2-2 0 0 0,2-2 0 0 0,-2 3 0 0 0,0-1 0 0 0,-3 2 0 0 0,2 0 0 0 0,1-2 0 0 0,4-4 0 0 0,-3 3 0 0 0,1-1 0 0 0,-4 4 0 0 0,1 0 0 0 0,2-3 0 0 0,3-3 0 0 0,-3 3 0 0 0,1-1 0 0 0,-4 4 0 0 0,1 0 0 0 0,-4 2 0 0 0,2 0 0 0 0,3-4 0 0 0,3 2 0 0 0,3-1 0 0 0,-2 2 0 0 0,-1 0 0 0 0,2-4 0 0 0,1-2 0 0 0,-4-4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69D2AE9-A4BC-98D2-4106-9277EBD59D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495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262" tIns="42131" rIns="84262" bIns="42131" numCol="1" anchor="t" anchorCtr="0" compatLnSpc="1">
            <a:prstTxWarp prst="textNoShape">
              <a:avLst/>
            </a:prstTxWarp>
          </a:bodyPr>
          <a:lstStyle>
            <a:lvl1pPr algn="l" defTabSz="842963">
              <a:defRPr sz="1100"/>
            </a:lvl1pPr>
          </a:lstStyle>
          <a:p>
            <a:endParaRPr lang="es-ES" altLang="es-E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20AF342-CF84-91B8-6094-F936C159EE6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592513" y="0"/>
            <a:ext cx="27495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262" tIns="42131" rIns="84262" bIns="42131" numCol="1" anchor="t" anchorCtr="0" compatLnSpc="1">
            <a:prstTxWarp prst="textNoShape">
              <a:avLst/>
            </a:prstTxWarp>
          </a:bodyPr>
          <a:lstStyle>
            <a:lvl1pPr defTabSz="842963">
              <a:defRPr sz="1100"/>
            </a:lvl1pPr>
          </a:lstStyle>
          <a:p>
            <a:endParaRPr lang="es-ES" altLang="es-ES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096D8EE2-3860-0C80-16E3-5185C34CAA1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1563" y="630238"/>
            <a:ext cx="4202112" cy="3151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6F7A2B6-93EB-AE11-004B-6CF2D0E8664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5000" y="3990975"/>
            <a:ext cx="50736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262" tIns="42131" rIns="84262" bIns="421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489BE11-5BA4-2A2A-CC9C-8A653CBE6BE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980363"/>
            <a:ext cx="27495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262" tIns="42131" rIns="84262" bIns="42131" numCol="1" anchor="b" anchorCtr="0" compatLnSpc="1">
            <a:prstTxWarp prst="textNoShape">
              <a:avLst/>
            </a:prstTxWarp>
          </a:bodyPr>
          <a:lstStyle>
            <a:lvl1pPr algn="l" defTabSz="842963">
              <a:defRPr sz="1100"/>
            </a:lvl1pPr>
          </a:lstStyle>
          <a:p>
            <a:endParaRPr lang="es-ES" altLang="es-E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1EDDA6E-CD91-28F8-2C5D-8936361F30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592513" y="7980363"/>
            <a:ext cx="27495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262" tIns="42131" rIns="84262" bIns="42131" numCol="1" anchor="b" anchorCtr="0" compatLnSpc="1">
            <a:prstTxWarp prst="textNoShape">
              <a:avLst/>
            </a:prstTxWarp>
          </a:bodyPr>
          <a:lstStyle>
            <a:lvl1pPr defTabSz="842963">
              <a:defRPr sz="1100"/>
            </a:lvl1pPr>
          </a:lstStyle>
          <a:p>
            <a:fld id="{7F715B97-9452-442A-90DC-EE0414BE7D97}" type="slidenum">
              <a:rPr lang="en-US" altLang="es-ES"/>
              <a:pPr/>
              <a:t>‹Nº›</a:t>
            </a:fld>
            <a:endParaRPr lang="en-U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gradFill rotWithShape="0">
          <a:gsLst>
            <a:gs pos="0">
              <a:srgbClr val="39275B"/>
            </a:gs>
            <a:gs pos="100000">
              <a:srgbClr val="C0C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DE8F2CE-432A-71B9-2B2C-9F554E0373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5250" y="152400"/>
            <a:ext cx="8953500" cy="6553200"/>
          </a:xfrm>
          <a:prstGeom prst="roundRect">
            <a:avLst>
              <a:gd name="adj" fmla="val 5491"/>
            </a:avLst>
          </a:prstGeom>
          <a:solidFill>
            <a:srgbClr val="FFFFFF"/>
          </a:solidFill>
          <a:ln w="25400" algn="ctr">
            <a:solidFill>
              <a:srgbClr val="39275B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58E50A6-01D2-E4B1-CE7B-DA7806FEA94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pPr lvl="0"/>
            <a:r>
              <a:rPr lang="en-US" altLang="es-ES" noProof="0"/>
              <a:t>Click to edit Master title style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CCCCF430-5788-03A9-A9DF-E2B05112F77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228600" indent="0" algn="ctr">
              <a:buFontTx/>
              <a:buNone/>
              <a:defRPr smtClean="0"/>
            </a:lvl1pPr>
          </a:lstStyle>
          <a:p>
            <a:pPr lvl="0"/>
            <a:r>
              <a:rPr lang="en-US" altLang="es-ES" noProof="0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726D5-BE24-4AB7-B158-4693202D26EF}"/>
              </a:ext>
            </a:extLst>
          </p:cNvPr>
          <p:cNvSpPr txBox="1">
            <a:spLocks noGrp="1"/>
          </p:cNvSpPr>
          <p:nvPr userDrawn="1"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fld id="{51FC989E-886C-4843-B858-638DC9AF6DFD}" type="slidenum">
              <a:rPr lang="en-US" altLang="es-ES" sz="1200" b="1">
                <a:solidFill>
                  <a:srgbClr val="424242"/>
                </a:solidFill>
                <a:latin typeface="Calibri" panose="020F0502020204030204" pitchFamily="34" charset="0"/>
              </a:rPr>
              <a:pPr eaLnBrk="1" hangingPunct="1">
                <a:spcBef>
                  <a:spcPts val="500"/>
                </a:spcBef>
              </a:pPr>
              <a:t>‹Nº›</a:t>
            </a:fld>
            <a:endParaRPr lang="en-US" altLang="es-ES" b="1">
              <a:latin typeface="Calibri" panose="020F0502020204030204" pitchFamily="34" charset="0"/>
            </a:endParaRPr>
          </a:p>
        </p:txBody>
      </p:sp>
      <p:cxnSp>
        <p:nvCxnSpPr>
          <p:cNvPr id="54278" name="Straight Connector 6">
            <a:extLst>
              <a:ext uri="{FF2B5EF4-FFF2-40B4-BE49-F238E27FC236}">
                <a16:creationId xmlns:a16="http://schemas.microsoft.com/office/drawing/2014/main" id="{F264ED2D-FF92-CABA-29AC-EED36950783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 algn="ctr">
            <a:solidFill>
              <a:srgbClr val="39275B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E564C0C-F3E0-C253-5D8B-88006EF7E7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A1BB1-295B-4F3B-9654-C01441ED9469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57209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2E0F8B8-08E9-9CD7-95DE-C7CCA20DDA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7089BE-7318-403D-B9EC-23594F17FFA5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424733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F94FF20-E284-FBFA-60A1-0FC274FF54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866342-CC06-4B39-9530-F85E2DF62897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46390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3048000"/>
          </a:xfrm>
        </p:spPr>
        <p:txBody>
          <a:bodyPr anchor="b" anchorCtr="1"/>
          <a:lstStyle>
            <a:lvl1pPr>
              <a:defRPr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7315200" cy="2438400"/>
          </a:xfrm>
          <a:noFill/>
        </p:spPr>
        <p:txBody>
          <a:bodyPr/>
          <a:lstStyle>
            <a:lvl1pPr marL="0" indent="22860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186A338-9FC3-31C2-9AC2-A0FF9C76D4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446F46-845D-4322-8ECE-0CA3771B1735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06265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572000"/>
          </a:xfrm>
        </p:spPr>
        <p:txBody>
          <a:bodyPr/>
          <a:lstStyle>
            <a:lvl1pPr>
              <a:defRPr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27F008C-DB18-CFF1-33C3-D844CFF2FD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F77BE-A4D4-40F3-8D81-B5673648DD50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71042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EFADBDA-8BCD-5CEA-EDBC-1CA129F74F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DF21E1-BA27-4FEA-B2D9-9B06B3748AB0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42242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DBDBB80-AC72-035C-0C66-942B5AA542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74B14A-0BF2-4287-B452-B829A7EF6914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2137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615AA19-6204-D51F-7D93-716B6FA1AD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AA5079-054C-489F-AEC0-F67375439012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17549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99C41E96-FDE5-5520-27A0-215487CAEA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27BE56-D144-4FD7-90E3-DA4E1542CADB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40281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04CEA51-4BE2-92E6-D2DA-06C9F829E0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AE6345-F188-4068-A506-370CB2E010AD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415546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3C0F6A0-A498-D55C-D5A6-0FC1E0C05E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C4EFD5-3EA0-4EDA-8B6C-BEC95E6E0B5F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58941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9275B"/>
            </a:gs>
            <a:gs pos="100000">
              <a:srgbClr val="F3F3F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CF15FBA-D985-514A-D55B-F1D1B621C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5250" y="152400"/>
            <a:ext cx="8953500" cy="6553200"/>
          </a:xfrm>
          <a:prstGeom prst="roundRect">
            <a:avLst>
              <a:gd name="adj" fmla="val 5491"/>
            </a:avLst>
          </a:prstGeom>
          <a:solidFill>
            <a:srgbClr val="FFFFFF"/>
          </a:solidFill>
          <a:ln w="25400" algn="ctr">
            <a:solidFill>
              <a:srgbClr val="39275B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356224C-C0CF-ED2D-CE62-C2A8E5ECF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Master text styles</a:t>
            </a:r>
          </a:p>
          <a:p>
            <a:pPr lvl="1"/>
            <a:r>
              <a:rPr lang="en-US" altLang="es-ES"/>
              <a:t>Second level</a:t>
            </a:r>
          </a:p>
          <a:p>
            <a:pPr lvl="2"/>
            <a:r>
              <a:rPr lang="en-US" altLang="es-ES"/>
              <a:t>Third level</a:t>
            </a:r>
          </a:p>
          <a:p>
            <a:pPr lvl="3"/>
            <a:r>
              <a:rPr lang="en-US" altLang="es-ES"/>
              <a:t>Fourth level</a:t>
            </a:r>
          </a:p>
          <a:p>
            <a:pPr lvl="4"/>
            <a:r>
              <a:rPr lang="en-US" altLang="es-ES"/>
              <a:t>Fifth level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F51CED0F-FD11-526E-02B1-4169C0059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F34DD-F6E7-D084-1273-DE82B1499491}"/>
              </a:ext>
            </a:extLst>
          </p:cNvPr>
          <p:cNvSpPr txBox="1">
            <a:spLocks noGrp="1"/>
          </p:cNvSpPr>
          <p:nvPr userDrawn="1"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fld id="{23B64E4B-AEAC-47EC-8029-6CC0B5EC2D68}" type="slidenum">
              <a:rPr lang="en-US" altLang="es-ES" sz="1200" b="1">
                <a:solidFill>
                  <a:srgbClr val="424242"/>
                </a:solidFill>
                <a:latin typeface="Calibri" panose="020F0502020204030204" pitchFamily="34" charset="0"/>
              </a:rPr>
              <a:pPr eaLnBrk="1" hangingPunct="1">
                <a:spcBef>
                  <a:spcPts val="500"/>
                </a:spcBef>
              </a:pPr>
              <a:t>‹Nº›</a:t>
            </a:fld>
            <a:endParaRPr lang="en-US" altLang="es-ES" b="1">
              <a:latin typeface="Calibri" panose="020F0502020204030204" pitchFamily="34" charset="0"/>
            </a:endParaRPr>
          </a:p>
        </p:txBody>
      </p:sp>
      <p:cxnSp>
        <p:nvCxnSpPr>
          <p:cNvPr id="1030" name="Straight Connector 6">
            <a:extLst>
              <a:ext uri="{FF2B5EF4-FFF2-40B4-BE49-F238E27FC236}">
                <a16:creationId xmlns:a16="http://schemas.microsoft.com/office/drawing/2014/main" id="{4DEC8B3A-F612-8EFB-2F61-E0267F1269B3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 algn="ctr">
            <a:solidFill>
              <a:srgbClr val="39275B"/>
            </a:solidFill>
            <a:round/>
            <a:headEnd/>
            <a:tailEnd/>
          </a:ln>
        </p:spPr>
      </p:cxnSp>
      <p:sp>
        <p:nvSpPr>
          <p:cNvPr id="1031" name="Rectangle 7">
            <a:extLst>
              <a:ext uri="{FF2B5EF4-FFF2-40B4-BE49-F238E27FC236}">
                <a16:creationId xmlns:a16="http://schemas.microsoft.com/office/drawing/2014/main" id="{7D19479B-9BB1-CAB8-1F11-ABC540BB54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055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08C0660D-C58C-43EA-9A3D-00E1F804C007}" type="slidenum">
              <a:rPr lang="en-US" altLang="es-ES"/>
              <a:pPr/>
              <a:t>‹Nº›</a:t>
            </a:fld>
            <a:endParaRPr lang="en-U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9pPr>
    </p:titleStyle>
    <p:bodyStyle>
      <a:lvl1pPr marL="460375" indent="-231775" algn="l" rtl="0" eaLnBrk="0" fontAlgn="base" hangingPunct="0">
        <a:spcBef>
          <a:spcPct val="20000"/>
        </a:spcBef>
        <a:spcAft>
          <a:spcPct val="0"/>
        </a:spcAft>
        <a:buClr>
          <a:srgbClr val="39275B"/>
        </a:buClr>
        <a:buSzPct val="100000"/>
        <a:buChar char="•"/>
        <a:tabLst>
          <a:tab pos="860425" algn="l"/>
          <a:tab pos="1143000" algn="l"/>
          <a:tab pos="1431925" algn="l"/>
          <a:tab pos="1774825" algn="l"/>
        </a:tabLst>
        <a:defRPr sz="2400">
          <a:solidFill>
            <a:srgbClr val="262626"/>
          </a:solidFill>
          <a:latin typeface="+mn-lt"/>
          <a:ea typeface="+mn-ea"/>
          <a:cs typeface="+mn-cs"/>
        </a:defRPr>
      </a:lvl1pPr>
      <a:lvl2pPr marL="854075" indent="-279400" algn="l" rtl="0" eaLnBrk="0" fontAlgn="base" hangingPunct="0">
        <a:spcBef>
          <a:spcPct val="20000"/>
        </a:spcBef>
        <a:spcAft>
          <a:spcPct val="0"/>
        </a:spcAft>
        <a:buClr>
          <a:srgbClr val="4D4D4D"/>
        </a:buClr>
        <a:buFont typeface="Wingdings" panose="05000000000000000000" pitchFamily="2" charset="2"/>
        <a:buChar char="§"/>
        <a:tabLst>
          <a:tab pos="860425" algn="l"/>
          <a:tab pos="1143000" algn="l"/>
          <a:tab pos="1431925" algn="l"/>
          <a:tab pos="1774825" algn="l"/>
        </a:tabLst>
        <a:defRPr sz="2200">
          <a:solidFill>
            <a:srgbClr val="404040"/>
          </a:solidFill>
          <a:latin typeface="+mn-lt"/>
        </a:defRPr>
      </a:lvl2pPr>
      <a:lvl3pPr marL="1143000" indent="-174625" algn="l" rtl="0" eaLnBrk="0" fontAlgn="base" hangingPunct="0">
        <a:spcBef>
          <a:spcPct val="20000"/>
        </a:spcBef>
        <a:spcAft>
          <a:spcPct val="0"/>
        </a:spcAft>
        <a:buClr>
          <a:srgbClr val="9900CC"/>
        </a:buClr>
        <a:buChar char="•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</a:defRPr>
      </a:lvl3pPr>
      <a:lvl4pPr marL="1430338" indent="-173038" algn="l" rtl="0" eaLnBrk="0" fontAlgn="base" hangingPunct="0">
        <a:spcBef>
          <a:spcPct val="20000"/>
        </a:spcBef>
        <a:spcAft>
          <a:spcPct val="0"/>
        </a:spcAft>
        <a:buClr>
          <a:srgbClr val="796646"/>
        </a:buClr>
        <a:buFont typeface="Wingdings" panose="05000000000000000000" pitchFamily="2" charset="2"/>
        <a:buChar char="§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</a:defRPr>
      </a:lvl4pPr>
      <a:lvl5pPr marL="1765300" indent="-220663" algn="l" rtl="0" eaLnBrk="0" fontAlgn="base" hangingPunct="0">
        <a:spcBef>
          <a:spcPct val="20000"/>
        </a:spcBef>
        <a:spcAft>
          <a:spcPct val="0"/>
        </a:spcAft>
        <a:buChar char="»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</a:defRPr>
      </a:lvl5pPr>
      <a:lvl6pPr marL="22225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6pPr>
      <a:lvl7pPr marL="26797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7pPr>
      <a:lvl8pPr marL="31369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8pPr>
      <a:lvl9pPr marL="35941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washington.edu/331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5" Type="http://schemas.openxmlformats.org/officeDocument/2006/relationships/customXml" Target="../ink/ink2.xml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8.xml"/><Relationship Id="rId18" Type="http://schemas.openxmlformats.org/officeDocument/2006/relationships/image" Target="../media/image18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15.png"/><Relationship Id="rId17" Type="http://schemas.openxmlformats.org/officeDocument/2006/relationships/customXml" Target="../ink/ink10.xml"/><Relationship Id="rId2" Type="http://schemas.openxmlformats.org/officeDocument/2006/relationships/image" Target="../media/image11.png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14.png"/><Relationship Id="rId19" Type="http://schemas.openxmlformats.org/officeDocument/2006/relationships/customXml" Target="../ink/ink11.xml"/><Relationship Id="rId4" Type="http://schemas.openxmlformats.org/officeDocument/2006/relationships/image" Target="../media/image110.png"/><Relationship Id="rId9" Type="http://schemas.openxmlformats.org/officeDocument/2006/relationships/customXml" Target="../ink/ink6.xml"/><Relationship Id="rId1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docs.oracle.com/javase/8/docs/api/java/util/stream/Stream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72128C6-481A-4C2B-C84A-DAA3A53BB8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s-ES" dirty="0" err="1"/>
              <a:t>Introducción</a:t>
            </a:r>
            <a:r>
              <a:rPr lang="en-US" altLang="es-ES" dirty="0"/>
              <a:t> a generics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368F412-11F0-E04A-D690-811BA1FA00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s-ES" dirty="0"/>
              <a:t>Generics (Parametric Polymorphism)</a:t>
            </a:r>
          </a:p>
          <a:p>
            <a:endParaRPr lang="en-US" altLang="es-ES"/>
          </a:p>
          <a:p>
            <a:r>
              <a:rPr lang="en-US" altLang="es-ES" sz="1400" dirty="0"/>
              <a:t>slides created by Marty Stepp translated and modified by José </a:t>
            </a:r>
            <a:r>
              <a:rPr lang="en-US" altLang="es-ES" sz="1400" dirty="0" err="1"/>
              <a:t>Ordás</a:t>
            </a:r>
            <a:br>
              <a:rPr lang="en-US" altLang="es-ES" sz="1400" dirty="0"/>
            </a:br>
            <a:r>
              <a:rPr lang="en-US" altLang="es-ES" sz="1400" dirty="0"/>
              <a:t>based on materials by M. Ernst, S. Reges, D. Notkin, R. Mercer, Wikipedia</a:t>
            </a:r>
            <a:endParaRPr lang="en-US" altLang="es-ES" sz="1400" dirty="0">
              <a:cs typeface="Calibri"/>
            </a:endParaRPr>
          </a:p>
          <a:p>
            <a:r>
              <a:rPr lang="en-US" altLang="es-ES" sz="1400" dirty="0">
                <a:hlinkClick r:id="rId2"/>
              </a:rPr>
              <a:t>http://www.cs.washington.edu/331/</a:t>
            </a:r>
            <a:endParaRPr lang="en-US" altLang="es-E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>
            <a:extLst>
              <a:ext uri="{FF2B5EF4-FFF2-40B4-BE49-F238E27FC236}">
                <a16:creationId xmlns:a16="http://schemas.microsoft.com/office/drawing/2014/main" id="{8D9F58B0-056A-23B9-5128-D8EE0AD74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err="1"/>
              <a:t>Métodos</a:t>
            </a:r>
            <a:r>
              <a:rPr lang="en-US" altLang="es-ES" dirty="0"/>
              <a:t> </a:t>
            </a:r>
            <a:r>
              <a:rPr lang="en-US" altLang="es-ES" dirty="0" err="1"/>
              <a:t>genéricos</a:t>
            </a:r>
          </a:p>
        </p:txBody>
      </p:sp>
      <p:sp>
        <p:nvSpPr>
          <p:cNvPr id="496643" name="Rectangle 3">
            <a:extLst>
              <a:ext uri="{FF2B5EF4-FFF2-40B4-BE49-F238E27FC236}">
                <a16:creationId xmlns:a16="http://schemas.microsoft.com/office/drawing/2014/main" id="{DAA594DF-01BD-3167-BAB5-C7C0F74D9B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s-ES" dirty="0">
                <a:solidFill>
                  <a:srgbClr val="262626"/>
                </a:solidFill>
                <a:latin typeface="Courier New"/>
                <a:cs typeface="Courier New"/>
              </a:rPr>
              <a:t>	public static </a:t>
            </a:r>
            <a:r>
              <a:rPr lang="en-US" altLang="es-ES" dirty="0">
                <a:solidFill>
                  <a:schemeClr val="accent2"/>
                </a:solidFill>
                <a:latin typeface="Courier New"/>
                <a:cs typeface="Courier New"/>
              </a:rPr>
              <a:t>&lt;</a:t>
            </a:r>
            <a:r>
              <a:rPr lang="en-US" altLang="es-ES" b="1" dirty="0">
                <a:solidFill>
                  <a:schemeClr val="accent2"/>
                </a:solidFill>
              </a:rPr>
              <a:t>Type</a:t>
            </a:r>
            <a:r>
              <a:rPr lang="en-US" altLang="es-ES" dirty="0">
                <a:solidFill>
                  <a:schemeClr val="accent2"/>
                </a:solidFill>
                <a:latin typeface="Courier New"/>
                <a:cs typeface="Courier New"/>
              </a:rPr>
              <a:t>&gt;</a:t>
            </a:r>
            <a:r>
              <a:rPr lang="en-US" altLang="es-ES" dirty="0">
                <a:solidFill>
                  <a:srgbClr val="262626"/>
                </a:solidFill>
                <a:latin typeface="Courier New"/>
                <a:cs typeface="Courier New"/>
              </a:rPr>
              <a:t> </a:t>
            </a:r>
            <a:r>
              <a:rPr lang="en-US" altLang="es-ES" b="1" dirty="0" err="1">
                <a:solidFill>
                  <a:srgbClr val="262626"/>
                </a:solidFill>
              </a:rPr>
              <a:t>returnType</a:t>
            </a:r>
            <a:r>
              <a:rPr lang="en-US" altLang="es-ES" dirty="0">
                <a:solidFill>
                  <a:srgbClr val="262626"/>
                </a:solidFill>
                <a:latin typeface="Courier New"/>
                <a:cs typeface="Courier New"/>
              </a:rPr>
              <a:t> </a:t>
            </a:r>
            <a:r>
              <a:rPr lang="en-US" altLang="es-ES" b="1" dirty="0">
                <a:solidFill>
                  <a:srgbClr val="262626"/>
                </a:solidFill>
              </a:rPr>
              <a:t>name</a:t>
            </a:r>
            <a:r>
              <a:rPr lang="en-US" altLang="es-ES" dirty="0">
                <a:solidFill>
                  <a:srgbClr val="262626"/>
                </a:solidFill>
                <a:latin typeface="Courier New"/>
                <a:cs typeface="Courier New"/>
              </a:rPr>
              <a:t>(</a:t>
            </a:r>
            <a:r>
              <a:rPr lang="en-US" altLang="es-ES" b="1" dirty="0">
                <a:solidFill>
                  <a:srgbClr val="262626"/>
                </a:solidFill>
              </a:rPr>
              <a:t>params</a:t>
            </a:r>
            <a:r>
              <a:rPr lang="en-US" altLang="es-ES" dirty="0">
                <a:solidFill>
                  <a:srgbClr val="262626"/>
                </a:solidFill>
                <a:latin typeface="Courier New"/>
                <a:cs typeface="Courier New"/>
              </a:rPr>
              <a:t>) {</a:t>
            </a:r>
          </a:p>
          <a:p>
            <a:endParaRPr lang="en-US" altLang="es-ES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r>
              <a:rPr lang="en-US" altLang="es-ES" dirty="0" err="1">
                <a:solidFill>
                  <a:srgbClr val="262626"/>
                </a:solidFill>
              </a:rPr>
              <a:t>Cuando</a:t>
            </a:r>
            <a:r>
              <a:rPr lang="en-US" altLang="es-ES" dirty="0">
                <a:solidFill>
                  <a:srgbClr val="262626"/>
                </a:solidFill>
              </a:rPr>
              <a:t> </a:t>
            </a:r>
            <a:r>
              <a:rPr lang="en-US" altLang="es-ES" dirty="0" err="1">
                <a:solidFill>
                  <a:srgbClr val="262626"/>
                </a:solidFill>
              </a:rPr>
              <a:t>quieres</a:t>
            </a:r>
            <a:r>
              <a:rPr lang="en-US" altLang="es-ES" dirty="0">
                <a:solidFill>
                  <a:srgbClr val="262626"/>
                </a:solidFill>
              </a:rPr>
              <a:t> </a:t>
            </a:r>
            <a:r>
              <a:rPr lang="en-US" altLang="es-ES" dirty="0" err="1">
                <a:solidFill>
                  <a:srgbClr val="262626"/>
                </a:solidFill>
              </a:rPr>
              <a:t>crear</a:t>
            </a:r>
            <a:r>
              <a:rPr lang="en-US" altLang="es-ES" dirty="0">
                <a:solidFill>
                  <a:srgbClr val="262626"/>
                </a:solidFill>
              </a:rPr>
              <a:t> un </a:t>
            </a:r>
            <a:r>
              <a:rPr lang="en-US" altLang="es-ES" dirty="0" err="1">
                <a:solidFill>
                  <a:srgbClr val="262626"/>
                </a:solidFill>
              </a:rPr>
              <a:t>metodo</a:t>
            </a:r>
            <a:r>
              <a:rPr lang="en-US" altLang="es-ES" dirty="0">
                <a:solidFill>
                  <a:srgbClr val="262626"/>
                </a:solidFill>
              </a:rPr>
              <a:t> </a:t>
            </a:r>
            <a:r>
              <a:rPr lang="en-US" altLang="es-ES" dirty="0" err="1">
                <a:solidFill>
                  <a:srgbClr val="262626"/>
                </a:solidFill>
              </a:rPr>
              <a:t>utilizando</a:t>
            </a:r>
            <a:r>
              <a:rPr lang="en-US" altLang="es-ES" dirty="0">
                <a:solidFill>
                  <a:srgbClr val="262626"/>
                </a:solidFill>
              </a:rPr>
              <a:t> </a:t>
            </a:r>
            <a:r>
              <a:rPr lang="en-US" altLang="es-ES" dirty="0" err="1">
                <a:solidFill>
                  <a:srgbClr val="262626"/>
                </a:solidFill>
              </a:rPr>
              <a:t>genericos</a:t>
            </a:r>
            <a:r>
              <a:rPr lang="en-US" altLang="es-ES" dirty="0">
                <a:solidFill>
                  <a:srgbClr val="262626"/>
                </a:solidFill>
              </a:rPr>
              <a:t>  </a:t>
            </a:r>
            <a:r>
              <a:rPr lang="en-US" altLang="es-ES" dirty="0" err="1">
                <a:solidFill>
                  <a:srgbClr val="262626"/>
                </a:solidFill>
              </a:rPr>
              <a:t>dentro</a:t>
            </a:r>
            <a:r>
              <a:rPr lang="en-US" altLang="es-ES" dirty="0">
                <a:solidFill>
                  <a:srgbClr val="262626"/>
                </a:solidFill>
              </a:rPr>
              <a:t> de </a:t>
            </a:r>
            <a:r>
              <a:rPr lang="en-US" altLang="es-ES" dirty="0" err="1">
                <a:solidFill>
                  <a:srgbClr val="262626"/>
                </a:solidFill>
              </a:rPr>
              <a:t>cualquier</a:t>
            </a:r>
            <a:r>
              <a:rPr lang="en-US" altLang="es-ES" dirty="0">
                <a:solidFill>
                  <a:srgbClr val="262626"/>
                </a:solidFill>
              </a:rPr>
              <a:t> </a:t>
            </a:r>
            <a:r>
              <a:rPr lang="en-US" altLang="es-ES" dirty="0" err="1">
                <a:solidFill>
                  <a:srgbClr val="262626"/>
                </a:solidFill>
              </a:rPr>
              <a:t>clase</a:t>
            </a:r>
            <a:r>
              <a:rPr lang="en-US" altLang="es-ES" dirty="0">
                <a:solidFill>
                  <a:srgbClr val="262626"/>
                </a:solidFill>
              </a:rPr>
              <a:t>, se </a:t>
            </a:r>
            <a:r>
              <a:rPr lang="en-US" altLang="es-ES" dirty="0" err="1">
                <a:solidFill>
                  <a:srgbClr val="262626"/>
                </a:solidFill>
              </a:rPr>
              <a:t>deben</a:t>
            </a:r>
            <a:r>
              <a:rPr lang="en-US" altLang="es-ES" dirty="0">
                <a:solidFill>
                  <a:srgbClr val="262626"/>
                </a:solidFill>
              </a:rPr>
              <a:t> </a:t>
            </a:r>
            <a:r>
              <a:rPr lang="en-US" altLang="es-ES" dirty="0" err="1">
                <a:solidFill>
                  <a:srgbClr val="262626"/>
                </a:solidFill>
              </a:rPr>
              <a:t>indicar</a:t>
            </a:r>
            <a:r>
              <a:rPr lang="en-US" altLang="es-ES" dirty="0">
                <a:solidFill>
                  <a:srgbClr val="262626"/>
                </a:solidFill>
              </a:rPr>
              <a:t> las </a:t>
            </a:r>
            <a:r>
              <a:rPr lang="en-US" altLang="es-ES" dirty="0" err="1">
                <a:solidFill>
                  <a:srgbClr val="262626"/>
                </a:solidFill>
              </a:rPr>
              <a:t>referencias</a:t>
            </a:r>
            <a:r>
              <a:rPr lang="en-US" altLang="es-ES" dirty="0">
                <a:solidFill>
                  <a:srgbClr val="262626"/>
                </a:solidFill>
              </a:rPr>
              <a:t> a </a:t>
            </a:r>
            <a:r>
              <a:rPr lang="en-US" altLang="es-ES" dirty="0" err="1">
                <a:solidFill>
                  <a:srgbClr val="262626"/>
                </a:solidFill>
              </a:rPr>
              <a:t>los</a:t>
            </a:r>
            <a:r>
              <a:rPr lang="en-US" altLang="es-ES" dirty="0">
                <a:solidFill>
                  <a:srgbClr val="262626"/>
                </a:solidFill>
              </a:rPr>
              <a:t> </a:t>
            </a:r>
            <a:r>
              <a:rPr lang="en-US" altLang="es-ES" dirty="0" err="1">
                <a:solidFill>
                  <a:srgbClr val="262626"/>
                </a:solidFill>
              </a:rPr>
              <a:t>parametros</a:t>
            </a:r>
            <a:r>
              <a:rPr lang="en-US" altLang="es-ES" dirty="0">
                <a:solidFill>
                  <a:srgbClr val="262626"/>
                </a:solidFill>
              </a:rPr>
              <a:t> de </a:t>
            </a:r>
            <a:r>
              <a:rPr lang="en-US" altLang="es-ES" dirty="0" err="1">
                <a:solidFill>
                  <a:srgbClr val="262626"/>
                </a:solidFill>
              </a:rPr>
              <a:t>tipo</a:t>
            </a:r>
            <a:r>
              <a:rPr lang="en-US" altLang="es-ES" dirty="0">
                <a:solidFill>
                  <a:srgbClr val="262626"/>
                </a:solidFill>
              </a:rPr>
              <a:t> antes que </a:t>
            </a:r>
            <a:r>
              <a:rPr lang="en-US" altLang="es-ES" dirty="0" err="1">
                <a:solidFill>
                  <a:srgbClr val="262626"/>
                </a:solidFill>
              </a:rPr>
              <a:t>el</a:t>
            </a:r>
            <a:r>
              <a:rPr lang="en-US" altLang="es-ES" dirty="0">
                <a:solidFill>
                  <a:srgbClr val="262626"/>
                </a:solidFill>
              </a:rPr>
              <a:t> </a:t>
            </a:r>
            <a:r>
              <a:rPr lang="en-US" altLang="es-ES" dirty="0" err="1">
                <a:solidFill>
                  <a:srgbClr val="262626"/>
                </a:solidFill>
              </a:rPr>
              <a:t>tipo</a:t>
            </a:r>
            <a:r>
              <a:rPr lang="en-US" altLang="es-ES" dirty="0">
                <a:solidFill>
                  <a:srgbClr val="262626"/>
                </a:solidFill>
              </a:rPr>
              <a:t> de </a:t>
            </a:r>
            <a:r>
              <a:rPr lang="en-US" altLang="es-ES" dirty="0" err="1">
                <a:solidFill>
                  <a:srgbClr val="262626"/>
                </a:solidFill>
              </a:rPr>
              <a:t>retorno</a:t>
            </a:r>
            <a:r>
              <a:rPr lang="en-US" altLang="es-ES" dirty="0">
                <a:solidFill>
                  <a:srgbClr val="262626"/>
                </a:solidFill>
              </a:rPr>
              <a:t>:</a:t>
            </a:r>
            <a:endParaRPr lang="en-US" altLang="es-ES" sz="1800" dirty="0">
              <a:solidFill>
                <a:srgbClr val="404040"/>
              </a:solidFill>
              <a:latin typeface="Courier New" panose="02070309020205020404" pitchFamily="49" charset="0"/>
            </a:endParaRPr>
          </a:p>
        </p:txBody>
      </p:sp>
      <p:pic>
        <p:nvPicPr>
          <p:cNvPr id="2" name="Imagen 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8AA2E6D0-D656-580E-046A-4F3A91483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3598189"/>
            <a:ext cx="8491817" cy="20820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>
            <a:extLst>
              <a:ext uri="{FF2B5EF4-FFF2-40B4-BE49-F238E27FC236}">
                <a16:creationId xmlns:a16="http://schemas.microsoft.com/office/drawing/2014/main" id="{8D9F58B0-056A-23B9-5128-D8EE0AD74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Métodos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genéricos</a:t>
            </a:r>
            <a:endParaRPr lang="es-ES" dirty="0" err="1"/>
          </a:p>
        </p:txBody>
      </p:sp>
      <p:sp>
        <p:nvSpPr>
          <p:cNvPr id="496643" name="Rectangle 3">
            <a:extLst>
              <a:ext uri="{FF2B5EF4-FFF2-40B4-BE49-F238E27FC236}">
                <a16:creationId xmlns:a16="http://schemas.microsoft.com/office/drawing/2014/main" id="{DAA594DF-01BD-3167-BAB5-C7C0F74D9B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s-ES" dirty="0">
                <a:solidFill>
                  <a:srgbClr val="262626"/>
                </a:solidFill>
                <a:latin typeface="Courier New"/>
                <a:cs typeface="Courier New"/>
              </a:rPr>
              <a:t>	</a:t>
            </a:r>
            <a:endParaRPr lang="en-US" altLang="es-ES" dirty="0">
              <a:solidFill>
                <a:srgbClr val="262626"/>
              </a:solidFill>
              <a:latin typeface="Courier New" panose="02070309020205020404" pitchFamily="49" charset="0"/>
              <a:cs typeface="Courier New"/>
            </a:endParaRPr>
          </a:p>
        </p:txBody>
      </p:sp>
      <p:pic>
        <p:nvPicPr>
          <p:cNvPr id="3" name="Imagen 3" descr="Texto&#10;&#10;Descripción generada automáticamente">
            <a:extLst>
              <a:ext uri="{FF2B5EF4-FFF2-40B4-BE49-F238E27FC236}">
                <a16:creationId xmlns:a16="http://schemas.microsoft.com/office/drawing/2014/main" id="{C858756D-C497-4680-18F8-E928723E0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12" y="2000893"/>
            <a:ext cx="7180728" cy="440262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03B7DCA-ED0B-597B-1A4F-C54B153085EE}"/>
              </a:ext>
            </a:extLst>
          </p:cNvPr>
          <p:cNvSpPr txBox="1"/>
          <p:nvPr/>
        </p:nvSpPr>
        <p:spPr>
          <a:xfrm>
            <a:off x="735106" y="16315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latin typeface="Arial"/>
                <a:cs typeface="Arial"/>
              </a:rPr>
              <a:t>Ejemplos:</a:t>
            </a:r>
            <a:endParaRPr lang="es-ES" dirty="0">
              <a:cs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EC45DF2-A0B3-6F79-6B46-6877BAB3C674}"/>
              </a:ext>
            </a:extLst>
          </p:cNvPr>
          <p:cNvSpPr txBox="1"/>
          <p:nvPr/>
        </p:nvSpPr>
        <p:spPr>
          <a:xfrm>
            <a:off x="5158628" y="3354482"/>
            <a:ext cx="30681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200" dirty="0">
                <a:solidFill>
                  <a:srgbClr val="FF0000"/>
                </a:solidFill>
                <a:latin typeface="Arial"/>
                <a:cs typeface="Arial"/>
              </a:rPr>
              <a:t>No se pueden enviar 2 listas de diferentes tipos ya que solo se utiliza una misma referencia "T" para ambas</a:t>
            </a:r>
            <a:endParaRPr lang="es-ES" sz="1200" dirty="0">
              <a:solidFill>
                <a:srgbClr val="FF0000"/>
              </a:solidFill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5D3566B8-F842-FEF4-369B-5A1E16011BDD}"/>
                  </a:ext>
                </a:extLst>
              </p14:cNvPr>
              <p14:cNvContentPartPr/>
              <p14:nvPr/>
            </p14:nvContentPartPr>
            <p14:xfrm>
              <a:off x="4794401" y="4076139"/>
              <a:ext cx="1209675" cy="62865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5D3566B8-F842-FEF4-369B-5A1E16011B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6718" y="4058074"/>
                <a:ext cx="1245402" cy="664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EA2A7554-1F40-1D58-46FE-AF7A0BAD3970}"/>
                  </a:ext>
                </a:extLst>
              </p14:cNvPr>
              <p14:cNvContentPartPr/>
              <p14:nvPr/>
            </p14:nvContentPartPr>
            <p14:xfrm>
              <a:off x="6067985" y="4064933"/>
              <a:ext cx="361950" cy="55245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EA2A7554-1F40-1D58-46FE-AF7A0BAD39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50155" y="4047355"/>
                <a:ext cx="397253" cy="5879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2762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>
            <a:extLst>
              <a:ext uri="{FF2B5EF4-FFF2-40B4-BE49-F238E27FC236}">
                <a16:creationId xmlns:a16="http://schemas.microsoft.com/office/drawing/2014/main" id="{8D9F58B0-056A-23B9-5128-D8EE0AD74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Ejercicio</a:t>
            </a:r>
            <a:endParaRPr lang="es-ES" dirty="0" err="1"/>
          </a:p>
        </p:txBody>
      </p:sp>
      <p:sp>
        <p:nvSpPr>
          <p:cNvPr id="496643" name="Rectangle 3">
            <a:extLst>
              <a:ext uri="{FF2B5EF4-FFF2-40B4-BE49-F238E27FC236}">
                <a16:creationId xmlns:a16="http://schemas.microsoft.com/office/drawing/2014/main" id="{DAA594DF-01BD-3167-BAB5-C7C0F74D9B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s-ES" dirty="0">
                <a:solidFill>
                  <a:srgbClr val="262626"/>
                </a:solidFill>
                <a:latin typeface="Courier New"/>
                <a:cs typeface="Courier New"/>
              </a:rPr>
              <a:t>	</a:t>
            </a:r>
            <a:endParaRPr lang="en-US" altLang="es-ES" dirty="0">
              <a:solidFill>
                <a:srgbClr val="262626"/>
              </a:solidFill>
              <a:latin typeface="Courier New" panose="02070309020205020404" pitchFamily="49" charset="0"/>
              <a:cs typeface="Courier New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03B7DCA-ED0B-597B-1A4F-C54B153085EE}"/>
              </a:ext>
            </a:extLst>
          </p:cNvPr>
          <p:cNvSpPr txBox="1"/>
          <p:nvPr/>
        </p:nvSpPr>
        <p:spPr>
          <a:xfrm>
            <a:off x="735106" y="1631576"/>
            <a:ext cx="688937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latin typeface="Arial"/>
                <a:cs typeface="Arial"/>
              </a:rPr>
              <a:t>Crear una clase </a:t>
            </a:r>
            <a:r>
              <a:rPr lang="es-ES" dirty="0" err="1">
                <a:latin typeface="Arial"/>
                <a:cs typeface="Arial"/>
              </a:rPr>
              <a:t>generica</a:t>
            </a:r>
            <a:r>
              <a:rPr lang="es-ES" dirty="0">
                <a:latin typeface="Arial"/>
                <a:cs typeface="Arial"/>
              </a:rPr>
              <a:t> "</a:t>
            </a:r>
            <a:r>
              <a:rPr lang="es-ES" dirty="0" err="1">
                <a:latin typeface="Arial"/>
                <a:cs typeface="Arial"/>
              </a:rPr>
              <a:t>MiLista</a:t>
            </a:r>
            <a:r>
              <a:rPr lang="es-ES" dirty="0">
                <a:latin typeface="Arial"/>
                <a:cs typeface="Arial"/>
              </a:rPr>
              <a:t>" que implemente los </a:t>
            </a:r>
            <a:r>
              <a:rPr lang="es-ES" dirty="0" err="1">
                <a:latin typeface="Arial"/>
                <a:cs typeface="Arial"/>
              </a:rPr>
              <a:t>metodos</a:t>
            </a:r>
            <a:r>
              <a:rPr lang="es-ES" dirty="0">
                <a:latin typeface="Arial"/>
                <a:cs typeface="Arial"/>
              </a:rPr>
              <a:t> "</a:t>
            </a:r>
            <a:r>
              <a:rPr lang="es-ES" dirty="0" err="1">
                <a:latin typeface="Arial"/>
                <a:cs typeface="Arial"/>
              </a:rPr>
              <a:t>miAdd</a:t>
            </a:r>
            <a:r>
              <a:rPr lang="es-ES" dirty="0">
                <a:latin typeface="Arial"/>
                <a:cs typeface="Arial"/>
              </a:rPr>
              <a:t>" , "</a:t>
            </a:r>
            <a:r>
              <a:rPr lang="es-ES" dirty="0" err="1">
                <a:latin typeface="Arial"/>
                <a:cs typeface="Arial"/>
              </a:rPr>
              <a:t>miGet</a:t>
            </a:r>
            <a:r>
              <a:rPr lang="es-ES" dirty="0">
                <a:latin typeface="Arial"/>
                <a:cs typeface="Arial"/>
              </a:rPr>
              <a:t>" y "</a:t>
            </a:r>
            <a:r>
              <a:rPr lang="es-ES" dirty="0" err="1">
                <a:latin typeface="Arial"/>
                <a:cs typeface="Arial"/>
              </a:rPr>
              <a:t>miIterar</a:t>
            </a:r>
            <a:r>
              <a:rPr lang="es-ES" dirty="0">
                <a:latin typeface="Arial"/>
                <a:cs typeface="Arial"/>
              </a:rPr>
              <a:t>". Utilizar una </a:t>
            </a:r>
            <a:r>
              <a:rPr lang="es-ES" dirty="0" err="1">
                <a:latin typeface="Arial"/>
                <a:cs typeface="Arial"/>
              </a:rPr>
              <a:t>List</a:t>
            </a:r>
            <a:r>
              <a:rPr lang="es-ES" dirty="0">
                <a:latin typeface="Arial"/>
                <a:cs typeface="Arial"/>
              </a:rPr>
              <a:t> como variable de instancia en la que guardaremos y accederemos a los datos.</a:t>
            </a:r>
          </a:p>
          <a:p>
            <a:pPr algn="l"/>
            <a:endParaRPr lang="es-ES" dirty="0">
              <a:cs typeface="Arial"/>
            </a:endParaRPr>
          </a:p>
          <a:p>
            <a:pPr marL="285750" indent="-285750" algn="l">
              <a:buFont typeface="Arial"/>
              <a:buChar char="•"/>
            </a:pPr>
            <a:r>
              <a:rPr lang="es-ES" dirty="0" err="1">
                <a:latin typeface="Arial"/>
                <a:cs typeface="Arial"/>
              </a:rPr>
              <a:t>MiAdd</a:t>
            </a:r>
            <a:r>
              <a:rPr lang="es-ES" dirty="0">
                <a:latin typeface="Arial"/>
                <a:cs typeface="Arial"/>
              </a:rPr>
              <a:t> Se le pasa un objeto y lo añade a la lista interna.</a:t>
            </a:r>
            <a:endParaRPr lang="es-ES" dirty="0">
              <a:cs typeface="Arial"/>
            </a:endParaRPr>
          </a:p>
          <a:p>
            <a:pPr marL="285750" indent="-285750" algn="l">
              <a:buFont typeface="Arial"/>
              <a:buChar char="•"/>
            </a:pPr>
            <a:endParaRPr lang="es-ES" dirty="0">
              <a:cs typeface="Arial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es-ES" dirty="0" err="1">
                <a:latin typeface="Arial"/>
                <a:cs typeface="Arial"/>
              </a:rPr>
              <a:t>MiGet</a:t>
            </a:r>
            <a:r>
              <a:rPr lang="es-ES" dirty="0">
                <a:latin typeface="Arial"/>
                <a:cs typeface="Arial"/>
              </a:rPr>
              <a:t> Se le pasa un </a:t>
            </a:r>
            <a:r>
              <a:rPr lang="es-ES" dirty="0" err="1">
                <a:latin typeface="Arial"/>
                <a:cs typeface="Arial"/>
              </a:rPr>
              <a:t>int</a:t>
            </a:r>
            <a:r>
              <a:rPr lang="es-ES" dirty="0">
                <a:latin typeface="Arial"/>
                <a:cs typeface="Arial"/>
              </a:rPr>
              <a:t> y devuelve el objeto de esa </a:t>
            </a:r>
            <a:r>
              <a:rPr lang="es-ES" dirty="0" err="1">
                <a:latin typeface="Arial"/>
                <a:cs typeface="Arial"/>
              </a:rPr>
              <a:t>posicion</a:t>
            </a:r>
            <a:r>
              <a:rPr lang="es-ES" dirty="0">
                <a:latin typeface="Arial"/>
                <a:cs typeface="Arial"/>
              </a:rPr>
              <a:t> de la lista interna.</a:t>
            </a:r>
          </a:p>
          <a:p>
            <a:pPr marL="285750" indent="-285750" algn="l">
              <a:buFont typeface="Arial,Sans-Serif"/>
              <a:buChar char="•"/>
            </a:pPr>
            <a:endParaRPr lang="es-ES" dirty="0">
              <a:latin typeface="Arial"/>
              <a:cs typeface="Arial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es-ES" dirty="0" err="1">
                <a:latin typeface="Arial"/>
                <a:cs typeface="Arial"/>
              </a:rPr>
              <a:t>MiIterar</a:t>
            </a:r>
            <a:r>
              <a:rPr lang="es-ES" dirty="0">
                <a:latin typeface="Arial"/>
                <a:cs typeface="Arial"/>
              </a:rPr>
              <a:t> Muestra por pantalla el contenido de los objetos que contenga la lista interna usando el </a:t>
            </a:r>
            <a:r>
              <a:rPr lang="es-ES" dirty="0" err="1">
                <a:latin typeface="Arial"/>
                <a:cs typeface="Arial"/>
              </a:rPr>
              <a:t>metodo</a:t>
            </a:r>
            <a:r>
              <a:rPr lang="es-ES" dirty="0">
                <a:latin typeface="Arial"/>
                <a:cs typeface="Arial"/>
              </a:rPr>
              <a:t> </a:t>
            </a:r>
            <a:r>
              <a:rPr lang="es-ES" dirty="0" err="1">
                <a:latin typeface="Arial"/>
                <a:cs typeface="Arial"/>
              </a:rPr>
              <a:t>toString</a:t>
            </a:r>
            <a:r>
              <a:rPr lang="es-ES" dirty="0">
                <a:latin typeface="Arial"/>
                <a:cs typeface="Arial"/>
              </a:rPr>
              <a:t> para cada objeto.</a:t>
            </a:r>
          </a:p>
          <a:p>
            <a:pPr marL="285750" indent="-285750" algn="l">
              <a:buFont typeface="Arial,Sans-Serif"/>
              <a:buChar char="•"/>
            </a:pPr>
            <a:endParaRPr lang="es-ES" dirty="0">
              <a:latin typeface="Arial"/>
              <a:cs typeface="Arial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es-ES" dirty="0">
                <a:latin typeface="Arial"/>
                <a:cs typeface="Arial"/>
              </a:rPr>
              <a:t>Ejemplo de la variable lista con la que nos ayudaremos:</a:t>
            </a:r>
          </a:p>
          <a:p>
            <a:pPr marL="285750" indent="-285750" algn="l">
              <a:buFont typeface="Arial,Sans-Serif"/>
              <a:buChar char="•"/>
            </a:pPr>
            <a:endParaRPr lang="es-ES" dirty="0">
              <a:latin typeface="Arial"/>
              <a:cs typeface="Arial"/>
            </a:endParaRPr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0CC8E63E-75C2-40A3-BA53-3710D793B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342" y="5794976"/>
            <a:ext cx="4939552" cy="56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0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>
            <a:extLst>
              <a:ext uri="{FF2B5EF4-FFF2-40B4-BE49-F238E27FC236}">
                <a16:creationId xmlns:a16="http://schemas.microsoft.com/office/drawing/2014/main" id="{E2A0D59B-0686-C040-91BB-0BBCF393C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/>
              <a:t>Bounded type parameters</a:t>
            </a:r>
          </a:p>
        </p:txBody>
      </p:sp>
      <p:sp>
        <p:nvSpPr>
          <p:cNvPr id="497667" name="Rectangle 3">
            <a:extLst>
              <a:ext uri="{FF2B5EF4-FFF2-40B4-BE49-F238E27FC236}">
                <a16:creationId xmlns:a16="http://schemas.microsoft.com/office/drawing/2014/main" id="{4EFCBBA3-CE61-E031-5546-48868A1D18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s-ES" dirty="0">
                <a:solidFill>
                  <a:srgbClr val="262626"/>
                </a:solidFill>
                <a:latin typeface="Courier New"/>
                <a:cs typeface="Courier New"/>
              </a:rPr>
              <a:t>&lt;</a:t>
            </a:r>
            <a:r>
              <a:rPr lang="en-US" altLang="es-ES" b="1" dirty="0">
                <a:solidFill>
                  <a:srgbClr val="262626"/>
                </a:solidFill>
              </a:rPr>
              <a:t>Type</a:t>
            </a:r>
            <a:r>
              <a:rPr lang="en-US" altLang="es-ES" dirty="0">
                <a:solidFill>
                  <a:srgbClr val="262626"/>
                </a:solidFill>
                <a:latin typeface="Courier New"/>
                <a:cs typeface="Courier New"/>
              </a:rPr>
              <a:t> extends </a:t>
            </a:r>
            <a:r>
              <a:rPr lang="en-US" altLang="es-ES" b="1" dirty="0" err="1">
                <a:solidFill>
                  <a:srgbClr val="262626"/>
                </a:solidFill>
              </a:rPr>
              <a:t>SuperType</a:t>
            </a:r>
            <a:r>
              <a:rPr lang="en-US" altLang="es-ES" dirty="0">
                <a:solidFill>
                  <a:srgbClr val="262626"/>
                </a:solidFill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altLang="es-ES" dirty="0">
                <a:solidFill>
                  <a:srgbClr val="404040"/>
                </a:solidFill>
              </a:rPr>
              <a:t>Un upper bound; </a:t>
            </a:r>
            <a:r>
              <a:rPr lang="en-US" altLang="es-ES" dirty="0" err="1">
                <a:solidFill>
                  <a:srgbClr val="404040"/>
                </a:solidFill>
              </a:rPr>
              <a:t>acepta</a:t>
            </a:r>
            <a:r>
              <a:rPr lang="en-US" altLang="es-ES" dirty="0">
                <a:solidFill>
                  <a:srgbClr val="404040"/>
                </a:solidFill>
              </a:rPr>
              <a:t> </a:t>
            </a:r>
            <a:r>
              <a:rPr lang="en-US" altLang="es-ES" dirty="0" err="1">
                <a:solidFill>
                  <a:srgbClr val="404040"/>
                </a:solidFill>
              </a:rPr>
              <a:t>el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 err="1">
                <a:solidFill>
                  <a:srgbClr val="404040"/>
                </a:solidFill>
              </a:rPr>
              <a:t>tipo</a:t>
            </a:r>
            <a:r>
              <a:rPr lang="en-US" altLang="es-ES" dirty="0">
                <a:solidFill>
                  <a:srgbClr val="404040"/>
                </a:solidFill>
              </a:rPr>
              <a:t> padre o </a:t>
            </a:r>
            <a:r>
              <a:rPr lang="en-US" altLang="es-ES" dirty="0" err="1">
                <a:solidFill>
                  <a:srgbClr val="404040"/>
                </a:solidFill>
              </a:rPr>
              <a:t>cualquiera</a:t>
            </a:r>
            <a:r>
              <a:rPr lang="en-US" altLang="es-ES" dirty="0">
                <a:solidFill>
                  <a:srgbClr val="404040"/>
                </a:solidFill>
              </a:rPr>
              <a:t> de sus </a:t>
            </a:r>
            <a:r>
              <a:rPr lang="en-US" altLang="es-ES" dirty="0" err="1">
                <a:solidFill>
                  <a:srgbClr val="404040"/>
                </a:solidFill>
              </a:rPr>
              <a:t>subtipos</a:t>
            </a:r>
            <a:r>
              <a:rPr lang="en-US" altLang="es-ES" dirty="0">
                <a:solidFill>
                  <a:srgbClr val="404040"/>
                </a:solidFill>
              </a:rPr>
              <a:t>.</a:t>
            </a:r>
            <a:endParaRPr lang="en-US" altLang="es-ES" dirty="0">
              <a:solidFill>
                <a:srgbClr val="404040"/>
              </a:solidFill>
              <a:cs typeface="Calibri"/>
            </a:endParaRPr>
          </a:p>
          <a:p>
            <a:pPr lvl="1"/>
            <a:r>
              <a:rPr lang="en-US" altLang="es-ES" dirty="0">
                <a:solidFill>
                  <a:srgbClr val="404040"/>
                </a:solidFill>
              </a:rPr>
              <a:t>Se </a:t>
            </a:r>
            <a:r>
              <a:rPr lang="en-US" altLang="es-ES" dirty="0" err="1">
                <a:solidFill>
                  <a:srgbClr val="404040"/>
                </a:solidFill>
              </a:rPr>
              <a:t>puede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 err="1">
                <a:solidFill>
                  <a:srgbClr val="404040"/>
                </a:solidFill>
              </a:rPr>
              <a:t>utilizar</a:t>
            </a:r>
            <a:r>
              <a:rPr lang="en-US" altLang="es-ES" dirty="0">
                <a:solidFill>
                  <a:srgbClr val="404040"/>
                </a:solidFill>
              </a:rPr>
              <a:t> con </a:t>
            </a:r>
            <a:r>
              <a:rPr lang="en-US" altLang="es-ES" dirty="0" err="1">
                <a:solidFill>
                  <a:srgbClr val="404040"/>
                </a:solidFill>
              </a:rPr>
              <a:t>diferentes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 err="1">
                <a:solidFill>
                  <a:srgbClr val="404040"/>
                </a:solidFill>
              </a:rPr>
              <a:t>clases</a:t>
            </a:r>
            <a:r>
              <a:rPr lang="en-US" altLang="es-ES" dirty="0">
                <a:solidFill>
                  <a:srgbClr val="404040"/>
                </a:solidFill>
              </a:rPr>
              <a:t> + </a:t>
            </a:r>
            <a:r>
              <a:rPr lang="en-US" altLang="es-ES" dirty="0" err="1">
                <a:solidFill>
                  <a:srgbClr val="404040"/>
                </a:solidFill>
              </a:rPr>
              <a:t>interfaz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 err="1">
                <a:solidFill>
                  <a:srgbClr val="404040"/>
                </a:solidFill>
              </a:rPr>
              <a:t>limitando</a:t>
            </a:r>
            <a:r>
              <a:rPr lang="en-US" altLang="es-ES" dirty="0">
                <a:solidFill>
                  <a:srgbClr val="404040"/>
                </a:solidFill>
              </a:rPr>
              <a:t> que la </a:t>
            </a:r>
            <a:r>
              <a:rPr lang="en-US" altLang="es-ES" dirty="0" err="1">
                <a:solidFill>
                  <a:srgbClr val="404040"/>
                </a:solidFill>
              </a:rPr>
              <a:t>clase</a:t>
            </a:r>
            <a:r>
              <a:rPr lang="en-US" altLang="es-ES" dirty="0">
                <a:solidFill>
                  <a:srgbClr val="404040"/>
                </a:solidFill>
              </a:rPr>
              <a:t> que se </a:t>
            </a:r>
            <a:r>
              <a:rPr lang="en-US" altLang="es-ES" dirty="0" err="1">
                <a:solidFill>
                  <a:srgbClr val="404040"/>
                </a:solidFill>
              </a:rPr>
              <a:t>introduzca</a:t>
            </a:r>
            <a:r>
              <a:rPr lang="en-US" altLang="es-ES" dirty="0">
                <a:solidFill>
                  <a:srgbClr val="404040"/>
                </a:solidFill>
              </a:rPr>
              <a:t> sea </a:t>
            </a:r>
            <a:r>
              <a:rPr lang="en-US" altLang="es-ES" dirty="0" err="1">
                <a:solidFill>
                  <a:srgbClr val="404040"/>
                </a:solidFill>
              </a:rPr>
              <a:t>en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 err="1">
                <a:solidFill>
                  <a:srgbClr val="404040"/>
                </a:solidFill>
              </a:rPr>
              <a:t>este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 err="1">
                <a:solidFill>
                  <a:srgbClr val="404040"/>
                </a:solidFill>
              </a:rPr>
              <a:t>ejemplo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 err="1">
                <a:solidFill>
                  <a:srgbClr val="404040"/>
                </a:solidFill>
              </a:rPr>
              <a:t>hija</a:t>
            </a:r>
            <a:r>
              <a:rPr lang="en-US" altLang="es-ES" dirty="0">
                <a:solidFill>
                  <a:srgbClr val="404040"/>
                </a:solidFill>
              </a:rPr>
              <a:t> de </a:t>
            </a:r>
            <a:r>
              <a:rPr lang="en-US" altLang="es-ES" dirty="0" err="1">
                <a:solidFill>
                  <a:srgbClr val="404040"/>
                </a:solidFill>
              </a:rPr>
              <a:t>ClassA</a:t>
            </a:r>
            <a:r>
              <a:rPr lang="en-US" altLang="es-ES" dirty="0">
                <a:solidFill>
                  <a:srgbClr val="404040"/>
                </a:solidFill>
              </a:rPr>
              <a:t> e </a:t>
            </a:r>
            <a:r>
              <a:rPr lang="en-US" altLang="es-ES" dirty="0" err="1">
                <a:solidFill>
                  <a:srgbClr val="404040"/>
                </a:solidFill>
              </a:rPr>
              <a:t>implemente</a:t>
            </a:r>
            <a:r>
              <a:rPr lang="en-US" altLang="es-ES" dirty="0">
                <a:solidFill>
                  <a:srgbClr val="404040"/>
                </a:solidFill>
              </a:rPr>
              <a:t> la </a:t>
            </a:r>
            <a:r>
              <a:rPr lang="en-US" altLang="es-ES" dirty="0" err="1">
                <a:solidFill>
                  <a:srgbClr val="404040"/>
                </a:solidFill>
              </a:rPr>
              <a:t>interfaz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 err="1">
                <a:solidFill>
                  <a:srgbClr val="404040"/>
                </a:solidFill>
              </a:rPr>
              <a:t>InterfaceB</a:t>
            </a:r>
            <a:r>
              <a:rPr lang="en-US" altLang="es-ES" dirty="0">
                <a:solidFill>
                  <a:srgbClr val="404040"/>
                </a:solidFill>
              </a:rPr>
              <a:t> e </a:t>
            </a:r>
            <a:r>
              <a:rPr lang="en-US" altLang="es-ES" dirty="0" err="1">
                <a:solidFill>
                  <a:srgbClr val="404040"/>
                </a:solidFill>
              </a:rPr>
              <a:t>InterfaceC</a:t>
            </a:r>
            <a:r>
              <a:rPr lang="en-US" altLang="es-ES" dirty="0">
                <a:solidFill>
                  <a:srgbClr val="404040"/>
                </a:solidFill>
              </a:rPr>
              <a:t>:</a:t>
            </a:r>
            <a:endParaRPr lang="en-US" altLang="es-ES" dirty="0">
              <a:solidFill>
                <a:srgbClr val="404040"/>
              </a:solidFill>
              <a:cs typeface="Calibri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	&lt;</a:t>
            </a:r>
            <a:r>
              <a:rPr lang="en-US" altLang="es-ES" b="1" dirty="0">
                <a:solidFill>
                  <a:srgbClr val="404040"/>
                </a:solidFill>
              </a:rPr>
              <a:t>Type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 extends </a:t>
            </a:r>
            <a:r>
              <a:rPr lang="en-US" altLang="es-ES" b="1" dirty="0" err="1">
                <a:solidFill>
                  <a:srgbClr val="404040"/>
                </a:solidFill>
              </a:rPr>
              <a:t>ClassA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 &amp; </a:t>
            </a:r>
            <a:r>
              <a:rPr lang="en-US" altLang="es-ES" b="1" dirty="0" err="1">
                <a:solidFill>
                  <a:srgbClr val="404040"/>
                </a:solidFill>
              </a:rPr>
              <a:t>InterfaceB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 &amp; </a:t>
            </a:r>
            <a:r>
              <a:rPr lang="en-US" altLang="es-ES" b="1" dirty="0" err="1">
                <a:solidFill>
                  <a:srgbClr val="404040"/>
                </a:solidFill>
              </a:rPr>
              <a:t>InterfaceC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 &amp; </a:t>
            </a:r>
            <a:r>
              <a:rPr lang="en-US" altLang="es-ES" b="1" dirty="0">
                <a:solidFill>
                  <a:srgbClr val="404040"/>
                </a:solidFill>
              </a:rPr>
              <a:t>...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&gt;</a:t>
            </a:r>
            <a:endParaRPr lang="en-US" altLang="es-ES" sz="1200" dirty="0">
              <a:solidFill>
                <a:srgbClr val="404040"/>
              </a:solidFill>
              <a:latin typeface="Courier New"/>
              <a:cs typeface="Courier New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s-ES" sz="1200">
              <a:solidFill>
                <a:srgbClr val="404040"/>
              </a:solidFill>
            </a:endParaRPr>
          </a:p>
          <a:p>
            <a:pPr>
              <a:buNone/>
            </a:pPr>
            <a:r>
              <a:rPr lang="en-US" altLang="es-ES" dirty="0">
                <a:solidFill>
                  <a:srgbClr val="262626"/>
                </a:solidFill>
                <a:latin typeface="Courier New"/>
                <a:cs typeface="Courier New"/>
              </a:rPr>
              <a:t>&lt;</a:t>
            </a:r>
            <a:r>
              <a:rPr lang="en-US" altLang="es-ES" b="1" dirty="0">
                <a:solidFill>
                  <a:srgbClr val="262626"/>
                </a:solidFill>
              </a:rPr>
              <a:t>Type</a:t>
            </a:r>
            <a:r>
              <a:rPr lang="en-US" altLang="es-ES" dirty="0">
                <a:solidFill>
                  <a:srgbClr val="262626"/>
                </a:solidFill>
                <a:latin typeface="Courier New"/>
                <a:cs typeface="Courier New"/>
              </a:rPr>
              <a:t> super </a:t>
            </a:r>
            <a:r>
              <a:rPr lang="en-US" altLang="es-ES" b="1" dirty="0" err="1">
                <a:solidFill>
                  <a:srgbClr val="262626"/>
                </a:solidFill>
                <a:latin typeface="Calibri"/>
                <a:cs typeface="Calibri"/>
              </a:rPr>
              <a:t>LowerType</a:t>
            </a:r>
            <a:r>
              <a:rPr lang="en-US" altLang="es-ES" dirty="0">
                <a:solidFill>
                  <a:srgbClr val="262626"/>
                </a:solidFill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altLang="es-ES" dirty="0">
                <a:solidFill>
                  <a:srgbClr val="404040"/>
                </a:solidFill>
              </a:rPr>
              <a:t>Un lower bound; </a:t>
            </a:r>
            <a:r>
              <a:rPr lang="en-US" dirty="0" err="1">
                <a:solidFill>
                  <a:srgbClr val="404040"/>
                </a:solidFill>
                <a:ea typeface="+mn-lt"/>
                <a:cs typeface="+mn-lt"/>
              </a:rPr>
              <a:t>acepta</a:t>
            </a: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404040"/>
                </a:solidFill>
                <a:ea typeface="+mn-lt"/>
                <a:cs typeface="+mn-lt"/>
              </a:rPr>
              <a:t>el</a:t>
            </a: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 </a:t>
            </a:r>
            <a:r>
              <a:rPr lang="en-US" b="1" dirty="0" err="1">
                <a:solidFill>
                  <a:srgbClr val="262626"/>
                </a:solidFill>
                <a:ea typeface="+mn-lt"/>
                <a:cs typeface="+mn-lt"/>
              </a:rPr>
              <a:t>LowerType</a:t>
            </a:r>
            <a:r>
              <a:rPr lang="en-US" b="1" dirty="0">
                <a:solidFill>
                  <a:srgbClr val="262626"/>
                </a:solidFill>
              </a:rPr>
              <a:t> </a:t>
            </a:r>
            <a:r>
              <a:rPr lang="en-US" dirty="0">
                <a:solidFill>
                  <a:srgbClr val="404040"/>
                </a:solidFill>
              </a:rPr>
              <a:t>o </a:t>
            </a:r>
            <a:r>
              <a:rPr lang="en-US" dirty="0" err="1">
                <a:solidFill>
                  <a:srgbClr val="404040"/>
                </a:solidFill>
              </a:rPr>
              <a:t>cualquiera</a:t>
            </a:r>
            <a:r>
              <a:rPr lang="en-US" dirty="0">
                <a:solidFill>
                  <a:srgbClr val="404040"/>
                </a:solidFill>
              </a:rPr>
              <a:t> de </a:t>
            </a:r>
            <a:r>
              <a:rPr lang="en-US" dirty="0" err="1">
                <a:solidFill>
                  <a:srgbClr val="404040"/>
                </a:solidFill>
              </a:rPr>
              <a:t>los</a:t>
            </a:r>
            <a:r>
              <a:rPr lang="en-US" dirty="0">
                <a:solidFill>
                  <a:srgbClr val="404040"/>
                </a:solidFill>
              </a:rPr>
              <a:t> padres de </a:t>
            </a:r>
            <a:r>
              <a:rPr lang="en-US" dirty="0" err="1">
                <a:solidFill>
                  <a:srgbClr val="404040"/>
                </a:solidFill>
              </a:rPr>
              <a:t>LowerType</a:t>
            </a:r>
            <a:r>
              <a:rPr lang="en-US" dirty="0">
                <a:solidFill>
                  <a:srgbClr val="404040"/>
                </a:solidFill>
              </a:rPr>
              <a:t> </a:t>
            </a:r>
            <a:r>
              <a:rPr lang="en-US" altLang="es-ES" dirty="0">
                <a:solidFill>
                  <a:srgbClr val="404040"/>
                </a:solidFill>
              </a:rPr>
              <a:t>. Si </a:t>
            </a:r>
            <a:r>
              <a:rPr lang="en-US" altLang="es-ES" dirty="0" err="1">
                <a:solidFill>
                  <a:srgbClr val="404040"/>
                </a:solidFill>
              </a:rPr>
              <a:t>ponemos</a:t>
            </a:r>
            <a:r>
              <a:rPr lang="en-US" altLang="es-ES" dirty="0">
                <a:solidFill>
                  <a:srgbClr val="404040"/>
                </a:solidFill>
              </a:rPr>
              <a:t>:  </a:t>
            </a:r>
            <a:r>
              <a:rPr lang="en-US" dirty="0">
                <a:solidFill>
                  <a:srgbClr val="262626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262626"/>
                </a:solidFill>
                <a:ea typeface="+mn-lt"/>
                <a:cs typeface="+mn-lt"/>
              </a:rPr>
              <a:t>T</a:t>
            </a:r>
            <a:r>
              <a:rPr lang="en-US" dirty="0">
                <a:solidFill>
                  <a:srgbClr val="262626"/>
                </a:solidFill>
                <a:latin typeface="Courier New"/>
                <a:cs typeface="Courier New"/>
              </a:rPr>
              <a:t> super </a:t>
            </a:r>
            <a:r>
              <a:rPr lang="en-US" b="1" dirty="0">
                <a:solidFill>
                  <a:srgbClr val="262626"/>
                </a:solidFill>
              </a:rPr>
              <a:t>Leon</a:t>
            </a:r>
            <a:r>
              <a:rPr lang="en-US" dirty="0">
                <a:solidFill>
                  <a:srgbClr val="262626"/>
                </a:solidFill>
                <a:latin typeface="Courier New"/>
                <a:cs typeface="Courier New"/>
              </a:rPr>
              <a:t>&gt; </a:t>
            </a:r>
            <a:r>
              <a:rPr lang="en-US" dirty="0" err="1">
                <a:solidFill>
                  <a:srgbClr val="262626"/>
                </a:solidFill>
                <a:latin typeface="Courier New"/>
                <a:cs typeface="Courier New"/>
              </a:rPr>
              <a:t>teniendo</a:t>
            </a:r>
            <a:r>
              <a:rPr lang="en-US" dirty="0">
                <a:solidFill>
                  <a:srgbClr val="262626"/>
                </a:solidFill>
                <a:latin typeface="Courier New"/>
                <a:cs typeface="Courier New"/>
              </a:rPr>
              <a:t> que Leon </a:t>
            </a:r>
            <a:r>
              <a:rPr lang="en-US" dirty="0" err="1">
                <a:solidFill>
                  <a:srgbClr val="262626"/>
                </a:solidFill>
                <a:latin typeface="Courier New"/>
                <a:cs typeface="Courier New"/>
              </a:rPr>
              <a:t>extiende</a:t>
            </a:r>
            <a:r>
              <a:rPr lang="en-US" dirty="0">
                <a:solidFill>
                  <a:srgbClr val="262626"/>
                </a:solidFill>
                <a:latin typeface="Courier New"/>
                <a:cs typeface="Courier New"/>
              </a:rPr>
              <a:t> de </a:t>
            </a:r>
            <a:r>
              <a:rPr lang="en-US" dirty="0" err="1">
                <a:solidFill>
                  <a:srgbClr val="262626"/>
                </a:solidFill>
                <a:latin typeface="Courier New"/>
                <a:cs typeface="Courier New"/>
              </a:rPr>
              <a:t>Carnivoro</a:t>
            </a:r>
            <a:r>
              <a:rPr lang="en-US" dirty="0">
                <a:solidFill>
                  <a:srgbClr val="262626"/>
                </a:solidFill>
                <a:latin typeface="Courier New"/>
                <a:cs typeface="Courier New"/>
              </a:rPr>
              <a:t> y </a:t>
            </a:r>
            <a:r>
              <a:rPr lang="en-US" dirty="0" err="1">
                <a:solidFill>
                  <a:srgbClr val="262626"/>
                </a:solidFill>
                <a:latin typeface="Courier New"/>
                <a:cs typeface="Courier New"/>
              </a:rPr>
              <a:t>este</a:t>
            </a:r>
            <a:r>
              <a:rPr lang="en-US" dirty="0">
                <a:solidFill>
                  <a:srgbClr val="262626"/>
                </a:solidFill>
                <a:latin typeface="Courier New"/>
                <a:cs typeface="Courier New"/>
              </a:rPr>
              <a:t> de Animal. T </a:t>
            </a:r>
            <a:r>
              <a:rPr lang="en-US" dirty="0" err="1">
                <a:solidFill>
                  <a:srgbClr val="262626"/>
                </a:solidFill>
                <a:latin typeface="Courier New"/>
                <a:cs typeface="Courier New"/>
              </a:rPr>
              <a:t>podria</a:t>
            </a:r>
            <a:r>
              <a:rPr lang="en-US" dirty="0">
                <a:solidFill>
                  <a:srgbClr val="262626"/>
                </a:solidFill>
                <a:latin typeface="Courier New"/>
                <a:cs typeface="Courier New"/>
              </a:rPr>
              <a:t> ser de </a:t>
            </a:r>
            <a:r>
              <a:rPr lang="en-US" dirty="0" err="1">
                <a:solidFill>
                  <a:srgbClr val="262626"/>
                </a:solidFill>
                <a:latin typeface="Courier New"/>
                <a:cs typeface="Courier New"/>
              </a:rPr>
              <a:t>tipo</a:t>
            </a:r>
            <a:r>
              <a:rPr lang="en-US" dirty="0">
                <a:solidFill>
                  <a:srgbClr val="262626"/>
                </a:solidFill>
                <a:latin typeface="Courier New"/>
                <a:cs typeface="Courier New"/>
              </a:rPr>
              <a:t> Leon </a:t>
            </a:r>
            <a:r>
              <a:rPr lang="en-US" dirty="0" err="1">
                <a:solidFill>
                  <a:srgbClr val="262626"/>
                </a:solidFill>
                <a:latin typeface="Courier New"/>
                <a:cs typeface="Courier New"/>
              </a:rPr>
              <a:t>Carnivoro</a:t>
            </a:r>
            <a:r>
              <a:rPr lang="en-US" dirty="0">
                <a:solidFill>
                  <a:srgbClr val="262626"/>
                </a:solidFill>
                <a:latin typeface="Courier New"/>
                <a:cs typeface="Courier New"/>
              </a:rPr>
              <a:t> o Animal.</a:t>
            </a:r>
          </a:p>
          <a:p>
            <a:endParaRPr lang="en-US" altLang="es-ES" dirty="0">
              <a:solidFill>
                <a:srgbClr val="262626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>
            <a:extLst>
              <a:ext uri="{FF2B5EF4-FFF2-40B4-BE49-F238E27FC236}">
                <a16:creationId xmlns:a16="http://schemas.microsoft.com/office/drawing/2014/main" id="{E2A0D59B-0686-C040-91BB-0BBCF393C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err="1"/>
              <a:t>Ejercicio</a:t>
            </a:r>
          </a:p>
        </p:txBody>
      </p:sp>
      <p:sp>
        <p:nvSpPr>
          <p:cNvPr id="497667" name="Rectangle 3">
            <a:extLst>
              <a:ext uri="{FF2B5EF4-FFF2-40B4-BE49-F238E27FC236}">
                <a16:creationId xmlns:a16="http://schemas.microsoft.com/office/drawing/2014/main" id="{4EFCBBA3-CE61-E031-5546-48868A1D18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235" y="1710018"/>
            <a:ext cx="9144000" cy="55626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s-ES" sz="1800" dirty="0">
                <a:latin typeface="Arial"/>
                <a:cs typeface="Arial"/>
              </a:rPr>
              <a:t>Crear una clase </a:t>
            </a:r>
            <a:r>
              <a:rPr lang="es-ES" sz="1800" dirty="0" err="1">
                <a:latin typeface="Arial"/>
                <a:cs typeface="Arial"/>
              </a:rPr>
              <a:t>generica</a:t>
            </a:r>
            <a:r>
              <a:rPr lang="es-ES" sz="1800" dirty="0">
                <a:latin typeface="Arial"/>
                <a:cs typeface="Arial"/>
              </a:rPr>
              <a:t> "Caja" que contenga 2 variables de instancia "contenido" el cual </a:t>
            </a:r>
            <a:r>
              <a:rPr lang="es-ES" sz="1800" dirty="0" err="1">
                <a:latin typeface="Arial"/>
                <a:cs typeface="Arial"/>
              </a:rPr>
              <a:t>podra</a:t>
            </a:r>
            <a:r>
              <a:rPr lang="es-ES" sz="1800" dirty="0">
                <a:latin typeface="Arial"/>
                <a:cs typeface="Arial"/>
              </a:rPr>
              <a:t> contener cualquier tipo de objeto y "peso" el cual solo puede ser un numero (Todos los </a:t>
            </a:r>
            <a:r>
              <a:rPr lang="es-ES" sz="1800" dirty="0" err="1">
                <a:latin typeface="Arial"/>
                <a:cs typeface="Arial"/>
              </a:rPr>
              <a:t>numeros</a:t>
            </a:r>
            <a:r>
              <a:rPr lang="es-ES" sz="1800" dirty="0">
                <a:latin typeface="Arial"/>
                <a:cs typeface="Arial"/>
              </a:rPr>
              <a:t> extienden de </a:t>
            </a:r>
            <a:r>
              <a:rPr lang="es-ES" sz="1800" dirty="0" err="1">
                <a:latin typeface="Arial"/>
                <a:cs typeface="Arial"/>
              </a:rPr>
              <a:t>Number</a:t>
            </a:r>
            <a:r>
              <a:rPr lang="es-ES" sz="1800" dirty="0">
                <a:latin typeface="Arial"/>
                <a:cs typeface="Arial"/>
              </a:rPr>
              <a:t>). </a:t>
            </a:r>
            <a:endParaRPr lang="es-ES"/>
          </a:p>
          <a:p>
            <a:pPr>
              <a:buFont typeface="Arial"/>
              <a:buChar char="•"/>
            </a:pPr>
            <a:endParaRPr lang="es-ES" sz="18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s-ES" sz="1800" dirty="0">
                <a:latin typeface="Arial"/>
                <a:cs typeface="Arial"/>
              </a:rPr>
              <a:t>Crear un </a:t>
            </a:r>
            <a:r>
              <a:rPr lang="es-ES" sz="1800" dirty="0" err="1">
                <a:latin typeface="Arial"/>
                <a:cs typeface="Arial"/>
              </a:rPr>
              <a:t>contructor</a:t>
            </a:r>
            <a:r>
              <a:rPr lang="es-ES" sz="1800" dirty="0">
                <a:latin typeface="Arial"/>
                <a:cs typeface="Arial"/>
              </a:rPr>
              <a:t> para inicializar ambas variables.</a:t>
            </a:r>
            <a:endParaRPr lang="es-ES" sz="1800">
              <a:latin typeface="Arial"/>
              <a:ea typeface="+mn-lt"/>
              <a:cs typeface="Arial"/>
            </a:endParaRPr>
          </a:p>
          <a:p>
            <a:pPr>
              <a:buFont typeface="Arial"/>
              <a:buChar char="•"/>
            </a:pPr>
            <a:endParaRPr lang="es-ES" sz="1800" dirty="0">
              <a:solidFill>
                <a:srgbClr val="262626"/>
              </a:solidFill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s-ES" sz="1800" dirty="0">
                <a:solidFill>
                  <a:srgbClr val="262626"/>
                </a:solidFill>
                <a:latin typeface="Arial"/>
                <a:cs typeface="Arial"/>
              </a:rPr>
              <a:t>Crear un objeto </a:t>
            </a:r>
            <a:r>
              <a:rPr lang="es-ES" sz="1800" dirty="0" err="1">
                <a:solidFill>
                  <a:srgbClr val="262626"/>
                </a:solidFill>
                <a:latin typeface="Arial"/>
                <a:cs typeface="Arial"/>
              </a:rPr>
              <a:t>MiLista</a:t>
            </a:r>
            <a:r>
              <a:rPr lang="es-ES" sz="1800" dirty="0">
                <a:solidFill>
                  <a:srgbClr val="262626"/>
                </a:solidFill>
                <a:latin typeface="Arial"/>
                <a:cs typeface="Arial"/>
              </a:rPr>
              <a:t> que acepte cajas las cuales contienen objetos de tipo </a:t>
            </a:r>
            <a:r>
              <a:rPr lang="es-ES" sz="1800" dirty="0" err="1">
                <a:solidFill>
                  <a:srgbClr val="262626"/>
                </a:solidFill>
                <a:latin typeface="Arial"/>
                <a:cs typeface="Arial"/>
              </a:rPr>
              <a:t>Person</a:t>
            </a:r>
            <a:r>
              <a:rPr lang="es-ES" sz="1800" dirty="0">
                <a:solidFill>
                  <a:srgbClr val="262626"/>
                </a:solidFill>
                <a:latin typeface="Arial"/>
                <a:cs typeface="Arial"/>
              </a:rPr>
              <a:t> (del paquete </a:t>
            </a:r>
            <a:r>
              <a:rPr lang="es-ES" sz="1800" dirty="0">
                <a:ea typeface="+mn-lt"/>
                <a:cs typeface="+mn-lt"/>
              </a:rPr>
              <a:t>personas - Person.java).</a:t>
            </a:r>
            <a:endParaRPr lang="es-ES" sz="1800" dirty="0">
              <a:latin typeface="Arial"/>
              <a:ea typeface="+mn-lt"/>
              <a:cs typeface="Arial"/>
            </a:endParaRPr>
          </a:p>
          <a:p>
            <a:pPr>
              <a:buFont typeface="Arial"/>
              <a:buChar char="•"/>
            </a:pPr>
            <a:endParaRPr lang="es-ES" sz="1800" dirty="0">
              <a:solidFill>
                <a:srgbClr val="262626"/>
              </a:solidFill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s-ES" sz="1800" dirty="0">
                <a:solidFill>
                  <a:srgbClr val="262626"/>
                </a:solidFill>
                <a:latin typeface="Arial"/>
                <a:cs typeface="Arial"/>
              </a:rPr>
              <a:t>Añadir un par de cajas al objeto </a:t>
            </a:r>
            <a:r>
              <a:rPr lang="es-ES" sz="1800" dirty="0" err="1">
                <a:solidFill>
                  <a:srgbClr val="262626"/>
                </a:solidFill>
                <a:latin typeface="Arial"/>
                <a:cs typeface="Arial"/>
              </a:rPr>
              <a:t>MiLista</a:t>
            </a:r>
            <a:r>
              <a:rPr lang="es-ES" sz="1800" dirty="0">
                <a:solidFill>
                  <a:srgbClr val="262626"/>
                </a:solidFill>
                <a:latin typeface="Arial"/>
                <a:cs typeface="Arial"/>
              </a:rPr>
              <a:t> y llamar al </a:t>
            </a:r>
            <a:r>
              <a:rPr lang="es-ES" sz="1800" dirty="0" err="1">
                <a:solidFill>
                  <a:srgbClr val="262626"/>
                </a:solidFill>
                <a:latin typeface="Arial"/>
                <a:cs typeface="Arial"/>
              </a:rPr>
              <a:t>metodo</a:t>
            </a:r>
            <a:r>
              <a:rPr lang="es-ES" sz="1800" dirty="0">
                <a:solidFill>
                  <a:srgbClr val="262626"/>
                </a:solidFill>
                <a:latin typeface="Arial"/>
                <a:cs typeface="Arial"/>
              </a:rPr>
              <a:t> Iterar.</a:t>
            </a:r>
            <a:endParaRPr lang="es-ES" sz="1800" dirty="0">
              <a:solidFill>
                <a:srgbClr val="262626"/>
              </a:solidFill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endParaRPr lang="es-ES" sz="1800" dirty="0">
              <a:solidFill>
                <a:srgbClr val="262626"/>
              </a:solidFill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s-ES" sz="1800" dirty="0">
                <a:solidFill>
                  <a:srgbClr val="262626"/>
                </a:solidFill>
                <a:latin typeface="Arial"/>
                <a:cs typeface="Calibri"/>
              </a:rPr>
              <a:t>Repetir con otro objeto </a:t>
            </a:r>
            <a:r>
              <a:rPr lang="es-ES" sz="1800" dirty="0" err="1">
                <a:solidFill>
                  <a:srgbClr val="262626"/>
                </a:solidFill>
                <a:latin typeface="Arial"/>
                <a:cs typeface="Calibri"/>
              </a:rPr>
              <a:t>MiLista</a:t>
            </a:r>
            <a:r>
              <a:rPr lang="es-ES" sz="1800" dirty="0">
                <a:solidFill>
                  <a:srgbClr val="262626"/>
                </a:solidFill>
                <a:latin typeface="Arial"/>
                <a:cs typeface="Calibri"/>
              </a:rPr>
              <a:t> pero esta vez que las cajas contengan otro objeto ( por ejemplo </a:t>
            </a:r>
            <a:r>
              <a:rPr lang="es-ES" sz="1800" dirty="0" err="1">
                <a:solidFill>
                  <a:srgbClr val="262626"/>
                </a:solidFill>
                <a:latin typeface="Arial"/>
                <a:cs typeface="Calibri"/>
              </a:rPr>
              <a:t>Strings</a:t>
            </a:r>
            <a:r>
              <a:rPr lang="es-ES" sz="1800" dirty="0">
                <a:solidFill>
                  <a:srgbClr val="262626"/>
                </a:solidFill>
                <a:latin typeface="Arial"/>
                <a:cs typeface="Calibri"/>
              </a:rPr>
              <a:t>)</a:t>
            </a:r>
          </a:p>
          <a:p>
            <a:pPr>
              <a:buFont typeface="Arial"/>
              <a:buChar char="•"/>
            </a:pPr>
            <a:endParaRPr lang="es-ES" sz="1800" dirty="0">
              <a:solidFill>
                <a:srgbClr val="262626"/>
              </a:solidFill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endParaRPr lang="es-ES" sz="1800" dirty="0">
              <a:solidFill>
                <a:srgbClr val="262626"/>
              </a:solidFill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endParaRPr lang="es-ES" sz="1800" dirty="0">
              <a:solidFill>
                <a:srgbClr val="262626"/>
              </a:solidFill>
              <a:latin typeface="Arial"/>
              <a:cs typeface="Arial"/>
            </a:endParaRPr>
          </a:p>
          <a:p>
            <a:pPr>
              <a:buNone/>
            </a:pPr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  <a:p>
            <a:pPr lvl="1"/>
            <a:endParaRPr lang="en-US" altLang="es-ES" dirty="0">
              <a:solidFill>
                <a:srgbClr val="404040"/>
              </a:solidFill>
              <a:latin typeface="Calibri"/>
              <a:cs typeface="Calibri"/>
            </a:endParaRPr>
          </a:p>
          <a:p>
            <a:pPr lvl="1"/>
            <a:endParaRPr lang="en-US" altLang="es-ES" dirty="0">
              <a:solidFill>
                <a:srgbClr val="404040"/>
              </a:solidFill>
              <a:latin typeface="Calibri"/>
              <a:cs typeface="Calibri"/>
            </a:endParaRPr>
          </a:p>
          <a:p>
            <a:endParaRPr lang="en-US" altLang="es-ES" dirty="0">
              <a:solidFill>
                <a:srgbClr val="262626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815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4C0C6684-A672-8277-DA13-613115EE2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Interfaces </a:t>
            </a:r>
            <a:r>
              <a:rPr lang="en-US" altLang="es-ES" dirty="0" err="1"/>
              <a:t>funcionales</a:t>
            </a:r>
            <a:endParaRPr lang="es-ES" dirty="0" err="1"/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C0A589DD-1DFA-012F-DE81-06648297A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788459"/>
            <a:ext cx="9144000" cy="5562600"/>
          </a:xfrm>
        </p:spPr>
        <p:txBody>
          <a:bodyPr/>
          <a:lstStyle/>
          <a:p>
            <a:r>
              <a:rPr lang="en-US" altLang="es-ES" dirty="0">
                <a:solidFill>
                  <a:srgbClr val="262626"/>
                </a:solidFill>
                <a:latin typeface="Arial"/>
                <a:cs typeface="Courier New"/>
              </a:rPr>
              <a:t>Una </a:t>
            </a:r>
            <a:r>
              <a:rPr lang="en-US" altLang="es-ES" dirty="0" err="1">
                <a:solidFill>
                  <a:srgbClr val="262626"/>
                </a:solidFill>
                <a:latin typeface="Arial"/>
                <a:cs typeface="Courier New"/>
              </a:rPr>
              <a:t>interfaz</a:t>
            </a:r>
            <a:r>
              <a:rPr lang="en-US" altLang="es-ES" dirty="0">
                <a:solidFill>
                  <a:srgbClr val="262626"/>
                </a:solidFill>
                <a:latin typeface="Arial"/>
                <a:cs typeface="Courier New"/>
              </a:rPr>
              <a:t> </a:t>
            </a:r>
            <a:r>
              <a:rPr lang="en-US" altLang="es-ES" dirty="0" err="1">
                <a:solidFill>
                  <a:srgbClr val="262626"/>
                </a:solidFill>
                <a:latin typeface="Arial"/>
                <a:cs typeface="Courier New"/>
              </a:rPr>
              <a:t>funcional</a:t>
            </a:r>
            <a:r>
              <a:rPr lang="en-US" altLang="es-ES" dirty="0">
                <a:solidFill>
                  <a:srgbClr val="262626"/>
                </a:solidFill>
                <a:latin typeface="Arial"/>
                <a:cs typeface="Courier New"/>
              </a:rPr>
              <a:t> es </a:t>
            </a:r>
            <a:r>
              <a:rPr lang="en-US" altLang="es-ES" dirty="0" err="1">
                <a:solidFill>
                  <a:srgbClr val="262626"/>
                </a:solidFill>
                <a:latin typeface="Arial"/>
                <a:cs typeface="Courier New"/>
              </a:rPr>
              <a:t>aquella</a:t>
            </a:r>
            <a:r>
              <a:rPr lang="en-US" altLang="es-ES" dirty="0">
                <a:solidFill>
                  <a:srgbClr val="262626"/>
                </a:solidFill>
                <a:latin typeface="Arial"/>
                <a:cs typeface="Courier New"/>
              </a:rPr>
              <a:t> que solo </a:t>
            </a:r>
            <a:r>
              <a:rPr lang="en-US" altLang="es-ES" dirty="0" err="1">
                <a:solidFill>
                  <a:srgbClr val="262626"/>
                </a:solidFill>
                <a:latin typeface="Arial"/>
                <a:cs typeface="Courier New"/>
              </a:rPr>
              <a:t>tiene</a:t>
            </a:r>
            <a:r>
              <a:rPr lang="en-US" altLang="es-ES" dirty="0">
                <a:solidFill>
                  <a:srgbClr val="262626"/>
                </a:solidFill>
                <a:latin typeface="Arial"/>
                <a:cs typeface="Courier New"/>
              </a:rPr>
              <a:t> un </a:t>
            </a:r>
            <a:r>
              <a:rPr lang="en-US" altLang="es-ES" dirty="0" err="1">
                <a:solidFill>
                  <a:srgbClr val="262626"/>
                </a:solidFill>
                <a:latin typeface="Arial"/>
                <a:cs typeface="Courier New"/>
              </a:rPr>
              <a:t>método</a:t>
            </a:r>
            <a:r>
              <a:rPr lang="en-US" altLang="es-ES" dirty="0">
                <a:solidFill>
                  <a:srgbClr val="262626"/>
                </a:solidFill>
                <a:latin typeface="Arial"/>
                <a:cs typeface="Courier New"/>
              </a:rPr>
              <a:t> </a:t>
            </a:r>
            <a:r>
              <a:rPr lang="en-US" altLang="es-ES" dirty="0" err="1">
                <a:solidFill>
                  <a:srgbClr val="262626"/>
                </a:solidFill>
                <a:latin typeface="Arial"/>
                <a:cs typeface="Courier New"/>
              </a:rPr>
              <a:t>abstracto</a:t>
            </a:r>
            <a:r>
              <a:rPr lang="en-US" altLang="es-ES" dirty="0">
                <a:solidFill>
                  <a:srgbClr val="262626"/>
                </a:solidFill>
                <a:latin typeface="Arial"/>
                <a:cs typeface="Courier New"/>
              </a:rPr>
              <a:t>. </a:t>
            </a:r>
            <a:r>
              <a:rPr lang="en-US" altLang="es-ES" dirty="0" err="1">
                <a:solidFill>
                  <a:srgbClr val="262626"/>
                </a:solidFill>
                <a:latin typeface="Arial"/>
                <a:cs typeface="Courier New"/>
              </a:rPr>
              <a:t>Puede</a:t>
            </a:r>
            <a:r>
              <a:rPr lang="en-US" altLang="es-ES" dirty="0">
                <a:solidFill>
                  <a:srgbClr val="262626"/>
                </a:solidFill>
                <a:latin typeface="Arial"/>
                <a:cs typeface="Courier New"/>
              </a:rPr>
              <a:t> </a:t>
            </a:r>
            <a:r>
              <a:rPr lang="en-US" altLang="es-ES" dirty="0" err="1">
                <a:solidFill>
                  <a:srgbClr val="262626"/>
                </a:solidFill>
                <a:latin typeface="Arial"/>
                <a:cs typeface="Courier New"/>
              </a:rPr>
              <a:t>tener</a:t>
            </a:r>
            <a:r>
              <a:rPr lang="en-US" altLang="es-ES" dirty="0">
                <a:solidFill>
                  <a:srgbClr val="262626"/>
                </a:solidFill>
                <a:latin typeface="Arial"/>
                <a:cs typeface="Courier New"/>
              </a:rPr>
              <a:t> </a:t>
            </a:r>
            <a:r>
              <a:rPr lang="en-US" altLang="es-ES" dirty="0" err="1">
                <a:solidFill>
                  <a:srgbClr val="262626"/>
                </a:solidFill>
                <a:latin typeface="Arial"/>
                <a:cs typeface="Courier New"/>
              </a:rPr>
              <a:t>diferentes</a:t>
            </a:r>
            <a:r>
              <a:rPr lang="en-US" altLang="es-ES" dirty="0">
                <a:solidFill>
                  <a:srgbClr val="262626"/>
                </a:solidFill>
                <a:latin typeface="Arial"/>
                <a:cs typeface="Courier New"/>
              </a:rPr>
              <a:t> </a:t>
            </a:r>
            <a:r>
              <a:rPr lang="en-US" altLang="es-ES" dirty="0" err="1">
                <a:solidFill>
                  <a:srgbClr val="262626"/>
                </a:solidFill>
                <a:latin typeface="Arial"/>
                <a:cs typeface="Courier New"/>
              </a:rPr>
              <a:t>metodos</a:t>
            </a:r>
            <a:r>
              <a:rPr lang="en-US" altLang="es-ES" dirty="0">
                <a:solidFill>
                  <a:srgbClr val="262626"/>
                </a:solidFill>
                <a:latin typeface="Arial"/>
                <a:cs typeface="Courier New"/>
              </a:rPr>
              <a:t> default o </a:t>
            </a:r>
            <a:r>
              <a:rPr lang="en-US" altLang="es-ES" dirty="0" err="1">
                <a:solidFill>
                  <a:srgbClr val="262626"/>
                </a:solidFill>
                <a:latin typeface="Arial"/>
                <a:cs typeface="Courier New"/>
              </a:rPr>
              <a:t>staticos</a:t>
            </a:r>
            <a:r>
              <a:rPr lang="en-US" altLang="es-ES" dirty="0">
                <a:solidFill>
                  <a:srgbClr val="262626"/>
                </a:solidFill>
                <a:latin typeface="Arial"/>
                <a:cs typeface="Courier New"/>
              </a:rPr>
              <a:t> </a:t>
            </a:r>
            <a:r>
              <a:rPr lang="en-US" altLang="es-ES" dirty="0" err="1">
                <a:solidFill>
                  <a:srgbClr val="262626"/>
                </a:solidFill>
                <a:latin typeface="Arial"/>
                <a:cs typeface="Courier New"/>
              </a:rPr>
              <a:t>pero</a:t>
            </a:r>
            <a:r>
              <a:rPr lang="en-US" altLang="es-ES" dirty="0">
                <a:solidFill>
                  <a:srgbClr val="262626"/>
                </a:solidFill>
                <a:latin typeface="Arial"/>
                <a:cs typeface="Courier New"/>
              </a:rPr>
              <a:t> solo 1 </a:t>
            </a:r>
            <a:r>
              <a:rPr lang="en-US" altLang="es-ES" dirty="0" err="1">
                <a:solidFill>
                  <a:srgbClr val="262626"/>
                </a:solidFill>
                <a:latin typeface="Arial"/>
                <a:cs typeface="Courier New"/>
              </a:rPr>
              <a:t>abstracto</a:t>
            </a:r>
            <a:r>
              <a:rPr lang="en-US" altLang="es-ES" dirty="0">
                <a:solidFill>
                  <a:srgbClr val="262626"/>
                </a:solidFill>
                <a:latin typeface="Arial"/>
                <a:cs typeface="Courier New"/>
              </a:rPr>
              <a:t>.</a:t>
            </a:r>
          </a:p>
          <a:p>
            <a:endParaRPr lang="en-US" altLang="es-ES" dirty="0">
              <a:solidFill>
                <a:srgbClr val="262626"/>
              </a:solidFill>
              <a:latin typeface="Arial"/>
              <a:cs typeface="Courier New"/>
            </a:endParaRPr>
          </a:p>
          <a:p>
            <a:r>
              <a:rPr lang="en-US" altLang="es-ES" dirty="0">
                <a:solidFill>
                  <a:srgbClr val="262626"/>
                </a:solidFill>
                <a:latin typeface="Arial"/>
                <a:cs typeface="Courier New"/>
              </a:rPr>
              <a:t>Fue </a:t>
            </a:r>
            <a:r>
              <a:rPr lang="en-US" altLang="es-ES" dirty="0" err="1">
                <a:solidFill>
                  <a:srgbClr val="262626"/>
                </a:solidFill>
                <a:latin typeface="Arial"/>
                <a:cs typeface="Courier New"/>
              </a:rPr>
              <a:t>implementado</a:t>
            </a:r>
            <a:r>
              <a:rPr lang="en-US" altLang="es-ES" dirty="0">
                <a:solidFill>
                  <a:srgbClr val="262626"/>
                </a:solidFill>
                <a:latin typeface="Arial"/>
                <a:cs typeface="Courier New"/>
              </a:rPr>
              <a:t> </a:t>
            </a:r>
            <a:r>
              <a:rPr lang="en-US" altLang="es-ES" dirty="0" err="1">
                <a:solidFill>
                  <a:srgbClr val="262626"/>
                </a:solidFill>
                <a:latin typeface="Arial"/>
                <a:cs typeface="Courier New"/>
              </a:rPr>
              <a:t>en</a:t>
            </a:r>
            <a:r>
              <a:rPr lang="en-US" altLang="es-ES" dirty="0">
                <a:solidFill>
                  <a:srgbClr val="262626"/>
                </a:solidFill>
                <a:latin typeface="Arial"/>
                <a:cs typeface="Courier New"/>
              </a:rPr>
              <a:t> java 8.</a:t>
            </a:r>
          </a:p>
          <a:p>
            <a:endParaRPr lang="en-US" altLang="es-ES" dirty="0">
              <a:solidFill>
                <a:srgbClr val="262626"/>
              </a:solidFill>
              <a:latin typeface="Arial"/>
              <a:cs typeface="Courier New"/>
            </a:endParaRPr>
          </a:p>
          <a:p>
            <a:r>
              <a:rPr lang="en-US" altLang="es-ES" dirty="0">
                <a:solidFill>
                  <a:srgbClr val="262626"/>
                </a:solidFill>
                <a:latin typeface="Arial"/>
                <a:cs typeface="Courier New"/>
              </a:rPr>
              <a:t>Java </a:t>
            </a:r>
            <a:r>
              <a:rPr lang="en-US" altLang="es-ES" dirty="0" err="1">
                <a:solidFill>
                  <a:srgbClr val="262626"/>
                </a:solidFill>
                <a:latin typeface="Arial"/>
                <a:cs typeface="Courier New"/>
              </a:rPr>
              <a:t>nos</a:t>
            </a:r>
            <a:r>
              <a:rPr lang="en-US" altLang="es-ES" dirty="0">
                <a:solidFill>
                  <a:srgbClr val="262626"/>
                </a:solidFill>
                <a:latin typeface="Arial"/>
                <a:cs typeface="Courier New"/>
              </a:rPr>
              <a:t> </a:t>
            </a:r>
            <a:r>
              <a:rPr lang="en-US" altLang="es-ES" dirty="0" err="1">
                <a:solidFill>
                  <a:srgbClr val="262626"/>
                </a:solidFill>
                <a:latin typeface="Arial"/>
                <a:cs typeface="Courier New"/>
              </a:rPr>
              <a:t>proporciona</a:t>
            </a:r>
            <a:r>
              <a:rPr lang="en-US" altLang="es-ES" dirty="0">
                <a:solidFill>
                  <a:srgbClr val="262626"/>
                </a:solidFill>
                <a:latin typeface="Arial"/>
                <a:cs typeface="Courier New"/>
              </a:rPr>
              <a:t> </a:t>
            </a:r>
            <a:r>
              <a:rPr lang="en-US" altLang="es-ES" dirty="0" err="1">
                <a:solidFill>
                  <a:srgbClr val="262626"/>
                </a:solidFill>
                <a:latin typeface="Arial"/>
                <a:cs typeface="Courier New"/>
              </a:rPr>
              <a:t>varias</a:t>
            </a:r>
            <a:r>
              <a:rPr lang="en-US" altLang="es-ES" dirty="0">
                <a:solidFill>
                  <a:srgbClr val="262626"/>
                </a:solidFill>
                <a:latin typeface="Arial"/>
                <a:cs typeface="Courier New"/>
              </a:rPr>
              <a:t> interfaces </a:t>
            </a:r>
            <a:r>
              <a:rPr lang="en-US" altLang="es-ES" dirty="0" err="1">
                <a:solidFill>
                  <a:srgbClr val="262626"/>
                </a:solidFill>
                <a:latin typeface="Arial"/>
                <a:cs typeface="Courier New"/>
              </a:rPr>
              <a:t>funcionales</a:t>
            </a:r>
            <a:r>
              <a:rPr lang="en-US" altLang="es-ES" dirty="0">
                <a:solidFill>
                  <a:srgbClr val="262626"/>
                </a:solidFill>
                <a:latin typeface="Arial"/>
                <a:cs typeface="Courier New"/>
              </a:rPr>
              <a:t> </a:t>
            </a:r>
            <a:r>
              <a:rPr lang="en-US" altLang="es-ES" dirty="0" err="1">
                <a:solidFill>
                  <a:srgbClr val="262626"/>
                </a:solidFill>
                <a:latin typeface="Arial"/>
                <a:cs typeface="Courier New"/>
              </a:rPr>
              <a:t>pero</a:t>
            </a:r>
            <a:r>
              <a:rPr lang="en-US" altLang="es-ES" dirty="0">
                <a:solidFill>
                  <a:srgbClr val="262626"/>
                </a:solidFill>
                <a:latin typeface="Arial"/>
                <a:cs typeface="Courier New"/>
              </a:rPr>
              <a:t> </a:t>
            </a:r>
            <a:r>
              <a:rPr lang="en-US" altLang="es-ES" dirty="0" err="1">
                <a:solidFill>
                  <a:srgbClr val="262626"/>
                </a:solidFill>
                <a:latin typeface="Arial"/>
                <a:cs typeface="Courier New"/>
              </a:rPr>
              <a:t>también</a:t>
            </a:r>
            <a:r>
              <a:rPr lang="en-US" altLang="es-ES" dirty="0">
                <a:solidFill>
                  <a:srgbClr val="262626"/>
                </a:solidFill>
                <a:latin typeface="Arial"/>
                <a:cs typeface="Courier New"/>
              </a:rPr>
              <a:t> </a:t>
            </a:r>
            <a:r>
              <a:rPr lang="en-US" altLang="es-ES" dirty="0" err="1">
                <a:solidFill>
                  <a:srgbClr val="262626"/>
                </a:solidFill>
                <a:latin typeface="Arial"/>
                <a:cs typeface="Courier New"/>
              </a:rPr>
              <a:t>podremos</a:t>
            </a:r>
            <a:r>
              <a:rPr lang="en-US" altLang="es-ES" dirty="0">
                <a:solidFill>
                  <a:srgbClr val="262626"/>
                </a:solidFill>
                <a:latin typeface="Arial"/>
                <a:cs typeface="Courier New"/>
              </a:rPr>
              <a:t> </a:t>
            </a:r>
            <a:r>
              <a:rPr lang="en-US" altLang="es-ES" dirty="0" err="1">
                <a:solidFill>
                  <a:srgbClr val="262626"/>
                </a:solidFill>
                <a:latin typeface="Arial"/>
                <a:cs typeface="Courier New"/>
              </a:rPr>
              <a:t>crear</a:t>
            </a:r>
            <a:r>
              <a:rPr lang="en-US" altLang="es-ES" dirty="0">
                <a:solidFill>
                  <a:srgbClr val="262626"/>
                </a:solidFill>
                <a:latin typeface="Arial"/>
                <a:cs typeface="Courier New"/>
              </a:rPr>
              <a:t> las </a:t>
            </a:r>
            <a:r>
              <a:rPr lang="en-US" altLang="es-ES" dirty="0" err="1">
                <a:solidFill>
                  <a:srgbClr val="262626"/>
                </a:solidFill>
                <a:latin typeface="Arial"/>
                <a:cs typeface="Courier New"/>
              </a:rPr>
              <a:t>nuestras</a:t>
            </a:r>
            <a:r>
              <a:rPr lang="en-US" altLang="es-ES" dirty="0">
                <a:solidFill>
                  <a:srgbClr val="262626"/>
                </a:solidFill>
                <a:latin typeface="Arial"/>
                <a:cs typeface="Courier New"/>
              </a:rPr>
              <a:t> </a:t>
            </a:r>
            <a:r>
              <a:rPr lang="en-US" altLang="es-ES" dirty="0" err="1">
                <a:solidFill>
                  <a:srgbClr val="262626"/>
                </a:solidFill>
                <a:latin typeface="Arial"/>
                <a:cs typeface="Courier New"/>
              </a:rPr>
              <a:t>propias</a:t>
            </a:r>
            <a:r>
              <a:rPr lang="en-US" altLang="es-ES" dirty="0">
                <a:solidFill>
                  <a:srgbClr val="262626"/>
                </a:solidFill>
                <a:latin typeface="Arial"/>
                <a:cs typeface="Courier New"/>
              </a:rPr>
              <a:t>.</a:t>
            </a:r>
          </a:p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4C0C6684-A672-8277-DA13-613115EE2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err="1"/>
              <a:t>Expresiones</a:t>
            </a:r>
            <a:r>
              <a:rPr lang="en-US" altLang="es-ES" dirty="0"/>
              <a:t> lambdas</a:t>
            </a:r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C0A589DD-1DFA-012F-DE81-06648297A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844488"/>
            <a:ext cx="9144000" cy="5562600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() -&gt; {}       ==    () -&gt; { return; } ;</a:t>
            </a:r>
            <a:endParaRPr lang="es-ES" dirty="0"/>
          </a:p>
          <a:p>
            <a:r>
              <a:rPr lang="en-US" dirty="0">
                <a:ea typeface="+mn-lt"/>
                <a:cs typeface="+mn-lt"/>
              </a:rPr>
              <a:t>() -&gt; 42     ==    () -&gt; { return 42; } ;</a:t>
            </a:r>
            <a:endParaRPr lang="en-US" dirty="0">
              <a:solidFill>
                <a:srgbClr val="262626"/>
              </a:solidFill>
              <a:latin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() -&gt; null   ==    () -&gt; { return null; } ;</a:t>
            </a:r>
          </a:p>
          <a:p>
            <a:endParaRPr lang="en-US" dirty="0">
              <a:solidFill>
                <a:srgbClr val="262626"/>
              </a:solidFill>
              <a:latin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(int x) -&gt; x+1     ==     (x) -&gt; x+1    ==      x -&gt; x+1 </a:t>
            </a:r>
            <a:endParaRPr lang="en-US" dirty="0">
              <a:solidFill>
                <a:srgbClr val="262626"/>
              </a:solidFill>
              <a:latin typeface="Calibri"/>
              <a:cs typeface="Calibri"/>
            </a:endParaRPr>
          </a:p>
          <a:p>
            <a:endParaRPr lang="en-US" dirty="0">
              <a:solidFill>
                <a:srgbClr val="262626"/>
              </a:solidFill>
              <a:latin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(String s) -&gt; </a:t>
            </a:r>
            <a:r>
              <a:rPr lang="en-US" dirty="0" err="1">
                <a:ea typeface="+mn-lt"/>
                <a:cs typeface="+mn-lt"/>
              </a:rPr>
              <a:t>s.length</a:t>
            </a:r>
            <a:r>
              <a:rPr lang="en-US" dirty="0">
                <a:ea typeface="+mn-lt"/>
                <a:cs typeface="+mn-lt"/>
              </a:rPr>
              <a:t>()    ==   s -&gt; </a:t>
            </a:r>
            <a:r>
              <a:rPr lang="en-US" dirty="0" err="1">
                <a:ea typeface="+mn-lt"/>
                <a:cs typeface="+mn-lt"/>
              </a:rPr>
              <a:t>s.length</a:t>
            </a:r>
            <a:r>
              <a:rPr lang="en-US" dirty="0">
                <a:ea typeface="+mn-lt"/>
                <a:cs typeface="+mn-lt"/>
              </a:rPr>
              <a:t>()   </a:t>
            </a:r>
            <a:endParaRPr lang="en-US" dirty="0">
              <a:solidFill>
                <a:srgbClr val="262626"/>
              </a:solidFill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(String </a:t>
            </a:r>
            <a:r>
              <a:rPr lang="en-US" dirty="0" err="1">
                <a:latin typeface="Calibri"/>
                <a:cs typeface="Calibri"/>
              </a:rPr>
              <a:t>s,Person</a:t>
            </a:r>
            <a:r>
              <a:rPr lang="en-US" dirty="0">
                <a:latin typeface="Calibri"/>
                <a:cs typeface="Calibri"/>
              </a:rPr>
              <a:t> p) -&gt;  </a:t>
            </a:r>
            <a:r>
              <a:rPr lang="en-US" dirty="0" err="1">
                <a:latin typeface="Calibri"/>
                <a:cs typeface="Calibri"/>
              </a:rPr>
              <a:t>p.getNombre</a:t>
            </a:r>
            <a:r>
              <a:rPr lang="en-US" dirty="0">
                <a:latin typeface="Calibri"/>
                <a:cs typeface="Calibri"/>
              </a:rPr>
              <a:t>().equals(s) </a:t>
            </a:r>
          </a:p>
          <a:p>
            <a:r>
              <a:rPr lang="en-US" dirty="0">
                <a:latin typeface="Calibri"/>
                <a:cs typeface="Calibri"/>
              </a:rPr>
              <a:t>(String </a:t>
            </a:r>
            <a:r>
              <a:rPr lang="en-US" dirty="0" err="1">
                <a:latin typeface="Calibri"/>
                <a:cs typeface="Calibri"/>
              </a:rPr>
              <a:t>s,Person</a:t>
            </a:r>
            <a:r>
              <a:rPr lang="en-US" dirty="0">
                <a:latin typeface="Calibri"/>
                <a:cs typeface="Calibri"/>
              </a:rPr>
              <a:t> p) -&gt;  return </a:t>
            </a:r>
            <a:r>
              <a:rPr lang="en-US" dirty="0" err="1">
                <a:latin typeface="Calibri"/>
                <a:cs typeface="Calibri"/>
              </a:rPr>
              <a:t>p.getNombre</a:t>
            </a:r>
            <a:r>
              <a:rPr lang="en-US" dirty="0">
                <a:latin typeface="Calibri"/>
                <a:cs typeface="Calibri"/>
              </a:rPr>
              <a:t>().equals(s) </a:t>
            </a:r>
          </a:p>
          <a:p>
            <a:r>
              <a:rPr lang="en-US" dirty="0">
                <a:latin typeface="Calibri"/>
                <a:cs typeface="Calibri"/>
              </a:rPr>
              <a:t>(</a:t>
            </a:r>
            <a:r>
              <a:rPr lang="en-US" dirty="0" err="1">
                <a:latin typeface="Calibri"/>
                <a:cs typeface="Calibri"/>
              </a:rPr>
              <a:t>s,Person</a:t>
            </a:r>
            <a:r>
              <a:rPr lang="en-US" dirty="0">
                <a:latin typeface="Calibri"/>
                <a:cs typeface="Calibri"/>
              </a:rPr>
              <a:t> p) -&gt; { </a:t>
            </a:r>
            <a:r>
              <a:rPr lang="en-US" dirty="0" err="1">
                <a:latin typeface="Calibri"/>
                <a:cs typeface="Calibri"/>
              </a:rPr>
              <a:t>p.getNombre</a:t>
            </a:r>
            <a:r>
              <a:rPr lang="en-US" dirty="0">
                <a:latin typeface="Calibri"/>
                <a:cs typeface="Calibri"/>
              </a:rPr>
              <a:t>().equals(s) }</a:t>
            </a:r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38D9D4F5-14BA-9D2D-2480-87FDD6C1E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46" y="1223402"/>
            <a:ext cx="3728757" cy="7244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143DA351-9D6C-4C4B-4AC3-8F8E089CD337}"/>
                  </a:ext>
                </a:extLst>
              </p14:cNvPr>
              <p14:cNvContentPartPr/>
              <p14:nvPr/>
            </p14:nvContentPartPr>
            <p14:xfrm>
              <a:off x="5991020" y="6362139"/>
              <a:ext cx="285750" cy="24765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143DA351-9D6C-4C4B-4AC3-8F8E089CD3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2773" y="6343903"/>
                <a:ext cx="321879" cy="283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E6FF6599-ECEC-AB0F-194B-5EE7EBF20881}"/>
                  </a:ext>
                </a:extLst>
              </p14:cNvPr>
              <p14:cNvContentPartPr/>
              <p14:nvPr/>
            </p14:nvContentPartPr>
            <p14:xfrm>
              <a:off x="5981140" y="6328522"/>
              <a:ext cx="276224" cy="276224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E6FF6599-ECEC-AB0F-194B-5EE7EBF208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63237" y="6310898"/>
                <a:ext cx="312396" cy="311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71F9C270-9835-5904-D0E6-990FBCF89AD0}"/>
                  </a:ext>
                </a:extLst>
              </p14:cNvPr>
              <p14:cNvContentPartPr/>
              <p14:nvPr/>
            </p14:nvContentPartPr>
            <p14:xfrm>
              <a:off x="7090521" y="5426411"/>
              <a:ext cx="352425" cy="219075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71F9C270-9835-5904-D0E6-990FBCF89A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72503" y="5408430"/>
                <a:ext cx="388100" cy="255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CDAC6B0C-6BE2-2800-ECB6-EE87B679A579}"/>
                  </a:ext>
                </a:extLst>
              </p14:cNvPr>
              <p14:cNvContentPartPr/>
              <p14:nvPr/>
            </p14:nvContentPartPr>
            <p14:xfrm>
              <a:off x="511616" y="6171152"/>
              <a:ext cx="1524000" cy="64770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CDAC6B0C-6BE2-2800-ECB6-EE87B679A57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3640" y="6153250"/>
                <a:ext cx="1559592" cy="6831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9E5CFE3A-857F-E69F-B6FA-36EE458E3850}"/>
                  </a:ext>
                </a:extLst>
              </p14:cNvPr>
              <p14:cNvContentPartPr/>
              <p14:nvPr/>
            </p14:nvContentPartPr>
            <p14:xfrm>
              <a:off x="9981639" y="2787462"/>
              <a:ext cx="9525" cy="9525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9E5CFE3A-857F-E69F-B6FA-36EE458E385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05389" y="2320737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C02F8DB8-DB53-4E96-1CDD-C8A7FF70B1E7}"/>
                  </a:ext>
                </a:extLst>
              </p14:cNvPr>
              <p14:cNvContentPartPr/>
              <p14:nvPr/>
            </p14:nvContentPartPr>
            <p14:xfrm>
              <a:off x="7643026" y="5869080"/>
              <a:ext cx="257175" cy="26670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C02F8DB8-DB53-4E96-1CDD-C8A7FF70B1E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25202" y="5851748"/>
                <a:ext cx="293187" cy="301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088E285A-8E62-8463-0A97-B9DEBEFEB1B9}"/>
                  </a:ext>
                </a:extLst>
              </p14:cNvPr>
              <p14:cNvContentPartPr/>
              <p14:nvPr/>
            </p14:nvContentPartPr>
            <p14:xfrm>
              <a:off x="7572374" y="5801846"/>
              <a:ext cx="466725" cy="314324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088E285A-8E62-8463-0A97-B9DEBEFEB1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554506" y="5784183"/>
                <a:ext cx="502105" cy="350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5A3A3D43-BC2D-3854-F0DB-4EE157DD06D3}"/>
                  </a:ext>
                </a:extLst>
              </p14:cNvPr>
              <p14:cNvContentPartPr/>
              <p14:nvPr/>
            </p14:nvContentPartPr>
            <p14:xfrm>
              <a:off x="3111551" y="5891493"/>
              <a:ext cx="219075" cy="333374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5A3A3D43-BC2D-3854-F0DB-4EE157DD06D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93234" y="5873760"/>
                <a:ext cx="255343" cy="368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0D8E2E6A-BB3E-FBAF-9AB7-C2DEBB5D19DA}"/>
                  </a:ext>
                </a:extLst>
              </p14:cNvPr>
              <p14:cNvContentPartPr/>
              <p14:nvPr/>
            </p14:nvContentPartPr>
            <p14:xfrm>
              <a:off x="7045029" y="5841272"/>
              <a:ext cx="323850" cy="428625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0D8E2E6A-BB3E-FBAF-9AB7-C2DEBB5D19D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27196" y="5823383"/>
                <a:ext cx="359160" cy="4640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6473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4C0C6684-A672-8277-DA13-613115EE2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Predicate</a:t>
            </a:r>
            <a:endParaRPr lang="es-ES" dirty="0"/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C0A589DD-1DFA-012F-DE81-06648297A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</p:txBody>
      </p:sp>
      <p:pic>
        <p:nvPicPr>
          <p:cNvPr id="2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8257ECB-583F-05AB-886B-4CCDCC4BD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76" y="1293823"/>
            <a:ext cx="7247963" cy="224208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587169F-11FA-0965-B4E5-0CAB1067CB20}"/>
              </a:ext>
            </a:extLst>
          </p:cNvPr>
          <p:cNvSpPr txBox="1"/>
          <p:nvPr/>
        </p:nvSpPr>
        <p:spPr>
          <a:xfrm>
            <a:off x="880783" y="3659841"/>
            <a:ext cx="71695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s-ES" dirty="0" err="1">
                <a:latin typeface="Arial"/>
                <a:cs typeface="Arial"/>
              </a:rPr>
              <a:t>Predicate</a:t>
            </a:r>
            <a:r>
              <a:rPr lang="es-ES" dirty="0">
                <a:latin typeface="Arial"/>
                <a:cs typeface="Arial"/>
              </a:rPr>
              <a:t> nos sirve para poder pasar cualquier objeto y crear un lambda que de como resultado true o false</a:t>
            </a:r>
            <a:endParaRPr lang="es-E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8728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4C0C6684-A672-8277-DA13-613115EE2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Predicate</a:t>
            </a:r>
            <a:endParaRPr lang="es-ES" dirty="0">
              <a:ea typeface="+mj-lt"/>
              <a:cs typeface="+mj-lt"/>
            </a:endParaRPr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C0A589DD-1DFA-012F-DE81-06648297A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60FFC24D-7D46-58A1-0E0B-3D33F0233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46" y="2762791"/>
            <a:ext cx="8155640" cy="221768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587169F-11FA-0965-B4E5-0CAB1067CB20}"/>
              </a:ext>
            </a:extLst>
          </p:cNvPr>
          <p:cNvSpPr txBox="1"/>
          <p:nvPr/>
        </p:nvSpPr>
        <p:spPr>
          <a:xfrm>
            <a:off x="757518" y="1597959"/>
            <a:ext cx="71695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s-ES" dirty="0">
                <a:latin typeface="Arial"/>
                <a:cs typeface="Arial"/>
              </a:rPr>
              <a:t>Al declarar el tipo del </a:t>
            </a:r>
            <a:r>
              <a:rPr lang="es-ES" dirty="0" err="1">
                <a:latin typeface="Arial"/>
                <a:cs typeface="Arial"/>
              </a:rPr>
              <a:t>predicate</a:t>
            </a:r>
            <a:r>
              <a:rPr lang="es-ES" dirty="0">
                <a:latin typeface="Arial"/>
                <a:cs typeface="Arial"/>
              </a:rPr>
              <a:t> el valor de la variable en el lambda se infiere a ese tipo y por lo tanto podemos utilizar </a:t>
            </a:r>
            <a:r>
              <a:rPr lang="es-ES" dirty="0" err="1">
                <a:latin typeface="Arial"/>
                <a:cs typeface="Arial"/>
              </a:rPr>
              <a:t>metodos</a:t>
            </a:r>
            <a:r>
              <a:rPr lang="es-ES" dirty="0">
                <a:latin typeface="Arial"/>
                <a:cs typeface="Arial"/>
              </a:rPr>
              <a:t> de ese tipo.</a:t>
            </a:r>
            <a:endParaRPr lang="es-ES" dirty="0">
              <a:cs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C926B0-B568-8657-858C-64AEB21AFF90}"/>
              </a:ext>
            </a:extLst>
          </p:cNvPr>
          <p:cNvSpPr txBox="1"/>
          <p:nvPr/>
        </p:nvSpPr>
        <p:spPr>
          <a:xfrm>
            <a:off x="623047" y="5206253"/>
            <a:ext cx="74496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latin typeface="Arial"/>
                <a:cs typeface="Arial"/>
              </a:rPr>
              <a:t>En este caso podemos ver como al pasar el método test del </a:t>
            </a:r>
            <a:r>
              <a:rPr lang="es-ES" dirty="0" err="1">
                <a:latin typeface="Arial"/>
                <a:cs typeface="Arial"/>
              </a:rPr>
              <a:t>predicate</a:t>
            </a:r>
            <a:r>
              <a:rPr lang="es-ES" dirty="0">
                <a:latin typeface="Arial"/>
                <a:cs typeface="Arial"/>
              </a:rPr>
              <a:t> mostraríamos por pantalla sólo los nombres de la lista que empiecen por "T".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394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4C0C6684-A672-8277-DA13-613115EE2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Consumer</a:t>
            </a:r>
            <a:endParaRPr lang="es-ES" dirty="0"/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C0A589DD-1DFA-012F-DE81-06648297A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587169F-11FA-0965-B4E5-0CAB1067CB20}"/>
              </a:ext>
            </a:extLst>
          </p:cNvPr>
          <p:cNvSpPr txBox="1"/>
          <p:nvPr/>
        </p:nvSpPr>
        <p:spPr>
          <a:xfrm>
            <a:off x="880783" y="3659841"/>
            <a:ext cx="71695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s-ES" dirty="0" err="1">
                <a:latin typeface="Arial"/>
                <a:cs typeface="Arial"/>
              </a:rPr>
              <a:t>Consumer</a:t>
            </a:r>
            <a:r>
              <a:rPr lang="es-ES" dirty="0">
                <a:latin typeface="Arial"/>
                <a:cs typeface="Arial"/>
              </a:rPr>
              <a:t> se utiliza para pasarle un </a:t>
            </a:r>
            <a:r>
              <a:rPr lang="es-ES" dirty="0" err="1">
                <a:latin typeface="Arial"/>
                <a:cs typeface="Arial"/>
              </a:rPr>
              <a:t>parametro</a:t>
            </a:r>
            <a:r>
              <a:rPr lang="es-ES" dirty="0">
                <a:latin typeface="Arial"/>
                <a:cs typeface="Arial"/>
              </a:rPr>
              <a:t>, hacer alguna operación con él y no retornar nada.</a:t>
            </a:r>
            <a:endParaRPr lang="es-ES" dirty="0">
              <a:cs typeface="Arial"/>
            </a:endParaRPr>
          </a:p>
        </p:txBody>
      </p:sp>
      <p:pic>
        <p:nvPicPr>
          <p:cNvPr id="6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66C61B1-95F0-FF87-4C60-C37CC7565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42" y="1392295"/>
            <a:ext cx="5477435" cy="192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3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>
            <a:extLst>
              <a:ext uri="{FF2B5EF4-FFF2-40B4-BE49-F238E27FC236}">
                <a16:creationId xmlns:a16="http://schemas.microsoft.com/office/drawing/2014/main" id="{426371DA-0E5A-BBC0-1725-1920B554BB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" b="0" dirty="0">
                <a:latin typeface="Consolas"/>
              </a:rPr>
              <a:t>Polimorfismo paramétrico</a:t>
            </a:r>
            <a:endParaRPr lang="es-ES" dirty="0"/>
          </a:p>
        </p:txBody>
      </p:sp>
      <p:sp>
        <p:nvSpPr>
          <p:cNvPr id="495619" name="Rectangle 3">
            <a:extLst>
              <a:ext uri="{FF2B5EF4-FFF2-40B4-BE49-F238E27FC236}">
                <a16:creationId xmlns:a16="http://schemas.microsoft.com/office/drawing/2014/main" id="{1A0BD7F7-9B87-C280-3066-3A7E07469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s-ES" b="1" dirty="0" err="1">
                <a:latin typeface="Calibri"/>
                <a:cs typeface="Calibri"/>
              </a:rPr>
              <a:t>Polimorfismo</a:t>
            </a:r>
            <a:r>
              <a:rPr lang="en-US" altLang="es-ES" b="1" dirty="0">
                <a:solidFill>
                  <a:srgbClr val="262626"/>
                </a:solidFill>
              </a:rPr>
              <a:t> </a:t>
            </a:r>
            <a:r>
              <a:rPr lang="en-US" altLang="es-ES" b="1" dirty="0" err="1">
                <a:solidFill>
                  <a:srgbClr val="262626"/>
                </a:solidFill>
              </a:rPr>
              <a:t>paramétrico</a:t>
            </a:r>
            <a:r>
              <a:rPr lang="en-US" altLang="es-ES" dirty="0">
                <a:solidFill>
                  <a:srgbClr val="262626"/>
                </a:solidFill>
              </a:rPr>
              <a:t>: </a:t>
            </a:r>
            <a:r>
              <a:rPr lang="en-US" altLang="es-ES" dirty="0" err="1">
                <a:solidFill>
                  <a:srgbClr val="262626"/>
                </a:solidFill>
              </a:rPr>
              <a:t>Habilidad</a:t>
            </a:r>
            <a:r>
              <a:rPr lang="en-US" altLang="es-ES" dirty="0">
                <a:solidFill>
                  <a:srgbClr val="262626"/>
                </a:solidFill>
              </a:rPr>
              <a:t> de </a:t>
            </a:r>
            <a:r>
              <a:rPr lang="en-US" altLang="es-ES" dirty="0" err="1">
                <a:solidFill>
                  <a:srgbClr val="262626"/>
                </a:solidFill>
              </a:rPr>
              <a:t>una</a:t>
            </a:r>
            <a:r>
              <a:rPr lang="en-US" altLang="es-ES" dirty="0">
                <a:solidFill>
                  <a:srgbClr val="262626"/>
                </a:solidFill>
              </a:rPr>
              <a:t> </a:t>
            </a:r>
            <a:r>
              <a:rPr lang="en-US" altLang="es-ES" dirty="0" err="1">
                <a:solidFill>
                  <a:srgbClr val="262626"/>
                </a:solidFill>
              </a:rPr>
              <a:t>funcion</a:t>
            </a:r>
            <a:r>
              <a:rPr lang="en-US" altLang="es-ES" dirty="0">
                <a:solidFill>
                  <a:srgbClr val="262626"/>
                </a:solidFill>
              </a:rPr>
              <a:t> o </a:t>
            </a:r>
            <a:r>
              <a:rPr lang="en-US" altLang="es-ES" dirty="0" err="1">
                <a:solidFill>
                  <a:srgbClr val="262626"/>
                </a:solidFill>
              </a:rPr>
              <a:t>clase</a:t>
            </a:r>
            <a:r>
              <a:rPr lang="en-US" altLang="es-ES" dirty="0">
                <a:solidFill>
                  <a:srgbClr val="262626"/>
                </a:solidFill>
              </a:rPr>
              <a:t> para ser </a:t>
            </a:r>
            <a:r>
              <a:rPr lang="en-US" altLang="es-ES" dirty="0" err="1">
                <a:solidFill>
                  <a:srgbClr val="262626"/>
                </a:solidFill>
              </a:rPr>
              <a:t>escrito</a:t>
            </a:r>
            <a:r>
              <a:rPr lang="en-US" altLang="es-ES" dirty="0">
                <a:solidFill>
                  <a:srgbClr val="262626"/>
                </a:solidFill>
              </a:rPr>
              <a:t> de forma que </a:t>
            </a:r>
            <a:r>
              <a:rPr lang="en-US" altLang="es-ES" dirty="0" err="1">
                <a:solidFill>
                  <a:srgbClr val="262626"/>
                </a:solidFill>
              </a:rPr>
              <a:t>pueda</a:t>
            </a:r>
            <a:r>
              <a:rPr lang="en-US" altLang="es-ES" dirty="0">
                <a:solidFill>
                  <a:srgbClr val="262626"/>
                </a:solidFill>
              </a:rPr>
              <a:t> </a:t>
            </a:r>
            <a:r>
              <a:rPr lang="en-US" altLang="es-ES" dirty="0" err="1">
                <a:solidFill>
                  <a:srgbClr val="262626"/>
                </a:solidFill>
              </a:rPr>
              <a:t>manejar</a:t>
            </a:r>
            <a:r>
              <a:rPr lang="en-US" altLang="es-ES" dirty="0">
                <a:solidFill>
                  <a:srgbClr val="262626"/>
                </a:solidFill>
              </a:rPr>
              <a:t> </a:t>
            </a:r>
            <a:r>
              <a:rPr lang="en-US" altLang="es-ES" dirty="0" err="1">
                <a:solidFill>
                  <a:srgbClr val="262626"/>
                </a:solidFill>
              </a:rPr>
              <a:t>diferentes</a:t>
            </a:r>
            <a:r>
              <a:rPr lang="en-US" altLang="es-ES" dirty="0">
                <a:solidFill>
                  <a:srgbClr val="262626"/>
                </a:solidFill>
              </a:rPr>
              <a:t> </a:t>
            </a:r>
            <a:r>
              <a:rPr lang="en-US" altLang="es-ES" dirty="0" err="1">
                <a:solidFill>
                  <a:srgbClr val="262626"/>
                </a:solidFill>
              </a:rPr>
              <a:t>tipos</a:t>
            </a:r>
            <a:r>
              <a:rPr lang="en-US" altLang="es-ES" dirty="0">
                <a:solidFill>
                  <a:srgbClr val="262626"/>
                </a:solidFill>
              </a:rPr>
              <a:t> de </a:t>
            </a:r>
            <a:r>
              <a:rPr lang="en-US" altLang="es-ES" dirty="0" err="1">
                <a:solidFill>
                  <a:srgbClr val="262626"/>
                </a:solidFill>
              </a:rPr>
              <a:t>objetos</a:t>
            </a:r>
            <a:r>
              <a:rPr lang="en-US" altLang="es-ES" dirty="0">
                <a:solidFill>
                  <a:srgbClr val="262626"/>
                </a:solidFill>
              </a:rPr>
              <a:t> de forma </a:t>
            </a:r>
            <a:r>
              <a:rPr lang="en-US" altLang="es-ES" dirty="0" err="1">
                <a:solidFill>
                  <a:srgbClr val="262626"/>
                </a:solidFill>
              </a:rPr>
              <a:t>idéntica</a:t>
            </a:r>
            <a:r>
              <a:rPr lang="en-US" altLang="es-ES" dirty="0">
                <a:solidFill>
                  <a:srgbClr val="262626"/>
                </a:solidFill>
              </a:rPr>
              <a:t> sin </a:t>
            </a:r>
            <a:r>
              <a:rPr lang="en-US" altLang="es-ES" dirty="0" err="1">
                <a:solidFill>
                  <a:srgbClr val="262626"/>
                </a:solidFill>
              </a:rPr>
              <a:t>depender</a:t>
            </a:r>
            <a:r>
              <a:rPr lang="en-US" altLang="es-ES" dirty="0">
                <a:solidFill>
                  <a:srgbClr val="262626"/>
                </a:solidFill>
              </a:rPr>
              <a:t> de </a:t>
            </a:r>
            <a:r>
              <a:rPr lang="en-US" altLang="es-ES" dirty="0" err="1">
                <a:solidFill>
                  <a:srgbClr val="262626"/>
                </a:solidFill>
              </a:rPr>
              <a:t>su</a:t>
            </a:r>
            <a:r>
              <a:rPr lang="en-US" altLang="es-ES" dirty="0">
                <a:solidFill>
                  <a:srgbClr val="262626"/>
                </a:solidFill>
              </a:rPr>
              <a:t> </a:t>
            </a:r>
            <a:r>
              <a:rPr lang="en-US" altLang="es-ES" dirty="0" err="1">
                <a:solidFill>
                  <a:srgbClr val="262626"/>
                </a:solidFill>
              </a:rPr>
              <a:t>tipo</a:t>
            </a:r>
            <a:r>
              <a:rPr lang="en-US" altLang="es-ES" dirty="0">
                <a:solidFill>
                  <a:srgbClr val="262626"/>
                </a:solidFill>
              </a:rPr>
              <a:t>.</a:t>
            </a:r>
            <a:endParaRPr lang="en-US" altLang="es-ES" dirty="0">
              <a:cs typeface="Calibri"/>
            </a:endParaRPr>
          </a:p>
          <a:p>
            <a:endParaRPr lang="en-US" altLang="es-ES" dirty="0">
              <a:solidFill>
                <a:srgbClr val="262626"/>
              </a:solidFill>
            </a:endParaRPr>
          </a:p>
          <a:p>
            <a:pPr lvl="1"/>
            <a:r>
              <a:rPr lang="en-US" altLang="es-ES" dirty="0" err="1">
                <a:solidFill>
                  <a:srgbClr val="404040"/>
                </a:solidFill>
              </a:rPr>
              <a:t>Estas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 err="1">
                <a:solidFill>
                  <a:srgbClr val="404040"/>
                </a:solidFill>
              </a:rPr>
              <a:t>funciones</a:t>
            </a:r>
            <a:r>
              <a:rPr lang="en-US" altLang="es-ES" dirty="0">
                <a:solidFill>
                  <a:srgbClr val="404040"/>
                </a:solidFill>
              </a:rPr>
              <a:t> o </a:t>
            </a:r>
            <a:r>
              <a:rPr lang="en-US" altLang="es-ES" dirty="0" err="1">
                <a:solidFill>
                  <a:srgbClr val="404040"/>
                </a:solidFill>
              </a:rPr>
              <a:t>clases</a:t>
            </a:r>
            <a:r>
              <a:rPr lang="en-US" altLang="es-ES" dirty="0">
                <a:solidFill>
                  <a:srgbClr val="404040"/>
                </a:solidFill>
              </a:rPr>
              <a:t> se </a:t>
            </a:r>
            <a:r>
              <a:rPr lang="en-US" altLang="es-ES" dirty="0" err="1">
                <a:solidFill>
                  <a:srgbClr val="404040"/>
                </a:solidFill>
              </a:rPr>
              <a:t>denominan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i="1" dirty="0" err="1">
                <a:solidFill>
                  <a:srgbClr val="404040"/>
                </a:solidFill>
              </a:rPr>
              <a:t>funciones</a:t>
            </a:r>
            <a:r>
              <a:rPr lang="en-US" altLang="es-ES" i="1" dirty="0">
                <a:solidFill>
                  <a:srgbClr val="404040"/>
                </a:solidFill>
              </a:rPr>
              <a:t> </a:t>
            </a:r>
            <a:r>
              <a:rPr lang="en-US" altLang="es-ES" i="1" dirty="0" err="1">
                <a:solidFill>
                  <a:srgbClr val="404040"/>
                </a:solidFill>
              </a:rPr>
              <a:t>genericas</a:t>
            </a:r>
            <a:r>
              <a:rPr lang="en-US" altLang="es-ES" i="1" dirty="0">
                <a:solidFill>
                  <a:srgbClr val="404040"/>
                </a:solidFill>
              </a:rPr>
              <a:t> o </a:t>
            </a:r>
            <a:r>
              <a:rPr lang="en-US" altLang="es-ES" i="1" dirty="0" err="1">
                <a:solidFill>
                  <a:srgbClr val="404040"/>
                </a:solidFill>
              </a:rPr>
              <a:t>clases</a:t>
            </a:r>
            <a:r>
              <a:rPr lang="en-US" altLang="es-ES" i="1" dirty="0">
                <a:solidFill>
                  <a:srgbClr val="404040"/>
                </a:solidFill>
              </a:rPr>
              <a:t> </a:t>
            </a:r>
            <a:r>
              <a:rPr lang="en-US" altLang="es-ES" i="1" dirty="0" err="1">
                <a:solidFill>
                  <a:srgbClr val="404040"/>
                </a:solidFill>
              </a:rPr>
              <a:t>genericas</a:t>
            </a:r>
            <a:r>
              <a:rPr lang="en-US" altLang="es-ES" dirty="0">
                <a:solidFill>
                  <a:srgbClr val="404040"/>
                </a:solidFill>
              </a:rPr>
              <a:t>.</a:t>
            </a:r>
            <a:endParaRPr lang="en-US" altLang="es-ES" dirty="0">
              <a:solidFill>
                <a:srgbClr val="404040"/>
              </a:solidFill>
              <a:cs typeface="Calibri"/>
            </a:endParaRPr>
          </a:p>
          <a:p>
            <a:pPr lvl="1"/>
            <a:r>
              <a:rPr lang="en-US" altLang="es-ES" dirty="0">
                <a:solidFill>
                  <a:srgbClr val="404040"/>
                </a:solidFill>
              </a:rPr>
              <a:t>Forman </a:t>
            </a:r>
            <a:r>
              <a:rPr lang="en-US" altLang="es-ES" dirty="0" err="1">
                <a:solidFill>
                  <a:srgbClr val="404040"/>
                </a:solidFill>
              </a:rPr>
              <a:t>parte</a:t>
            </a:r>
            <a:r>
              <a:rPr lang="en-US" altLang="es-ES" dirty="0">
                <a:solidFill>
                  <a:srgbClr val="404040"/>
                </a:solidFill>
              </a:rPr>
              <a:t> de </a:t>
            </a:r>
            <a:r>
              <a:rPr lang="en-US" altLang="es-ES" dirty="0" err="1">
                <a:solidFill>
                  <a:srgbClr val="404040"/>
                </a:solidFill>
              </a:rPr>
              <a:t>diferentes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 err="1">
                <a:solidFill>
                  <a:srgbClr val="404040"/>
                </a:solidFill>
              </a:rPr>
              <a:t>lenguajes</a:t>
            </a:r>
            <a:r>
              <a:rPr lang="en-US" altLang="es-ES" dirty="0">
                <a:solidFill>
                  <a:srgbClr val="404040"/>
                </a:solidFill>
              </a:rPr>
              <a:t> (Haskell, Java C#, Delphi)</a:t>
            </a:r>
            <a:endParaRPr lang="en-US" altLang="es-ES" dirty="0">
              <a:solidFill>
                <a:srgbClr val="404040"/>
              </a:solidFill>
              <a:cs typeface="Calibri"/>
            </a:endParaRPr>
          </a:p>
          <a:p>
            <a:endParaRPr lang="en-US" altLang="es-ES">
              <a:solidFill>
                <a:srgbClr val="262626"/>
              </a:solidFill>
              <a:cs typeface="Calibri"/>
            </a:endParaRPr>
          </a:p>
          <a:p>
            <a:r>
              <a:rPr lang="en-US" altLang="es-ES" b="1" dirty="0" err="1"/>
              <a:t>Motivación</a:t>
            </a:r>
            <a:r>
              <a:rPr lang="en-US" altLang="es-ES" dirty="0">
                <a:solidFill>
                  <a:srgbClr val="262626"/>
                </a:solidFill>
              </a:rPr>
              <a:t>: Los </a:t>
            </a:r>
            <a:r>
              <a:rPr lang="en-US" altLang="es-ES" dirty="0" err="1">
                <a:solidFill>
                  <a:srgbClr val="262626"/>
                </a:solidFill>
              </a:rPr>
              <a:t>genericos</a:t>
            </a:r>
            <a:r>
              <a:rPr lang="en-US" altLang="es-ES" dirty="0">
                <a:solidFill>
                  <a:srgbClr val="262626"/>
                </a:solidFill>
              </a:rPr>
              <a:t> </a:t>
            </a:r>
            <a:r>
              <a:rPr lang="en-US" altLang="es-ES" dirty="0" err="1">
                <a:solidFill>
                  <a:srgbClr val="262626"/>
                </a:solidFill>
              </a:rPr>
              <a:t>permiten</a:t>
            </a:r>
            <a:r>
              <a:rPr lang="en-US" altLang="es-ES" dirty="0">
                <a:solidFill>
                  <a:srgbClr val="262626"/>
                </a:solidFill>
              </a:rPr>
              <a:t> </a:t>
            </a:r>
            <a:r>
              <a:rPr lang="en-US" altLang="es-ES" dirty="0" err="1">
                <a:solidFill>
                  <a:srgbClr val="262626"/>
                </a:solidFill>
              </a:rPr>
              <a:t>escribir</a:t>
            </a:r>
            <a:r>
              <a:rPr lang="en-US" altLang="es-ES" dirty="0">
                <a:solidFill>
                  <a:srgbClr val="262626"/>
                </a:solidFill>
              </a:rPr>
              <a:t> de forma flexible </a:t>
            </a:r>
            <a:r>
              <a:rPr lang="en-US" altLang="es-ES" dirty="0" err="1">
                <a:solidFill>
                  <a:srgbClr val="262626"/>
                </a:solidFill>
              </a:rPr>
              <a:t>codigo</a:t>
            </a:r>
            <a:r>
              <a:rPr lang="en-US" altLang="es-ES" dirty="0">
                <a:solidFill>
                  <a:srgbClr val="262626"/>
                </a:solidFill>
              </a:rPr>
              <a:t> utilizable </a:t>
            </a:r>
            <a:r>
              <a:rPr lang="en-US" altLang="es-ES" dirty="0" err="1">
                <a:solidFill>
                  <a:srgbClr val="262626"/>
                </a:solidFill>
              </a:rPr>
              <a:t>por</a:t>
            </a:r>
            <a:r>
              <a:rPr lang="en-US" altLang="es-ES" dirty="0">
                <a:solidFill>
                  <a:srgbClr val="262626"/>
                </a:solidFill>
              </a:rPr>
              <a:t> </a:t>
            </a:r>
            <a:r>
              <a:rPr lang="en-US" altLang="es-ES" dirty="0" err="1">
                <a:solidFill>
                  <a:srgbClr val="262626"/>
                </a:solidFill>
              </a:rPr>
              <a:t>diferentes</a:t>
            </a:r>
            <a:r>
              <a:rPr lang="en-US" altLang="es-ES" dirty="0">
                <a:solidFill>
                  <a:srgbClr val="262626"/>
                </a:solidFill>
              </a:rPr>
              <a:t> </a:t>
            </a:r>
            <a:r>
              <a:rPr lang="en-US" altLang="es-ES" dirty="0" err="1">
                <a:solidFill>
                  <a:srgbClr val="262626"/>
                </a:solidFill>
              </a:rPr>
              <a:t>tipos</a:t>
            </a:r>
            <a:r>
              <a:rPr lang="en-US" altLang="es-ES" dirty="0">
                <a:solidFill>
                  <a:srgbClr val="262626"/>
                </a:solidFill>
              </a:rPr>
              <a:t> sin </a:t>
            </a:r>
            <a:r>
              <a:rPr lang="en-US" altLang="es-ES" dirty="0" err="1">
                <a:solidFill>
                  <a:srgbClr val="262626"/>
                </a:solidFill>
              </a:rPr>
              <a:t>peligro</a:t>
            </a:r>
            <a:r>
              <a:rPr lang="en-US" altLang="es-ES" dirty="0">
                <a:solidFill>
                  <a:srgbClr val="262626"/>
                </a:solidFill>
              </a:rPr>
              <a:t> a </a:t>
            </a:r>
            <a:r>
              <a:rPr lang="en-US" altLang="es-ES" dirty="0" err="1">
                <a:solidFill>
                  <a:srgbClr val="262626"/>
                </a:solidFill>
              </a:rPr>
              <a:t>casteos</a:t>
            </a:r>
            <a:r>
              <a:rPr lang="en-US" altLang="es-ES" dirty="0">
                <a:solidFill>
                  <a:srgbClr val="262626"/>
                </a:solidFill>
              </a:rPr>
              <a:t> </a:t>
            </a:r>
            <a:r>
              <a:rPr lang="en-US" altLang="es-ES" dirty="0" err="1">
                <a:solidFill>
                  <a:srgbClr val="262626"/>
                </a:solidFill>
              </a:rPr>
              <a:t>incorrectos</a:t>
            </a:r>
            <a:r>
              <a:rPr lang="en-US" altLang="es-ES" dirty="0">
                <a:solidFill>
                  <a:srgbClr val="262626"/>
                </a:solidFill>
              </a:rPr>
              <a:t> de </a:t>
            </a:r>
            <a:r>
              <a:rPr lang="en-US" altLang="es-ES" dirty="0" err="1">
                <a:solidFill>
                  <a:srgbClr val="262626"/>
                </a:solidFill>
              </a:rPr>
              <a:t>tipos</a:t>
            </a:r>
            <a:r>
              <a:rPr lang="en-US" altLang="es-ES" dirty="0">
                <a:solidFill>
                  <a:srgbClr val="262626"/>
                </a:solidFill>
              </a:rPr>
              <a:t>.</a:t>
            </a:r>
            <a:endParaRPr lang="en-US" altLang="es-ES" dirty="0">
              <a:solidFill>
                <a:srgbClr val="262626"/>
              </a:solidFill>
              <a:cs typeface="Calibri"/>
            </a:endParaRPr>
          </a:p>
          <a:p>
            <a:pPr lvl="1"/>
            <a:r>
              <a:rPr lang="en-US" altLang="es-ES" dirty="0">
                <a:solidFill>
                  <a:srgbClr val="404040"/>
                </a:solidFill>
              </a:rPr>
              <a:t>Más </a:t>
            </a:r>
            <a:r>
              <a:rPr lang="en-US" altLang="es-ES" dirty="0" err="1">
                <a:solidFill>
                  <a:srgbClr val="404040"/>
                </a:solidFill>
              </a:rPr>
              <a:t>comúnmente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 err="1">
                <a:solidFill>
                  <a:srgbClr val="404040"/>
                </a:solidFill>
              </a:rPr>
              <a:t>usado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 err="1">
                <a:solidFill>
                  <a:srgbClr val="404040"/>
                </a:solidFill>
              </a:rPr>
              <a:t>en</a:t>
            </a:r>
            <a:r>
              <a:rPr lang="en-US" altLang="es-ES" dirty="0">
                <a:solidFill>
                  <a:srgbClr val="404040"/>
                </a:solidFill>
              </a:rPr>
              <a:t> Java con collections.</a:t>
            </a:r>
            <a:endParaRPr lang="en-US" altLang="es-ES" dirty="0">
              <a:solidFill>
                <a:srgbClr val="404040"/>
              </a:solidFill>
              <a:cs typeface="Calibri"/>
            </a:endParaRPr>
          </a:p>
          <a:p>
            <a:pPr lvl="1"/>
            <a:r>
              <a:rPr lang="en-US" altLang="es-ES" dirty="0" err="1">
                <a:solidFill>
                  <a:srgbClr val="404040"/>
                </a:solidFill>
              </a:rPr>
              <a:t>Usado</a:t>
            </a:r>
            <a:r>
              <a:rPr lang="en-US" altLang="es-ES" dirty="0">
                <a:solidFill>
                  <a:srgbClr val="404040"/>
                </a:solidFill>
              </a:rPr>
              <a:t> para </a:t>
            </a:r>
            <a:r>
              <a:rPr lang="en-US" altLang="es-ES" dirty="0" err="1">
                <a:solidFill>
                  <a:srgbClr val="404040"/>
                </a:solidFill>
              </a:rPr>
              <a:t>programación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 err="1">
                <a:solidFill>
                  <a:srgbClr val="404040"/>
                </a:solidFill>
              </a:rPr>
              <a:t>funcional</a:t>
            </a:r>
            <a:r>
              <a:rPr lang="en-US" altLang="es-ES" dirty="0">
                <a:solidFill>
                  <a:srgbClr val="404040"/>
                </a:solidFill>
              </a:rPr>
              <a:t>.</a:t>
            </a:r>
            <a:endParaRPr lang="en-US" altLang="es-ES" dirty="0">
              <a:solidFill>
                <a:srgbClr val="404040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4C0C6684-A672-8277-DA13-613115EE2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Consumer</a:t>
            </a:r>
            <a:endParaRPr lang="es-ES" dirty="0"/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C0A589DD-1DFA-012F-DE81-06648297A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587169F-11FA-0965-B4E5-0CAB1067CB20}"/>
              </a:ext>
            </a:extLst>
          </p:cNvPr>
          <p:cNvSpPr txBox="1"/>
          <p:nvPr/>
        </p:nvSpPr>
        <p:spPr>
          <a:xfrm>
            <a:off x="690283" y="3951194"/>
            <a:ext cx="71695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s-ES" dirty="0">
                <a:latin typeface="Arial"/>
                <a:cs typeface="Arial"/>
              </a:rPr>
              <a:t>Como se puede observar en los lambdas se puede insertar cualquier tipo de lógica.</a:t>
            </a:r>
            <a:endParaRPr lang="es-ES" dirty="0">
              <a:cs typeface="Arial"/>
            </a:endParaRPr>
          </a:p>
        </p:txBody>
      </p:sp>
      <p:pic>
        <p:nvPicPr>
          <p:cNvPr id="3" name="Imagen 3" descr="Texto&#10;&#10;Descripción generada automáticamente">
            <a:extLst>
              <a:ext uri="{FF2B5EF4-FFF2-40B4-BE49-F238E27FC236}">
                <a16:creationId xmlns:a16="http://schemas.microsoft.com/office/drawing/2014/main" id="{DDAAB661-FB0D-F7DB-D9C8-D26337577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12" y="1329341"/>
            <a:ext cx="7113494" cy="233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51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4C0C6684-A672-8277-DA13-613115EE2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Supplier</a:t>
            </a:r>
            <a:endParaRPr lang="es-ES" dirty="0" err="1"/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C0A589DD-1DFA-012F-DE81-06648297A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587169F-11FA-0965-B4E5-0CAB1067CB20}"/>
              </a:ext>
            </a:extLst>
          </p:cNvPr>
          <p:cNvSpPr txBox="1"/>
          <p:nvPr/>
        </p:nvSpPr>
        <p:spPr>
          <a:xfrm>
            <a:off x="959224" y="4175312"/>
            <a:ext cx="71695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s-ES" dirty="0" err="1">
                <a:latin typeface="Arial"/>
                <a:cs typeface="Arial"/>
              </a:rPr>
              <a:t>Supplier</a:t>
            </a:r>
            <a:r>
              <a:rPr lang="es-ES" dirty="0">
                <a:latin typeface="Arial"/>
                <a:cs typeface="Arial"/>
              </a:rPr>
              <a:t> no acepta </a:t>
            </a:r>
            <a:r>
              <a:rPr lang="es-ES" dirty="0" err="1">
                <a:latin typeface="Arial"/>
                <a:cs typeface="Arial"/>
              </a:rPr>
              <a:t>parametros</a:t>
            </a:r>
            <a:r>
              <a:rPr lang="es-ES" dirty="0">
                <a:latin typeface="Arial"/>
                <a:cs typeface="Arial"/>
              </a:rPr>
              <a:t> pero nos devuelve un objeto de tipo T.</a:t>
            </a:r>
            <a:endParaRPr lang="es-ES" dirty="0">
              <a:cs typeface="Arial"/>
            </a:endParaRPr>
          </a:p>
        </p:txBody>
      </p:sp>
      <p:pic>
        <p:nvPicPr>
          <p:cNvPr id="2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21134B2-018C-4421-B979-881B8425F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4" y="1363471"/>
            <a:ext cx="5253317" cy="223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95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4C0C6684-A672-8277-DA13-613115EE2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Supplier</a:t>
            </a:r>
            <a:endParaRPr lang="es-ES" dirty="0" err="1"/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C0A589DD-1DFA-012F-DE81-06648297A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587169F-11FA-0965-B4E5-0CAB1067CB20}"/>
              </a:ext>
            </a:extLst>
          </p:cNvPr>
          <p:cNvSpPr txBox="1"/>
          <p:nvPr/>
        </p:nvSpPr>
        <p:spPr>
          <a:xfrm>
            <a:off x="959224" y="4175312"/>
            <a:ext cx="71695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s-ES" dirty="0">
                <a:latin typeface="Arial"/>
                <a:cs typeface="Arial"/>
              </a:rPr>
              <a:t>Con este ejemplo conseguimos 3 valores aleatorios usando un </a:t>
            </a:r>
            <a:r>
              <a:rPr lang="es-ES" dirty="0" err="1">
                <a:latin typeface="Arial"/>
                <a:cs typeface="Arial"/>
              </a:rPr>
              <a:t>supplier</a:t>
            </a:r>
            <a:r>
              <a:rPr lang="es-ES" dirty="0">
                <a:latin typeface="Arial"/>
                <a:cs typeface="Arial"/>
              </a:rPr>
              <a:t>.</a:t>
            </a:r>
            <a:endParaRPr lang="es-ES" dirty="0">
              <a:cs typeface="Arial"/>
            </a:endParaRPr>
          </a:p>
        </p:txBody>
      </p:sp>
      <p:pic>
        <p:nvPicPr>
          <p:cNvPr id="3" name="Imagen 3" descr="Texto&#10;&#10;Descripción generada automáticamente">
            <a:extLst>
              <a:ext uri="{FF2B5EF4-FFF2-40B4-BE49-F238E27FC236}">
                <a16:creationId xmlns:a16="http://schemas.microsoft.com/office/drawing/2014/main" id="{28BAE88B-42B8-5A7F-ED68-C58B199DE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687"/>
            <a:ext cx="7595347" cy="119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14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4C0C6684-A672-8277-DA13-613115EE2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Function</a:t>
            </a:r>
            <a:endParaRPr lang="es-ES" dirty="0" err="1"/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C0A589DD-1DFA-012F-DE81-06648297A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587169F-11FA-0965-B4E5-0CAB1067CB20}"/>
              </a:ext>
            </a:extLst>
          </p:cNvPr>
          <p:cNvSpPr txBox="1"/>
          <p:nvPr/>
        </p:nvSpPr>
        <p:spPr>
          <a:xfrm>
            <a:off x="959224" y="4175312"/>
            <a:ext cx="71695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s-ES" dirty="0" err="1">
                <a:latin typeface="Arial"/>
                <a:cs typeface="Arial"/>
              </a:rPr>
              <a:t>Function</a:t>
            </a:r>
            <a:r>
              <a:rPr lang="es-ES" dirty="0">
                <a:latin typeface="Arial"/>
                <a:cs typeface="Arial"/>
              </a:rPr>
              <a:t> acepta un </a:t>
            </a:r>
            <a:r>
              <a:rPr lang="es-ES" dirty="0" err="1">
                <a:latin typeface="Arial"/>
                <a:cs typeface="Arial"/>
              </a:rPr>
              <a:t>parametro</a:t>
            </a:r>
            <a:r>
              <a:rPr lang="es-ES" dirty="0">
                <a:latin typeface="Arial"/>
                <a:cs typeface="Arial"/>
              </a:rPr>
              <a:t> de tipo T y devuelve un </a:t>
            </a:r>
            <a:r>
              <a:rPr lang="es-ES" dirty="0" err="1">
                <a:latin typeface="Arial"/>
                <a:cs typeface="Arial"/>
              </a:rPr>
              <a:t>parametro</a:t>
            </a:r>
            <a:r>
              <a:rPr lang="es-ES" dirty="0">
                <a:latin typeface="Arial"/>
                <a:cs typeface="Arial"/>
              </a:rPr>
              <a:t> de otro tipo R. Estos dos tipos podrían ser el mismo sin problema.</a:t>
            </a:r>
            <a:endParaRPr lang="es-ES" dirty="0">
              <a:cs typeface="Arial"/>
            </a:endParaRPr>
          </a:p>
        </p:txBody>
      </p:sp>
      <p:pic>
        <p:nvPicPr>
          <p:cNvPr id="3" name="Imagen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D723CB19-CB6F-F50C-6475-9D645389F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47" y="1459739"/>
            <a:ext cx="5970494" cy="248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85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4C0C6684-A672-8277-DA13-613115EE2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Function</a:t>
            </a:r>
            <a:endParaRPr lang="es-ES" dirty="0"/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C0A589DD-1DFA-012F-DE81-06648297A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587169F-11FA-0965-B4E5-0CAB1067CB20}"/>
              </a:ext>
            </a:extLst>
          </p:cNvPr>
          <p:cNvSpPr txBox="1"/>
          <p:nvPr/>
        </p:nvSpPr>
        <p:spPr>
          <a:xfrm>
            <a:off x="959224" y="4175312"/>
            <a:ext cx="71695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s-ES" dirty="0">
                <a:latin typeface="Arial"/>
                <a:cs typeface="Arial"/>
              </a:rPr>
              <a:t>Con este ejemplo devolveríamos un </a:t>
            </a:r>
            <a:r>
              <a:rPr lang="es-ES" dirty="0" err="1">
                <a:latin typeface="Arial"/>
                <a:cs typeface="Arial"/>
              </a:rPr>
              <a:t>Integer</a:t>
            </a:r>
            <a:r>
              <a:rPr lang="es-ES" dirty="0">
                <a:latin typeface="Arial"/>
                <a:cs typeface="Arial"/>
              </a:rPr>
              <a:t> a partir de multiplicar la edad y el sueldo de la persona pasada como parámetro.</a:t>
            </a:r>
            <a:endParaRPr lang="es-ES" dirty="0">
              <a:cs typeface="Arial"/>
            </a:endParaRPr>
          </a:p>
        </p:txBody>
      </p:sp>
      <p:pic>
        <p:nvPicPr>
          <p:cNvPr id="2" name="Imagen 3" descr="Texto&#10;&#10;Descripción generada automáticamente">
            <a:extLst>
              <a:ext uri="{FF2B5EF4-FFF2-40B4-BE49-F238E27FC236}">
                <a16:creationId xmlns:a16="http://schemas.microsoft.com/office/drawing/2014/main" id="{929A95A6-213D-D5C7-8071-5FC0E7070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11" y="2305192"/>
            <a:ext cx="8424582" cy="84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67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4C0C6684-A672-8277-DA13-613115EE2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BI interfaces</a:t>
            </a:r>
            <a:endParaRPr lang="es-ES" dirty="0"/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C0A589DD-1DFA-012F-DE81-06648297A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A8738E-209C-9148-2183-7622B91C869A}"/>
              </a:ext>
            </a:extLst>
          </p:cNvPr>
          <p:cNvSpPr txBox="1"/>
          <p:nvPr/>
        </p:nvSpPr>
        <p:spPr>
          <a:xfrm>
            <a:off x="567018" y="1519518"/>
            <a:ext cx="80211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latin typeface="Arial"/>
                <a:cs typeface="Arial"/>
              </a:rPr>
              <a:t>Muchas veces necesitamos pasar 2 </a:t>
            </a:r>
            <a:r>
              <a:rPr lang="es-ES" dirty="0" err="1">
                <a:latin typeface="Arial"/>
                <a:cs typeface="Arial"/>
              </a:rPr>
              <a:t>parametros</a:t>
            </a:r>
            <a:r>
              <a:rPr lang="es-ES" dirty="0">
                <a:latin typeface="Arial"/>
                <a:cs typeface="Arial"/>
              </a:rPr>
              <a:t> de entrada en vez de uno, es por ello que java nos proporciona otras interfaces funcionales que aceptan dos </a:t>
            </a:r>
            <a:r>
              <a:rPr lang="es-ES" dirty="0" err="1">
                <a:latin typeface="Arial"/>
                <a:cs typeface="Arial"/>
              </a:rPr>
              <a:t>parametros</a:t>
            </a:r>
            <a:r>
              <a:rPr lang="es-ES" dirty="0">
                <a:latin typeface="Arial"/>
                <a:cs typeface="Arial"/>
              </a:rPr>
              <a:t> para cada uno de los tipos previamente explicados:</a:t>
            </a:r>
            <a:endParaRPr lang="es-ES" dirty="0">
              <a:cs typeface="Arial"/>
            </a:endParaRPr>
          </a:p>
        </p:txBody>
      </p:sp>
      <p:pic>
        <p:nvPicPr>
          <p:cNvPr id="4" name="Imagen 5">
            <a:extLst>
              <a:ext uri="{FF2B5EF4-FFF2-40B4-BE49-F238E27FC236}">
                <a16:creationId xmlns:a16="http://schemas.microsoft.com/office/drawing/2014/main" id="{73629E93-ADD3-FEBC-665A-F3895F7EE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5" y="2725763"/>
            <a:ext cx="4693023" cy="879797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82267D9A-185C-A5A6-312B-4C82471F2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488" y="3055564"/>
            <a:ext cx="2641787" cy="321049"/>
          </a:xfrm>
          <a:prstGeom prst="rect">
            <a:avLst/>
          </a:prstGeom>
        </p:spPr>
      </p:pic>
      <p:pic>
        <p:nvPicPr>
          <p:cNvPr id="7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9EAA13E3-53E1-9A6B-F40F-E138072D1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34" y="3788628"/>
            <a:ext cx="4693023" cy="726304"/>
          </a:xfrm>
          <a:prstGeom prst="rect">
            <a:avLst/>
          </a:prstGeom>
        </p:spPr>
      </p:pic>
      <p:pic>
        <p:nvPicPr>
          <p:cNvPr id="8" name="Imagen 8">
            <a:extLst>
              <a:ext uri="{FF2B5EF4-FFF2-40B4-BE49-F238E27FC236}">
                <a16:creationId xmlns:a16="http://schemas.microsoft.com/office/drawing/2014/main" id="{6E0707BA-ECDF-9DA8-C57E-A4591871D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1087" y="4072219"/>
            <a:ext cx="2700617" cy="360829"/>
          </a:xfrm>
          <a:prstGeom prst="rect">
            <a:avLst/>
          </a:prstGeom>
        </p:spPr>
      </p:pic>
      <p:pic>
        <p:nvPicPr>
          <p:cNvPr id="9" name="Imagen 9" descr="Imagen que contiene Texto&#10;&#10;Descripción generada automáticamente">
            <a:extLst>
              <a:ext uri="{FF2B5EF4-FFF2-40B4-BE49-F238E27FC236}">
                <a16:creationId xmlns:a16="http://schemas.microsoft.com/office/drawing/2014/main" id="{7801721C-88EB-06FE-5076-11621E449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134" y="4869115"/>
            <a:ext cx="4693023" cy="660827"/>
          </a:xfrm>
          <a:prstGeom prst="rect">
            <a:avLst/>
          </a:prstGeom>
        </p:spPr>
      </p:pic>
      <p:pic>
        <p:nvPicPr>
          <p:cNvPr id="10" name="Imagen 10">
            <a:extLst>
              <a:ext uri="{FF2B5EF4-FFF2-40B4-BE49-F238E27FC236}">
                <a16:creationId xmlns:a16="http://schemas.microsoft.com/office/drawing/2014/main" id="{A2C70A3D-FA2D-839B-AC0C-D4A7390A6F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7398" y="5047130"/>
            <a:ext cx="2330264" cy="36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79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4C0C6684-A672-8277-DA13-613115EE2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</a:t>
            </a:r>
            <a:r>
              <a:rPr lang="en-US" dirty="0" err="1"/>
              <a:t>funcionales</a:t>
            </a:r>
            <a:endParaRPr lang="es-ES" dirty="0" err="1"/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C0A589DD-1DFA-012F-DE81-06648297A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24A2CA6-F0CB-457E-00A8-AA3B96942B97}"/>
              </a:ext>
            </a:extLst>
          </p:cNvPr>
          <p:cNvSpPr txBox="1"/>
          <p:nvPr/>
        </p:nvSpPr>
        <p:spPr>
          <a:xfrm>
            <a:off x="1093695" y="1642783"/>
            <a:ext cx="71471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latin typeface="Arial"/>
                <a:cs typeface="Arial"/>
              </a:rPr>
              <a:t>El funcionamiento principal de una interfaz funcional puede ser igual que un </a:t>
            </a:r>
            <a:r>
              <a:rPr lang="es-ES" dirty="0" err="1">
                <a:latin typeface="Arial"/>
                <a:cs typeface="Arial"/>
              </a:rPr>
              <a:t>metodo</a:t>
            </a:r>
            <a:r>
              <a:rPr lang="es-ES" dirty="0">
                <a:latin typeface="Arial"/>
                <a:cs typeface="Arial"/>
              </a:rPr>
              <a:t>:</a:t>
            </a:r>
            <a:endParaRPr lang="es-ES" dirty="0">
              <a:cs typeface="Arial"/>
            </a:endParaRP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E73503F6-BF29-76D3-76E8-EA3151628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65" y="2454262"/>
            <a:ext cx="4323229" cy="67200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5DCFDE0-55CF-E71B-D8BF-A4075610FE8D}"/>
              </a:ext>
            </a:extLst>
          </p:cNvPr>
          <p:cNvSpPr txBox="1"/>
          <p:nvPr/>
        </p:nvSpPr>
        <p:spPr>
          <a:xfrm>
            <a:off x="1037665" y="3480547"/>
            <a:ext cx="714711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latin typeface="Arial"/>
                <a:cs typeface="Arial"/>
              </a:rPr>
              <a:t>En este caso podemos conseguir el mismo resultado usando un </a:t>
            </a:r>
            <a:r>
              <a:rPr lang="es-ES" dirty="0" err="1">
                <a:latin typeface="Arial"/>
                <a:cs typeface="Arial"/>
              </a:rPr>
              <a:t>BiFunction</a:t>
            </a:r>
            <a:r>
              <a:rPr lang="es-ES" dirty="0">
                <a:latin typeface="Arial"/>
                <a:cs typeface="Arial"/>
              </a:rPr>
              <a:t>:</a:t>
            </a:r>
          </a:p>
          <a:p>
            <a:pPr algn="l"/>
            <a:endParaRPr lang="es-ES" dirty="0">
              <a:cs typeface="Arial"/>
            </a:endParaRPr>
          </a:p>
          <a:p>
            <a:pPr algn="l"/>
            <a:endParaRPr lang="es-ES" dirty="0">
              <a:cs typeface="Arial"/>
            </a:endParaRPr>
          </a:p>
        </p:txBody>
      </p:sp>
      <p:pic>
        <p:nvPicPr>
          <p:cNvPr id="6" name="Imagen 6" descr="Texto&#10;&#10;Descripción generada automáticamente">
            <a:extLst>
              <a:ext uri="{FF2B5EF4-FFF2-40B4-BE49-F238E27FC236}">
                <a16:creationId xmlns:a16="http://schemas.microsoft.com/office/drawing/2014/main" id="{AA0DBC26-3228-3536-650F-CBCB6B240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665" y="4526924"/>
            <a:ext cx="6060141" cy="84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67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4C0C6684-A672-8277-DA13-613115EE2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</a:t>
            </a:r>
            <a:r>
              <a:rPr lang="en-US" dirty="0" err="1"/>
              <a:t>funcionales</a:t>
            </a:r>
            <a:endParaRPr lang="es-ES" dirty="0" err="1"/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C0A589DD-1DFA-012F-DE81-06648297A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24A2CA6-F0CB-457E-00A8-AA3B96942B97}"/>
              </a:ext>
            </a:extLst>
          </p:cNvPr>
          <p:cNvSpPr txBox="1"/>
          <p:nvPr/>
        </p:nvSpPr>
        <p:spPr>
          <a:xfrm>
            <a:off x="1093695" y="1642783"/>
            <a:ext cx="714711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latin typeface="Arial"/>
                <a:cs typeface="Arial"/>
              </a:rPr>
              <a:t>Viendo el ejemplo anterior podríamos pensar entonces que utilizar programación funcional no aporta ninguna ventaja.</a:t>
            </a:r>
          </a:p>
          <a:p>
            <a:pPr algn="l"/>
            <a:endParaRPr lang="es-ES" dirty="0">
              <a:cs typeface="Arial"/>
            </a:endParaRPr>
          </a:p>
          <a:p>
            <a:pPr algn="l"/>
            <a:r>
              <a:rPr lang="es-ES" dirty="0">
                <a:latin typeface="Arial"/>
                <a:cs typeface="Arial"/>
              </a:rPr>
              <a:t>Imaginad el siguiente caso:</a:t>
            </a:r>
          </a:p>
          <a:p>
            <a:pPr algn="l"/>
            <a:endParaRPr lang="es-ES" dirty="0">
              <a:cs typeface="Arial"/>
            </a:endParaRPr>
          </a:p>
          <a:p>
            <a:pPr algn="l"/>
            <a:r>
              <a:rPr lang="es-ES" dirty="0">
                <a:latin typeface="Arial"/>
                <a:cs typeface="Arial"/>
              </a:rPr>
              <a:t>Tenemos una </a:t>
            </a:r>
            <a:r>
              <a:rPr lang="es-ES" dirty="0" err="1">
                <a:latin typeface="Arial"/>
                <a:cs typeface="Arial"/>
              </a:rPr>
              <a:t>funcion</a:t>
            </a:r>
            <a:r>
              <a:rPr lang="es-ES" dirty="0">
                <a:latin typeface="Arial"/>
                <a:cs typeface="Arial"/>
              </a:rPr>
              <a:t> que recibe 2 personas obtiene sus sueldos de base de datos mediante un </a:t>
            </a:r>
            <a:r>
              <a:rPr lang="es-ES" dirty="0" err="1">
                <a:latin typeface="Arial"/>
                <a:cs typeface="Arial"/>
              </a:rPr>
              <a:t>metodo</a:t>
            </a:r>
            <a:r>
              <a:rPr lang="es-ES" dirty="0">
                <a:latin typeface="Arial"/>
                <a:cs typeface="Arial"/>
              </a:rPr>
              <a:t> y nos devuelve la diferencia entre ambos sueldos:</a:t>
            </a:r>
          </a:p>
          <a:p>
            <a:pPr algn="l"/>
            <a:endParaRPr lang="es-ES" dirty="0">
              <a:cs typeface="Arial"/>
            </a:endParaRPr>
          </a:p>
        </p:txBody>
      </p:sp>
      <p:pic>
        <p:nvPicPr>
          <p:cNvPr id="4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BA28335-C33A-01ED-1DE9-9F6BAD46C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07" y="4285080"/>
            <a:ext cx="5701552" cy="158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19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4C0C6684-A672-8277-DA13-613115EE2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</a:t>
            </a:r>
            <a:r>
              <a:rPr lang="en-US" dirty="0" err="1"/>
              <a:t>funcionales</a:t>
            </a:r>
            <a:endParaRPr lang="es-ES" dirty="0" err="1"/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C0A589DD-1DFA-012F-DE81-06648297A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24A2CA6-F0CB-457E-00A8-AA3B96942B97}"/>
              </a:ext>
            </a:extLst>
          </p:cNvPr>
          <p:cNvSpPr txBox="1"/>
          <p:nvPr/>
        </p:nvSpPr>
        <p:spPr>
          <a:xfrm>
            <a:off x="1093695" y="1642783"/>
            <a:ext cx="71471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latin typeface="Arial"/>
                <a:cs typeface="Arial"/>
              </a:rPr>
              <a:t>Ahora que </a:t>
            </a:r>
            <a:r>
              <a:rPr lang="es-ES" dirty="0" err="1">
                <a:latin typeface="Arial"/>
                <a:cs typeface="Arial"/>
              </a:rPr>
              <a:t>sucederia</a:t>
            </a:r>
            <a:r>
              <a:rPr lang="es-ES" dirty="0">
                <a:latin typeface="Arial"/>
                <a:cs typeface="Arial"/>
              </a:rPr>
              <a:t> si queremos tener </a:t>
            </a:r>
            <a:r>
              <a:rPr lang="es-ES" dirty="0" err="1">
                <a:latin typeface="Arial"/>
                <a:cs typeface="Arial"/>
              </a:rPr>
              <a:t>ademas</a:t>
            </a:r>
            <a:r>
              <a:rPr lang="es-ES" dirty="0">
                <a:latin typeface="Arial"/>
                <a:cs typeface="Arial"/>
              </a:rPr>
              <a:t> otro </a:t>
            </a:r>
            <a:r>
              <a:rPr lang="es-ES" dirty="0" err="1">
                <a:latin typeface="Arial"/>
                <a:cs typeface="Arial"/>
              </a:rPr>
              <a:t>metodo</a:t>
            </a:r>
            <a:r>
              <a:rPr lang="es-ES" dirty="0">
                <a:latin typeface="Arial"/>
                <a:cs typeface="Arial"/>
              </a:rPr>
              <a:t> que nos diera el resultado de la suma?:</a:t>
            </a:r>
            <a:endParaRPr lang="es-ES" dirty="0"/>
          </a:p>
          <a:p>
            <a:pPr algn="l"/>
            <a:endParaRPr lang="es-ES" dirty="0">
              <a:cs typeface="Arial"/>
            </a:endParaRPr>
          </a:p>
        </p:txBody>
      </p:sp>
      <p:pic>
        <p:nvPicPr>
          <p:cNvPr id="3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B4B2E1F2-B6EB-3DED-3485-F27B26AEE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94" y="2507320"/>
            <a:ext cx="5555876" cy="123824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067921F-E4AC-6979-95B9-1D5698A1D79B}"/>
              </a:ext>
            </a:extLst>
          </p:cNvPr>
          <p:cNvSpPr txBox="1"/>
          <p:nvPr/>
        </p:nvSpPr>
        <p:spPr>
          <a:xfrm>
            <a:off x="1093695" y="3962400"/>
            <a:ext cx="71471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latin typeface="Arial"/>
                <a:cs typeface="Arial"/>
              </a:rPr>
              <a:t>Y ahora otro que nos diera la </a:t>
            </a:r>
            <a:r>
              <a:rPr lang="es-ES" dirty="0" err="1">
                <a:latin typeface="Arial"/>
                <a:cs typeface="Arial"/>
              </a:rPr>
              <a:t>multiplicacion</a:t>
            </a:r>
            <a:r>
              <a:rPr lang="es-ES" dirty="0">
                <a:latin typeface="Arial"/>
                <a:cs typeface="Arial"/>
              </a:rPr>
              <a:t>?:</a:t>
            </a:r>
            <a:endParaRPr lang="es-ES" dirty="0"/>
          </a:p>
          <a:p>
            <a:pPr algn="l"/>
            <a:endParaRPr lang="es-ES" dirty="0">
              <a:cs typeface="Arial"/>
            </a:endParaRPr>
          </a:p>
        </p:txBody>
      </p:sp>
      <p:pic>
        <p:nvPicPr>
          <p:cNvPr id="5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0FE8499B-149C-6200-0E87-AE6DE86F2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253" y="4530065"/>
            <a:ext cx="5118847" cy="133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30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4C0C6684-A672-8277-DA13-613115EE2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</a:t>
            </a:r>
            <a:r>
              <a:rPr lang="en-US" dirty="0" err="1"/>
              <a:t>funcionales</a:t>
            </a:r>
            <a:endParaRPr lang="es-ES" dirty="0" err="1"/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C0A589DD-1DFA-012F-DE81-06648297A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24A2CA6-F0CB-457E-00A8-AA3B96942B97}"/>
              </a:ext>
            </a:extLst>
          </p:cNvPr>
          <p:cNvSpPr txBox="1"/>
          <p:nvPr/>
        </p:nvSpPr>
        <p:spPr>
          <a:xfrm>
            <a:off x="1093695" y="1642783"/>
            <a:ext cx="714711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latin typeface="Arial"/>
                <a:cs typeface="Arial"/>
              </a:rPr>
              <a:t>Al final para hacer conseguir los 3 casos necesitamos hacer 3 métodos (es cierto que se podría añadir lógica y meter los tres casos en 1 solo método).</a:t>
            </a:r>
            <a:endParaRPr lang="es-ES" dirty="0">
              <a:cs typeface="Arial"/>
            </a:endParaRPr>
          </a:p>
          <a:p>
            <a:pPr algn="l"/>
            <a:endParaRPr lang="es-ES" dirty="0">
              <a:cs typeface="Arial"/>
            </a:endParaRPr>
          </a:p>
          <a:p>
            <a:pPr algn="l"/>
            <a:r>
              <a:rPr lang="es-ES" dirty="0">
                <a:latin typeface="Arial"/>
                <a:cs typeface="Arial"/>
              </a:rPr>
              <a:t>Ahora como seria usando programación funcional?:</a:t>
            </a:r>
          </a:p>
          <a:p>
            <a:pPr algn="l"/>
            <a:endParaRPr lang="es-ES" dirty="0">
              <a:cs typeface="Arial"/>
            </a:endParaRPr>
          </a:p>
          <a:p>
            <a:pPr algn="l"/>
            <a:endParaRPr lang="es-ES" dirty="0">
              <a:cs typeface="Arial"/>
            </a:endParaRPr>
          </a:p>
        </p:txBody>
      </p:sp>
      <p:pic>
        <p:nvPicPr>
          <p:cNvPr id="4" name="Imagen 5" descr="Texto, Carta&#10;&#10;Descripción generada automáticamente">
            <a:extLst>
              <a:ext uri="{FF2B5EF4-FFF2-40B4-BE49-F238E27FC236}">
                <a16:creationId xmlns:a16="http://schemas.microsoft.com/office/drawing/2014/main" id="{CA083069-BA18-8A0C-32F2-E74C58B7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5" y="3167541"/>
            <a:ext cx="8110817" cy="1340945"/>
          </a:xfrm>
          <a:prstGeom prst="rect">
            <a:avLst/>
          </a:prstGeom>
        </p:spPr>
      </p:pic>
      <p:pic>
        <p:nvPicPr>
          <p:cNvPr id="6" name="Imagen 7" descr="Texto, Carta&#10;&#10;Descripción generada automáticamente">
            <a:extLst>
              <a:ext uri="{FF2B5EF4-FFF2-40B4-BE49-F238E27FC236}">
                <a16:creationId xmlns:a16="http://schemas.microsoft.com/office/drawing/2014/main" id="{8F502770-8038-A906-95F3-1158810BA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36" y="4661635"/>
            <a:ext cx="8088405" cy="105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>
            <a:extLst>
              <a:ext uri="{FF2B5EF4-FFF2-40B4-BE49-F238E27FC236}">
                <a16:creationId xmlns:a16="http://schemas.microsoft.com/office/drawing/2014/main" id="{D309F429-C36D-29B8-6B39-B33B025FE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/>
              <a:t>Java collections ≤ v1.4</a:t>
            </a:r>
          </a:p>
        </p:txBody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B8CCFEB8-0F50-D0AC-A273-BCA45EBD3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s-ES" dirty="0" err="1">
                <a:solidFill>
                  <a:srgbClr val="262626"/>
                </a:solidFill>
              </a:rPr>
              <a:t>Inicialmente</a:t>
            </a:r>
            <a:r>
              <a:rPr lang="en-US" altLang="es-ES" dirty="0">
                <a:solidFill>
                  <a:srgbClr val="262626"/>
                </a:solidFill>
              </a:rPr>
              <a:t> las </a:t>
            </a:r>
            <a:r>
              <a:rPr lang="en-US" altLang="es-ES" dirty="0" err="1">
                <a:solidFill>
                  <a:srgbClr val="262626"/>
                </a:solidFill>
              </a:rPr>
              <a:t>colecciones</a:t>
            </a:r>
            <a:r>
              <a:rPr lang="en-US" altLang="es-ES" dirty="0">
                <a:solidFill>
                  <a:srgbClr val="262626"/>
                </a:solidFill>
              </a:rPr>
              <a:t> </a:t>
            </a:r>
            <a:r>
              <a:rPr lang="en-US" altLang="es-ES" dirty="0" err="1">
                <a:solidFill>
                  <a:srgbClr val="262626"/>
                </a:solidFill>
              </a:rPr>
              <a:t>utilizaban</a:t>
            </a:r>
            <a:r>
              <a:rPr lang="en-US" altLang="es-ES" dirty="0">
                <a:solidFill>
                  <a:srgbClr val="262626"/>
                </a:solidFill>
              </a:rPr>
              <a:t> </a:t>
            </a:r>
            <a:r>
              <a:rPr lang="en-US" altLang="es-ES" dirty="0" err="1">
                <a:solidFill>
                  <a:srgbClr val="262626"/>
                </a:solidFill>
              </a:rPr>
              <a:t>siempre</a:t>
            </a:r>
            <a:r>
              <a:rPr lang="en-US" altLang="es-ES" dirty="0">
                <a:solidFill>
                  <a:srgbClr val="262626"/>
                </a:solidFill>
              </a:rPr>
              <a:t> </a:t>
            </a:r>
            <a:r>
              <a:rPr lang="en-US" altLang="es-ES" dirty="0" err="1">
                <a:solidFill>
                  <a:srgbClr val="262626"/>
                </a:solidFill>
              </a:rPr>
              <a:t>objetos</a:t>
            </a:r>
            <a:r>
              <a:rPr lang="en-US" altLang="es-ES" dirty="0">
                <a:solidFill>
                  <a:srgbClr val="262626"/>
                </a:solidFill>
              </a:rPr>
              <a:t> de </a:t>
            </a:r>
            <a:r>
              <a:rPr lang="en-US" altLang="es-ES" dirty="0" err="1">
                <a:solidFill>
                  <a:srgbClr val="262626"/>
                </a:solidFill>
              </a:rPr>
              <a:t>tipo</a:t>
            </a:r>
            <a:r>
              <a:rPr lang="en-US" altLang="es-ES" dirty="0">
                <a:solidFill>
                  <a:srgbClr val="262626"/>
                </a:solidFill>
                <a:latin typeface="Calibri"/>
                <a:cs typeface="Calibri"/>
              </a:rPr>
              <a:t> </a:t>
            </a:r>
            <a:r>
              <a:rPr lang="en-US" altLang="es-ES" b="1" dirty="0">
                <a:solidFill>
                  <a:srgbClr val="262626"/>
                </a:solidFill>
                <a:latin typeface="Courier New"/>
                <a:cs typeface="Courier New"/>
              </a:rPr>
              <a:t>Object</a:t>
            </a:r>
            <a:r>
              <a:rPr lang="en-US" altLang="es-ES" dirty="0">
                <a:solidFill>
                  <a:srgbClr val="262626"/>
                </a:solidFill>
              </a:rPr>
              <a:t>.</a:t>
            </a:r>
          </a:p>
          <a:p>
            <a:pPr lvl="1"/>
            <a:r>
              <a:rPr lang="en-US" altLang="es-ES" dirty="0" err="1">
                <a:solidFill>
                  <a:srgbClr val="404040"/>
                </a:solidFill>
              </a:rPr>
              <a:t>Podían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 err="1">
                <a:solidFill>
                  <a:srgbClr val="404040"/>
                </a:solidFill>
              </a:rPr>
              <a:t>guardar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b="1" dirty="0" err="1">
                <a:solidFill>
                  <a:srgbClr val="404040"/>
                </a:solidFill>
              </a:rPr>
              <a:t>cualquier</a:t>
            </a:r>
            <a:r>
              <a:rPr lang="en-US" altLang="es-ES" b="1" dirty="0">
                <a:solidFill>
                  <a:srgbClr val="404040"/>
                </a:solidFill>
              </a:rPr>
              <a:t> </a:t>
            </a:r>
            <a:r>
              <a:rPr lang="en-US" altLang="es-ES" b="1" dirty="0" err="1">
                <a:solidFill>
                  <a:srgbClr val="404040"/>
                </a:solidFill>
              </a:rPr>
              <a:t>tipo</a:t>
            </a:r>
            <a:r>
              <a:rPr lang="en-US" altLang="es-ES" dirty="0">
                <a:solidFill>
                  <a:srgbClr val="404040"/>
                </a:solidFill>
              </a:rPr>
              <a:t> de </a:t>
            </a:r>
            <a:r>
              <a:rPr lang="en-US" altLang="es-ES" dirty="0" err="1">
                <a:solidFill>
                  <a:srgbClr val="404040"/>
                </a:solidFill>
              </a:rPr>
              <a:t>clase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 err="1">
                <a:solidFill>
                  <a:srgbClr val="404040"/>
                </a:solidFill>
              </a:rPr>
              <a:t>ya</a:t>
            </a:r>
            <a:r>
              <a:rPr lang="en-US" altLang="es-ES" dirty="0">
                <a:solidFill>
                  <a:srgbClr val="404040"/>
                </a:solidFill>
              </a:rPr>
              <a:t> que </a:t>
            </a:r>
            <a:r>
              <a:rPr lang="en-US" altLang="es-ES" dirty="0" err="1">
                <a:solidFill>
                  <a:srgbClr val="404040"/>
                </a:solidFill>
              </a:rPr>
              <a:t>todas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 err="1">
                <a:solidFill>
                  <a:srgbClr val="404040"/>
                </a:solidFill>
              </a:rPr>
              <a:t>heredan</a:t>
            </a:r>
            <a:r>
              <a:rPr lang="en-US" altLang="es-ES" dirty="0">
                <a:solidFill>
                  <a:srgbClr val="404040"/>
                </a:solidFill>
              </a:rPr>
              <a:t> de Object.</a:t>
            </a:r>
            <a:endParaRPr lang="en-US" altLang="es-ES" dirty="0">
              <a:solidFill>
                <a:srgbClr val="404040"/>
              </a:solidFill>
              <a:cs typeface="Calibri"/>
            </a:endParaRPr>
          </a:p>
          <a:p>
            <a:pPr lvl="1"/>
            <a:r>
              <a:rPr lang="en-US" altLang="es-ES" dirty="0">
                <a:solidFill>
                  <a:srgbClr val="404040"/>
                </a:solidFill>
              </a:rPr>
              <a:t>Pero </a:t>
            </a:r>
            <a:r>
              <a:rPr lang="en-US" altLang="es-ES" dirty="0" err="1">
                <a:solidFill>
                  <a:srgbClr val="404040"/>
                </a:solidFill>
              </a:rPr>
              <a:t>debías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b="1" dirty="0" err="1">
                <a:solidFill>
                  <a:srgbClr val="404040"/>
                </a:solidFill>
              </a:rPr>
              <a:t>castearlo</a:t>
            </a:r>
            <a:r>
              <a:rPr lang="en-US" altLang="es-ES" dirty="0">
                <a:solidFill>
                  <a:srgbClr val="404040"/>
                </a:solidFill>
              </a:rPr>
              <a:t> al </a:t>
            </a:r>
            <a:r>
              <a:rPr lang="en-US" altLang="es-ES" dirty="0" err="1">
                <a:solidFill>
                  <a:srgbClr val="404040"/>
                </a:solidFill>
              </a:rPr>
              <a:t>objeto</a:t>
            </a:r>
            <a:r>
              <a:rPr lang="en-US" altLang="es-ES" dirty="0">
                <a:solidFill>
                  <a:srgbClr val="404040"/>
                </a:solidFill>
              </a:rPr>
              <a:t> que </a:t>
            </a:r>
            <a:r>
              <a:rPr lang="en-US" altLang="es-ES" dirty="0" err="1">
                <a:solidFill>
                  <a:srgbClr val="404040"/>
                </a:solidFill>
              </a:rPr>
              <a:t>estuviese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 err="1">
                <a:solidFill>
                  <a:srgbClr val="404040"/>
                </a:solidFill>
              </a:rPr>
              <a:t>guardando</a:t>
            </a:r>
            <a:r>
              <a:rPr lang="en-US" altLang="es-ES" dirty="0">
                <a:solidFill>
                  <a:srgbClr val="404040"/>
                </a:solidFill>
              </a:rPr>
              <a:t>, lo </a:t>
            </a:r>
            <a:r>
              <a:rPr lang="en-US" altLang="es-ES" dirty="0" err="1">
                <a:solidFill>
                  <a:srgbClr val="404040"/>
                </a:solidFill>
              </a:rPr>
              <a:t>cual</a:t>
            </a:r>
            <a:r>
              <a:rPr lang="en-US" altLang="es-ES" dirty="0">
                <a:solidFill>
                  <a:srgbClr val="404040"/>
                </a:solidFill>
              </a:rPr>
              <a:t> era </a:t>
            </a:r>
            <a:r>
              <a:rPr lang="en-US" altLang="es-ES" dirty="0" err="1">
                <a:solidFill>
                  <a:srgbClr val="404040"/>
                </a:solidFill>
              </a:rPr>
              <a:t>tedioso</a:t>
            </a:r>
            <a:r>
              <a:rPr lang="en-US" altLang="es-ES" dirty="0">
                <a:solidFill>
                  <a:srgbClr val="404040"/>
                </a:solidFill>
              </a:rPr>
              <a:t> y </a:t>
            </a:r>
            <a:r>
              <a:rPr lang="en-US" altLang="es-ES" dirty="0" err="1">
                <a:solidFill>
                  <a:srgbClr val="404040"/>
                </a:solidFill>
              </a:rPr>
              <a:t>podía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 err="1">
                <a:solidFill>
                  <a:srgbClr val="404040"/>
                </a:solidFill>
              </a:rPr>
              <a:t>producir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 err="1">
                <a:solidFill>
                  <a:srgbClr val="404040"/>
                </a:solidFill>
              </a:rPr>
              <a:t>errores</a:t>
            </a:r>
            <a:r>
              <a:rPr lang="en-US" altLang="es-ES" dirty="0">
                <a:solidFill>
                  <a:srgbClr val="404040"/>
                </a:solidFill>
              </a:rPr>
              <a:t>.</a:t>
            </a:r>
            <a:endParaRPr lang="en-US" altLang="es-ES" dirty="0">
              <a:solidFill>
                <a:srgbClr val="404040"/>
              </a:solidFill>
              <a:cs typeface="Calibri"/>
            </a:endParaRPr>
          </a:p>
          <a:p>
            <a:pPr lvl="2"/>
            <a:r>
              <a:rPr lang="en-US" altLang="es-ES" dirty="0" err="1"/>
              <a:t>Examinar</a:t>
            </a:r>
            <a:r>
              <a:rPr lang="en-US" altLang="es-ES" dirty="0"/>
              <a:t> y usar </a:t>
            </a:r>
            <a:r>
              <a:rPr lang="en-US" altLang="es-ES" dirty="0" err="1"/>
              <a:t>objectos</a:t>
            </a:r>
            <a:r>
              <a:rPr lang="en-US" altLang="es-ES" dirty="0"/>
              <a:t> de las </a:t>
            </a:r>
            <a:r>
              <a:rPr lang="en-US" altLang="es-ES" dirty="0" err="1"/>
              <a:t>coleciones</a:t>
            </a:r>
            <a:r>
              <a:rPr lang="en-US" altLang="es-ES" dirty="0"/>
              <a:t> no era type-safe.</a:t>
            </a:r>
            <a:endParaRPr lang="en-US" altLang="es-ES" dirty="0">
              <a:cs typeface="Calibri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s-ES" sz="1800" dirty="0">
                <a:solidFill>
                  <a:srgbClr val="006600"/>
                </a:solidFill>
                <a:latin typeface="Courier New"/>
                <a:cs typeface="Courier New"/>
              </a:rPr>
              <a:t>// in Java 1.4: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s-ES" dirty="0" err="1">
                <a:solidFill>
                  <a:srgbClr val="404040"/>
                </a:solidFill>
                <a:latin typeface="Courier New"/>
                <a:cs typeface="Courier New"/>
              </a:rPr>
              <a:t>ArrayList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 names = new </a:t>
            </a:r>
            <a:r>
              <a:rPr lang="en-US" altLang="es-ES" dirty="0" err="1">
                <a:solidFill>
                  <a:srgbClr val="404040"/>
                </a:solidFill>
                <a:latin typeface="Courier New"/>
                <a:cs typeface="Courier New"/>
              </a:rPr>
              <a:t>ArrayList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();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s-ES" dirty="0" err="1">
                <a:solidFill>
                  <a:srgbClr val="404040"/>
                </a:solidFill>
                <a:latin typeface="Courier New"/>
                <a:cs typeface="Courier New"/>
              </a:rPr>
              <a:t>names.add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("Marty Stepp");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s-ES" dirty="0" err="1">
                <a:solidFill>
                  <a:srgbClr val="404040"/>
                </a:solidFill>
                <a:latin typeface="Courier New"/>
                <a:cs typeface="Courier New"/>
              </a:rPr>
              <a:t>names.add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("Stuart Reges");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String teacher = </a:t>
            </a:r>
            <a:r>
              <a:rPr lang="en-US" altLang="es-ES" dirty="0">
                <a:solidFill>
                  <a:srgbClr val="CC0000"/>
                </a:solidFill>
                <a:latin typeface="Courier New"/>
                <a:cs typeface="Courier New"/>
              </a:rPr>
              <a:t>(String)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en-US" altLang="es-ES" dirty="0" err="1">
                <a:solidFill>
                  <a:srgbClr val="404040"/>
                </a:solidFill>
                <a:latin typeface="Courier New"/>
                <a:cs typeface="Courier New"/>
              </a:rPr>
              <a:t>names.get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(0);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s-ES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s-ES" sz="1800" dirty="0">
                <a:solidFill>
                  <a:srgbClr val="006600"/>
                </a:solidFill>
                <a:latin typeface="Courier New"/>
                <a:cs typeface="Courier New"/>
              </a:rPr>
              <a:t>// </a:t>
            </a:r>
            <a:r>
              <a:rPr lang="en-US" altLang="es-ES" sz="1800" dirty="0" err="1">
                <a:solidFill>
                  <a:srgbClr val="006600"/>
                </a:solidFill>
                <a:latin typeface="Courier New"/>
                <a:cs typeface="Courier New"/>
              </a:rPr>
              <a:t>Compila</a:t>
            </a:r>
            <a:r>
              <a:rPr lang="en-US" altLang="es-ES" sz="1800" dirty="0">
                <a:solidFill>
                  <a:srgbClr val="006600"/>
                </a:solidFill>
                <a:latin typeface="Courier New"/>
                <a:cs typeface="Courier New"/>
              </a:rPr>
              <a:t> </a:t>
            </a:r>
            <a:r>
              <a:rPr lang="en-US" altLang="es-ES" sz="1800" dirty="0" err="1">
                <a:solidFill>
                  <a:srgbClr val="006600"/>
                </a:solidFill>
                <a:latin typeface="Courier New"/>
                <a:cs typeface="Courier New"/>
              </a:rPr>
              <a:t>pero</a:t>
            </a:r>
            <a:r>
              <a:rPr lang="en-US" altLang="es-ES" sz="1800" dirty="0">
                <a:solidFill>
                  <a:srgbClr val="006600"/>
                </a:solidFill>
                <a:latin typeface="Courier New"/>
                <a:cs typeface="Courier New"/>
              </a:rPr>
              <a:t> </a:t>
            </a:r>
            <a:r>
              <a:rPr lang="en-US" altLang="es-ES" sz="1800" dirty="0" err="1">
                <a:solidFill>
                  <a:srgbClr val="006600"/>
                </a:solidFill>
                <a:latin typeface="Courier New"/>
                <a:cs typeface="Courier New"/>
              </a:rPr>
              <a:t>lanza</a:t>
            </a:r>
            <a:r>
              <a:rPr lang="en-US" altLang="es-ES" sz="1800" dirty="0">
                <a:solidFill>
                  <a:srgbClr val="006600"/>
                </a:solidFill>
                <a:latin typeface="Courier New"/>
                <a:cs typeface="Courier New"/>
              </a:rPr>
              <a:t> </a:t>
            </a:r>
            <a:r>
              <a:rPr lang="en-US" altLang="es-ES" sz="1800" dirty="0" err="1">
                <a:solidFill>
                  <a:srgbClr val="006600"/>
                </a:solidFill>
                <a:latin typeface="Courier New"/>
                <a:cs typeface="Courier New"/>
              </a:rPr>
              <a:t>excepcion</a:t>
            </a:r>
            <a:r>
              <a:rPr lang="en-US" altLang="es-ES" sz="1800" dirty="0">
                <a:solidFill>
                  <a:srgbClr val="006600"/>
                </a:solidFill>
                <a:latin typeface="Courier New"/>
                <a:cs typeface="Courier New"/>
              </a:rPr>
              <a:t> </a:t>
            </a:r>
            <a:r>
              <a:rPr lang="en-US" altLang="es-ES" sz="1800" dirty="0" err="1">
                <a:solidFill>
                  <a:srgbClr val="006600"/>
                </a:solidFill>
                <a:latin typeface="Courier New"/>
                <a:cs typeface="Courier New"/>
              </a:rPr>
              <a:t>en</a:t>
            </a:r>
            <a:r>
              <a:rPr lang="en-US" altLang="es-ES" sz="1800" dirty="0">
                <a:solidFill>
                  <a:srgbClr val="006600"/>
                </a:solidFill>
                <a:latin typeface="Courier New"/>
                <a:cs typeface="Courier New"/>
              </a:rPr>
              <a:t> </a:t>
            </a:r>
            <a:r>
              <a:rPr lang="en-US" altLang="es-ES" sz="1800" dirty="0" err="1">
                <a:solidFill>
                  <a:srgbClr val="006600"/>
                </a:solidFill>
                <a:latin typeface="Courier New"/>
                <a:cs typeface="Courier New"/>
              </a:rPr>
              <a:t>ejececución</a:t>
            </a:r>
            <a:r>
              <a:rPr lang="en-US" altLang="es-ES" sz="1800" dirty="0">
                <a:solidFill>
                  <a:srgbClr val="006600"/>
                </a:solidFill>
                <a:latin typeface="Courier New"/>
                <a:cs typeface="Courier New"/>
              </a:rPr>
              <a:t>.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s-ES" dirty="0">
                <a:solidFill>
                  <a:srgbClr val="CC0000"/>
                </a:solidFill>
                <a:latin typeface="Courier New"/>
                <a:cs typeface="Courier New"/>
              </a:rPr>
              <a:t>Long l = (Long) </a:t>
            </a:r>
            <a:r>
              <a:rPr lang="en-US" altLang="es-ES" dirty="0" err="1">
                <a:solidFill>
                  <a:srgbClr val="CC0000"/>
                </a:solidFill>
                <a:latin typeface="Courier New"/>
                <a:cs typeface="Courier New"/>
              </a:rPr>
              <a:t>names.get</a:t>
            </a:r>
            <a:r>
              <a:rPr lang="en-US" altLang="es-ES" dirty="0">
                <a:solidFill>
                  <a:srgbClr val="CC0000"/>
                </a:solidFill>
                <a:latin typeface="Courier New"/>
                <a:cs typeface="Courier New"/>
              </a:rPr>
              <a:t>(1);</a:t>
            </a:r>
          </a:p>
          <a:p>
            <a:endParaRPr lang="en-US" altLang="es-ES">
              <a:solidFill>
                <a:srgbClr val="CC0000"/>
              </a:solidFill>
            </a:endParaRPr>
          </a:p>
          <a:p>
            <a:endParaRPr lang="en-US" altLang="es-ES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4C0C6684-A672-8277-DA13-613115EE2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</a:t>
            </a:r>
            <a:r>
              <a:rPr lang="en-US" dirty="0" err="1"/>
              <a:t>funcionales</a:t>
            </a:r>
            <a:endParaRPr lang="es-ES" dirty="0" err="1"/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C0A589DD-1DFA-012F-DE81-06648297A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24A2CA6-F0CB-457E-00A8-AA3B96942B97}"/>
              </a:ext>
            </a:extLst>
          </p:cNvPr>
          <p:cNvSpPr txBox="1"/>
          <p:nvPr/>
        </p:nvSpPr>
        <p:spPr>
          <a:xfrm>
            <a:off x="1093695" y="1642783"/>
            <a:ext cx="715831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latin typeface="Arial"/>
                <a:cs typeface="Arial"/>
              </a:rPr>
              <a:t>Aunque java nos aporta diferentes interfaces funcionales hay veces que podríamos necesitar nuestras propias interfaces funcionales como cuando necesitamos que acepte 3 </a:t>
            </a:r>
            <a:r>
              <a:rPr lang="es-ES" dirty="0" err="1">
                <a:latin typeface="Arial"/>
                <a:cs typeface="Arial"/>
              </a:rPr>
              <a:t>parametros</a:t>
            </a:r>
            <a:r>
              <a:rPr lang="es-ES" dirty="0">
                <a:latin typeface="Arial"/>
                <a:cs typeface="Arial"/>
              </a:rPr>
              <a:t> y nos devuelva un booleano, seria un </a:t>
            </a:r>
            <a:r>
              <a:rPr lang="es-ES" dirty="0" err="1">
                <a:latin typeface="Arial"/>
                <a:cs typeface="Arial"/>
              </a:rPr>
              <a:t>TriPredicate</a:t>
            </a:r>
            <a:r>
              <a:rPr lang="es-ES" dirty="0">
                <a:latin typeface="Arial"/>
                <a:cs typeface="Arial"/>
              </a:rPr>
              <a:t> pero java no nos lo da por defecto:</a:t>
            </a:r>
            <a:endParaRPr lang="es-ES" dirty="0">
              <a:cs typeface="Arial"/>
            </a:endParaRPr>
          </a:p>
          <a:p>
            <a:pPr algn="l"/>
            <a:endParaRPr lang="es-ES" dirty="0">
              <a:cs typeface="Arial"/>
            </a:endParaRPr>
          </a:p>
          <a:p>
            <a:pPr algn="l"/>
            <a:endParaRPr lang="es-ES" dirty="0">
              <a:cs typeface="Arial"/>
            </a:endParaRPr>
          </a:p>
          <a:p>
            <a:pPr algn="l"/>
            <a:endParaRPr lang="es-ES" dirty="0">
              <a:cs typeface="Arial"/>
            </a:endParaRPr>
          </a:p>
          <a:p>
            <a:pPr algn="l"/>
            <a:endParaRPr lang="es-ES" dirty="0">
              <a:cs typeface="Arial"/>
            </a:endParaRPr>
          </a:p>
        </p:txBody>
      </p:sp>
      <p:pic>
        <p:nvPicPr>
          <p:cNvPr id="3" name="Imagen 4" descr="Texto&#10;&#10;Descripción generada automáticamente">
            <a:extLst>
              <a:ext uri="{FF2B5EF4-FFF2-40B4-BE49-F238E27FC236}">
                <a16:creationId xmlns:a16="http://schemas.microsoft.com/office/drawing/2014/main" id="{18900EF1-EA9F-A980-A0D7-475D0D605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342" y="4071316"/>
            <a:ext cx="5466229" cy="120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13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4C0C6684-A672-8277-DA13-613115EE2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</a:t>
            </a:r>
            <a:r>
              <a:rPr lang="en-US" dirty="0" err="1"/>
              <a:t>funcionales</a:t>
            </a:r>
            <a:endParaRPr lang="es-ES" dirty="0" err="1"/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C0A589DD-1DFA-012F-DE81-06648297A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24A2CA6-F0CB-457E-00A8-AA3B96942B97}"/>
              </a:ext>
            </a:extLst>
          </p:cNvPr>
          <p:cNvSpPr txBox="1"/>
          <p:nvPr/>
        </p:nvSpPr>
        <p:spPr>
          <a:xfrm>
            <a:off x="1093695" y="1642783"/>
            <a:ext cx="715831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latin typeface="Arial"/>
                <a:cs typeface="Arial"/>
              </a:rPr>
              <a:t>Ejercicio:</a:t>
            </a:r>
            <a:endParaRPr lang="es-ES" dirty="0">
              <a:cs typeface="Arial"/>
            </a:endParaRPr>
          </a:p>
          <a:p>
            <a:pPr algn="l"/>
            <a:endParaRPr lang="es-ES" dirty="0">
              <a:cs typeface="Arial"/>
            </a:endParaRPr>
          </a:p>
          <a:p>
            <a:pPr algn="l"/>
            <a:r>
              <a:rPr lang="es-ES" dirty="0">
                <a:latin typeface="Arial"/>
                <a:cs typeface="Arial"/>
              </a:rPr>
              <a:t>Implementar interfaces funcionales que se comporten igual que los siguientes </a:t>
            </a:r>
            <a:r>
              <a:rPr lang="es-ES" dirty="0" err="1">
                <a:latin typeface="Arial"/>
                <a:cs typeface="Arial"/>
              </a:rPr>
              <a:t>metodos</a:t>
            </a:r>
            <a:r>
              <a:rPr lang="es-ES" dirty="0">
                <a:latin typeface="Arial"/>
                <a:cs typeface="Arial"/>
              </a:rPr>
              <a:t>:</a:t>
            </a:r>
            <a:endParaRPr lang="es-ES" dirty="0">
              <a:cs typeface="Arial"/>
            </a:endParaRPr>
          </a:p>
          <a:p>
            <a:pPr algn="l"/>
            <a:endParaRPr lang="es-ES" dirty="0">
              <a:cs typeface="Arial"/>
            </a:endParaRPr>
          </a:p>
          <a:p>
            <a:pPr algn="l"/>
            <a:endParaRPr lang="es-ES" dirty="0">
              <a:cs typeface="Arial"/>
            </a:endParaRPr>
          </a:p>
          <a:p>
            <a:pPr algn="l"/>
            <a:endParaRPr lang="es-ES" dirty="0">
              <a:cs typeface="Arial"/>
            </a:endParaRPr>
          </a:p>
          <a:p>
            <a:pPr algn="l"/>
            <a:endParaRPr lang="es-ES" dirty="0">
              <a:cs typeface="Arial"/>
            </a:endParaRPr>
          </a:p>
          <a:p>
            <a:pPr algn="l"/>
            <a:endParaRPr lang="es-ES" dirty="0">
              <a:cs typeface="Arial"/>
            </a:endParaRPr>
          </a:p>
        </p:txBody>
      </p:sp>
      <p:pic>
        <p:nvPicPr>
          <p:cNvPr id="4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E20EB64-85A4-7821-623A-8647B0034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76" y="3000936"/>
            <a:ext cx="7023846" cy="334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31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4C0C6684-A672-8277-DA13-613115EE2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</a:t>
            </a:r>
            <a:r>
              <a:rPr lang="en-US" dirty="0" err="1"/>
              <a:t>funcionales</a:t>
            </a:r>
            <a:endParaRPr lang="es-ES" dirty="0" err="1"/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C0A589DD-1DFA-012F-DE81-06648297A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24A2CA6-F0CB-457E-00A8-AA3B96942B97}"/>
              </a:ext>
            </a:extLst>
          </p:cNvPr>
          <p:cNvSpPr txBox="1"/>
          <p:nvPr/>
        </p:nvSpPr>
        <p:spPr>
          <a:xfrm>
            <a:off x="1093695" y="1642783"/>
            <a:ext cx="715831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latin typeface="Arial"/>
                <a:cs typeface="Arial"/>
              </a:rPr>
              <a:t>Ejercicio2:</a:t>
            </a:r>
            <a:endParaRPr lang="es-ES" dirty="0">
              <a:cs typeface="Arial"/>
            </a:endParaRPr>
          </a:p>
          <a:p>
            <a:pPr algn="l"/>
            <a:endParaRPr lang="es-ES" dirty="0">
              <a:cs typeface="Arial"/>
            </a:endParaRPr>
          </a:p>
          <a:p>
            <a:pPr algn="l"/>
            <a:r>
              <a:rPr lang="es-ES" dirty="0">
                <a:latin typeface="Arial"/>
                <a:cs typeface="Arial"/>
              </a:rPr>
              <a:t>Implementar interfaces funcionales que se comporten igual que los siguientes </a:t>
            </a:r>
            <a:r>
              <a:rPr lang="es-ES" dirty="0" err="1">
                <a:latin typeface="Arial"/>
                <a:cs typeface="Arial"/>
              </a:rPr>
              <a:t>metodos</a:t>
            </a:r>
            <a:r>
              <a:rPr lang="es-ES" dirty="0">
                <a:latin typeface="Arial"/>
                <a:cs typeface="Arial"/>
              </a:rPr>
              <a:t>:</a:t>
            </a:r>
            <a:endParaRPr lang="es-ES" dirty="0">
              <a:cs typeface="Arial"/>
            </a:endParaRPr>
          </a:p>
          <a:p>
            <a:pPr algn="l"/>
            <a:endParaRPr lang="es-ES" dirty="0">
              <a:cs typeface="Arial"/>
            </a:endParaRPr>
          </a:p>
          <a:p>
            <a:pPr algn="l"/>
            <a:endParaRPr lang="es-ES" dirty="0">
              <a:cs typeface="Arial"/>
            </a:endParaRPr>
          </a:p>
          <a:p>
            <a:pPr algn="l"/>
            <a:endParaRPr lang="es-ES" dirty="0">
              <a:cs typeface="Arial"/>
            </a:endParaRPr>
          </a:p>
          <a:p>
            <a:pPr algn="l"/>
            <a:endParaRPr lang="es-ES" dirty="0">
              <a:cs typeface="Arial"/>
            </a:endParaRPr>
          </a:p>
          <a:p>
            <a:pPr algn="l"/>
            <a:endParaRPr lang="es-ES" dirty="0">
              <a:cs typeface="Arial"/>
            </a:endParaRPr>
          </a:p>
        </p:txBody>
      </p:sp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EB73DEC6-7B2A-C3D5-3582-6485C2AC2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30" y="2935353"/>
            <a:ext cx="6452346" cy="358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72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4C0C6684-A672-8277-DA13-613115EE2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C0A589DD-1DFA-012F-DE81-06648297A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24A2CA6-F0CB-457E-00A8-AA3B96942B97}"/>
              </a:ext>
            </a:extLst>
          </p:cNvPr>
          <p:cNvSpPr txBox="1"/>
          <p:nvPr/>
        </p:nvSpPr>
        <p:spPr>
          <a:xfrm>
            <a:off x="779930" y="1710019"/>
            <a:ext cx="733761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>
                <a:latin typeface="Arial"/>
                <a:cs typeface="Arial"/>
              </a:rPr>
              <a:t>Un </a:t>
            </a:r>
            <a:r>
              <a:rPr lang="es-ES" dirty="0" err="1">
                <a:latin typeface="Arial"/>
                <a:cs typeface="Arial"/>
              </a:rPr>
              <a:t>Stream</a:t>
            </a:r>
            <a:r>
              <a:rPr lang="es-ES" dirty="0">
                <a:latin typeface="Arial"/>
                <a:cs typeface="Arial"/>
              </a:rPr>
              <a:t> representa una </a:t>
            </a:r>
            <a:r>
              <a:rPr lang="es-ES" dirty="0" err="1">
                <a:latin typeface="Arial"/>
                <a:cs typeface="Arial"/>
              </a:rPr>
              <a:t>sequencia</a:t>
            </a:r>
            <a:r>
              <a:rPr lang="es-ES" dirty="0">
                <a:latin typeface="Arial"/>
                <a:cs typeface="Arial"/>
              </a:rPr>
              <a:t> de elementos con los que podremos interactuar y realizar una o varias operaciones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dirty="0"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dirty="0">
                <a:latin typeface="Arial"/>
                <a:cs typeface="Arial"/>
              </a:rPr>
              <a:t>Estas operaciones son de dos tipos, operaciones intermedias y operaciones terminales:</a:t>
            </a:r>
            <a:endParaRPr lang="es-ES" dirty="0"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-ES" dirty="0"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dirty="0">
                <a:latin typeface="Arial"/>
                <a:cs typeface="Arial"/>
              </a:rPr>
              <a:t>Ejemplo de las operaciones intermedias: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-ES" dirty="0"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-ES" dirty="0"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-ES" dirty="0"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-ES" dirty="0"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dirty="0">
                <a:latin typeface="Arial"/>
                <a:cs typeface="Arial"/>
              </a:rPr>
              <a:t>Ejemplo de </a:t>
            </a:r>
            <a:r>
              <a:rPr lang="es-ES" dirty="0" err="1">
                <a:latin typeface="Arial"/>
                <a:cs typeface="Arial"/>
              </a:rPr>
              <a:t>operaciontes</a:t>
            </a:r>
            <a:r>
              <a:rPr lang="es-ES" dirty="0">
                <a:latin typeface="Arial"/>
                <a:cs typeface="Arial"/>
              </a:rPr>
              <a:t> terminales:</a:t>
            </a:r>
          </a:p>
        </p:txBody>
      </p:sp>
      <p:pic>
        <p:nvPicPr>
          <p:cNvPr id="3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7333BD7B-51B1-0801-89E7-2F558EF49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565" y="3709983"/>
            <a:ext cx="4078902" cy="733317"/>
          </a:xfrm>
          <a:prstGeom prst="rect">
            <a:avLst/>
          </a:prstGeom>
        </p:spPr>
      </p:pic>
      <p:pic>
        <p:nvPicPr>
          <p:cNvPr id="4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ACA4EC2C-F7EA-1EBB-CF40-9D4C9F211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790" y="5371211"/>
            <a:ext cx="4720132" cy="81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73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4C0C6684-A672-8277-DA13-613115EE2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C0A589DD-1DFA-012F-DE81-06648297A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</p:txBody>
      </p:sp>
      <p:pic>
        <p:nvPicPr>
          <p:cNvPr id="5" name="Imagen 6" descr="Texto&#10;&#10;Descripción generada automáticamente">
            <a:extLst>
              <a:ext uri="{FF2B5EF4-FFF2-40B4-BE49-F238E27FC236}">
                <a16:creationId xmlns:a16="http://schemas.microsoft.com/office/drawing/2014/main" id="{72BE1EEF-A655-3547-DF6A-5679A47E1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06" r="159" b="523"/>
          <a:stretch/>
        </p:blipFill>
        <p:spPr>
          <a:xfrm>
            <a:off x="584977" y="1593352"/>
            <a:ext cx="8283511" cy="232382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06B1EC6-41F0-06D7-2D14-1F42AF270B5C}"/>
              </a:ext>
            </a:extLst>
          </p:cNvPr>
          <p:cNvSpPr txBox="1"/>
          <p:nvPr/>
        </p:nvSpPr>
        <p:spPr>
          <a:xfrm>
            <a:off x="754678" y="4198652"/>
            <a:ext cx="755477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latin typeface="Arial"/>
                <a:cs typeface="Arial"/>
              </a:rPr>
              <a:t>En este ejemplo convertimos la lista de personas a un </a:t>
            </a:r>
            <a:r>
              <a:rPr lang="es-ES" dirty="0" err="1">
                <a:latin typeface="Arial"/>
                <a:cs typeface="Arial"/>
              </a:rPr>
              <a:t>stream</a:t>
            </a:r>
            <a:r>
              <a:rPr lang="es-ES" dirty="0">
                <a:latin typeface="Arial"/>
                <a:cs typeface="Arial"/>
              </a:rPr>
              <a:t>, filtramos solo aquellas cuyo nombre empiece por "A". El </a:t>
            </a:r>
            <a:r>
              <a:rPr lang="es-ES" dirty="0" err="1">
                <a:latin typeface="Arial"/>
                <a:cs typeface="Arial"/>
              </a:rPr>
              <a:t>metodo</a:t>
            </a:r>
            <a:r>
              <a:rPr lang="es-ES" dirty="0">
                <a:latin typeface="Arial"/>
                <a:cs typeface="Arial"/>
              </a:rPr>
              <a:t> </a:t>
            </a:r>
            <a:r>
              <a:rPr lang="es-ES" dirty="0" err="1">
                <a:latin typeface="Arial"/>
                <a:cs typeface="Arial"/>
              </a:rPr>
              <a:t>map</a:t>
            </a:r>
            <a:r>
              <a:rPr lang="es-ES" dirty="0">
                <a:latin typeface="Arial"/>
                <a:cs typeface="Arial"/>
              </a:rPr>
              <a:t> acepta un </a:t>
            </a:r>
            <a:r>
              <a:rPr lang="es-ES" dirty="0" err="1">
                <a:latin typeface="Arial"/>
                <a:cs typeface="Arial"/>
              </a:rPr>
              <a:t>Function</a:t>
            </a:r>
            <a:r>
              <a:rPr lang="es-ES" dirty="0">
                <a:latin typeface="Arial"/>
                <a:cs typeface="Arial"/>
              </a:rPr>
              <a:t> en este caso añadimos las personas que llegan hasta aquí a una nueva lista y retornamos el nombre de las personas. Esta </a:t>
            </a:r>
            <a:r>
              <a:rPr lang="es-ES" dirty="0" err="1">
                <a:latin typeface="Arial"/>
                <a:cs typeface="Arial"/>
              </a:rPr>
              <a:t>String</a:t>
            </a:r>
            <a:r>
              <a:rPr lang="es-ES" dirty="0">
                <a:latin typeface="Arial"/>
                <a:cs typeface="Arial"/>
              </a:rPr>
              <a:t> llega hasta el </a:t>
            </a:r>
            <a:r>
              <a:rPr lang="es-ES" dirty="0" err="1">
                <a:latin typeface="Arial"/>
                <a:cs typeface="Arial"/>
              </a:rPr>
              <a:t>forEach</a:t>
            </a:r>
            <a:r>
              <a:rPr lang="es-ES" dirty="0">
                <a:latin typeface="Arial"/>
                <a:cs typeface="Arial"/>
              </a:rPr>
              <a:t> el cual acepta un </a:t>
            </a:r>
            <a:r>
              <a:rPr lang="es-ES" dirty="0" err="1">
                <a:latin typeface="Arial"/>
                <a:cs typeface="Arial"/>
              </a:rPr>
              <a:t>Consumer</a:t>
            </a:r>
            <a:r>
              <a:rPr lang="es-ES" dirty="0">
                <a:latin typeface="Arial"/>
                <a:cs typeface="Arial"/>
              </a:rPr>
              <a:t>, es decir no retorna nada y en este caso lo </a:t>
            </a:r>
            <a:r>
              <a:rPr lang="es-ES" dirty="0" err="1">
                <a:latin typeface="Arial"/>
                <a:cs typeface="Arial"/>
              </a:rPr>
              <a:t>sacaria</a:t>
            </a:r>
            <a:r>
              <a:rPr lang="es-ES" dirty="0">
                <a:latin typeface="Arial"/>
                <a:cs typeface="Arial"/>
              </a:rPr>
              <a:t> por pantalla.</a:t>
            </a:r>
            <a:endParaRPr lang="es-E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2650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4C0C6684-A672-8277-DA13-613115EE2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C0A589DD-1DFA-012F-DE81-06648297A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7D21D3DA-6D0E-07C7-3105-3A3DEE7E9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42" y="1392699"/>
            <a:ext cx="7744448" cy="379065"/>
          </a:xfrm>
          <a:prstGeom prst="rect">
            <a:avLst/>
          </a:prstGeom>
        </p:spPr>
      </p:pic>
      <p:pic>
        <p:nvPicPr>
          <p:cNvPr id="3" name="Imagen 3" descr="Texto&#10;&#10;Descripción generada automáticamente">
            <a:extLst>
              <a:ext uri="{FF2B5EF4-FFF2-40B4-BE49-F238E27FC236}">
                <a16:creationId xmlns:a16="http://schemas.microsoft.com/office/drawing/2014/main" id="{DA461D33-3917-6FA5-C53F-4865AF0FB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422" y="2057604"/>
            <a:ext cx="2743200" cy="4667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B22FB85-8F72-AE73-1016-D5377F755C0A}"/>
              </a:ext>
            </a:extLst>
          </p:cNvPr>
          <p:cNvSpPr txBox="1"/>
          <p:nvPr/>
        </p:nvSpPr>
        <p:spPr>
          <a:xfrm>
            <a:off x="864486" y="206239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latin typeface="Arial"/>
                <a:cs typeface="Arial"/>
              </a:rPr>
              <a:t>Contenido de la lista:</a:t>
            </a:r>
            <a:endParaRPr lang="es-ES" dirty="0">
              <a:cs typeface="Arial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B3C154B-4C22-18E5-75A4-B602267B55EA}"/>
              </a:ext>
            </a:extLst>
          </p:cNvPr>
          <p:cNvSpPr/>
          <p:nvPr/>
        </p:nvSpPr>
        <p:spPr bwMode="auto">
          <a:xfrm>
            <a:off x="344521" y="3364237"/>
            <a:ext cx="794609" cy="6448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" dirty="0">
                <a:latin typeface="Arial"/>
                <a:cs typeface="Arial"/>
              </a:rPr>
              <a:t>Alina Smith</a:t>
            </a:r>
            <a:endParaRPr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02F2629-983A-2B9B-87E2-FFB50631EDFD}"/>
              </a:ext>
            </a:extLst>
          </p:cNvPr>
          <p:cNvSpPr/>
          <p:nvPr/>
        </p:nvSpPr>
        <p:spPr bwMode="auto">
          <a:xfrm>
            <a:off x="344521" y="4322560"/>
            <a:ext cx="794609" cy="6448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" dirty="0">
                <a:latin typeface="Arial"/>
                <a:cs typeface="Arial"/>
              </a:rPr>
              <a:t>Helen White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285FFA3-56B0-F529-E6F5-29E0321B7E7D}"/>
              </a:ext>
            </a:extLst>
          </p:cNvPr>
          <p:cNvSpPr/>
          <p:nvPr/>
        </p:nvSpPr>
        <p:spPr bwMode="auto">
          <a:xfrm>
            <a:off x="344521" y="5280883"/>
            <a:ext cx="794609" cy="6448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" dirty="0">
                <a:latin typeface="Arial"/>
                <a:cs typeface="Arial"/>
              </a:rPr>
              <a:t>Alex </a:t>
            </a:r>
            <a:r>
              <a:rPr lang="es-ES" dirty="0" err="1">
                <a:latin typeface="Arial"/>
                <a:cs typeface="Arial"/>
              </a:rPr>
              <a:t>Boz</a:t>
            </a:r>
            <a:endParaRPr lang="es-ES" dirty="0" err="1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D5F76C7-F3D4-F23F-6856-500D21B6D7A2}"/>
              </a:ext>
            </a:extLst>
          </p:cNvPr>
          <p:cNvSpPr/>
          <p:nvPr/>
        </p:nvSpPr>
        <p:spPr bwMode="auto">
          <a:xfrm>
            <a:off x="1436800" y="3445605"/>
            <a:ext cx="499246" cy="4846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051AFCC-23ED-B28C-27D9-49ADB96DE346}"/>
              </a:ext>
            </a:extLst>
          </p:cNvPr>
          <p:cNvSpPr/>
          <p:nvPr/>
        </p:nvSpPr>
        <p:spPr bwMode="auto">
          <a:xfrm>
            <a:off x="2131395" y="2705389"/>
            <a:ext cx="1772896" cy="368954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" dirty="0" err="1">
                <a:latin typeface="Arial"/>
                <a:cs typeface="Arial"/>
              </a:rPr>
              <a:t>Filter</a:t>
            </a:r>
            <a:r>
              <a:rPr lang="es-ES" dirty="0">
                <a:latin typeface="Arial"/>
                <a:cs typeface="Arial"/>
              </a:rPr>
              <a:t>:</a:t>
            </a:r>
          </a:p>
          <a:p>
            <a:pPr algn="ctr"/>
            <a:r>
              <a:rPr lang="es-ES" sz="1050" dirty="0">
                <a:latin typeface="Arial"/>
                <a:cs typeface="Arial"/>
              </a:rPr>
              <a:t>.</a:t>
            </a:r>
            <a:r>
              <a:rPr lang="es-ES" sz="1050" dirty="0" err="1">
                <a:latin typeface="Arial"/>
                <a:cs typeface="Arial"/>
              </a:rPr>
              <a:t>getName</a:t>
            </a:r>
            <a:r>
              <a:rPr lang="es-ES" sz="1050" dirty="0">
                <a:latin typeface="Arial"/>
                <a:cs typeface="Arial"/>
              </a:rPr>
              <a:t>().</a:t>
            </a:r>
            <a:r>
              <a:rPr lang="es-ES" sz="1050" dirty="0" err="1">
                <a:latin typeface="Arial"/>
                <a:cs typeface="Arial"/>
              </a:rPr>
              <a:t>startsWith</a:t>
            </a:r>
            <a:r>
              <a:rPr lang="es-ES" sz="1050" dirty="0">
                <a:latin typeface="Arial"/>
                <a:cs typeface="Arial"/>
              </a:rPr>
              <a:t>("A")?</a:t>
            </a:r>
            <a:endParaRPr lang="es-ES" sz="1050" dirty="0">
              <a:cs typeface="Arial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43D8B8-BC12-E4E5-FAC6-6BC66B61F8D5}"/>
              </a:ext>
            </a:extLst>
          </p:cNvPr>
          <p:cNvSpPr/>
          <p:nvPr/>
        </p:nvSpPr>
        <p:spPr bwMode="auto">
          <a:xfrm>
            <a:off x="2510108" y="3513352"/>
            <a:ext cx="1014225" cy="35537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s-ES" dirty="0">
                <a:latin typeface="Arial"/>
                <a:cs typeface="Arial"/>
              </a:rPr>
              <a:t>True</a:t>
            </a:r>
            <a:endParaRPr lang="es-ES" dirty="0">
              <a:latin typeface="Arial"/>
              <a:cs typeface="Arial" panose="020B06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8641C58-A830-6426-1D04-B641A96DE1A6}"/>
              </a:ext>
            </a:extLst>
          </p:cNvPr>
          <p:cNvSpPr/>
          <p:nvPr/>
        </p:nvSpPr>
        <p:spPr bwMode="auto">
          <a:xfrm>
            <a:off x="2510107" y="4471675"/>
            <a:ext cx="1014225" cy="35537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s-ES" dirty="0">
                <a:latin typeface="Arial"/>
                <a:cs typeface="Arial"/>
              </a:rPr>
              <a:t>False</a:t>
            </a:r>
            <a:endParaRPr lang="es-ES" dirty="0">
              <a:latin typeface="Arial"/>
              <a:cs typeface="Arial" panose="020B0604020202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9337623-B7EE-2A74-5A9A-CBC0BC7953D6}"/>
              </a:ext>
            </a:extLst>
          </p:cNvPr>
          <p:cNvSpPr/>
          <p:nvPr/>
        </p:nvSpPr>
        <p:spPr bwMode="auto">
          <a:xfrm>
            <a:off x="2510107" y="5429996"/>
            <a:ext cx="1014225" cy="35537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es-ES" dirty="0">
                <a:latin typeface="Arial"/>
                <a:cs typeface="Arial"/>
              </a:rPr>
              <a:t>True</a:t>
            </a:r>
            <a:endParaRPr lang="es-ES" dirty="0">
              <a:latin typeface="Arial"/>
              <a:cs typeface="Arial" panose="020B0604020202020204" pitchFamily="34" charset="0"/>
            </a:endParaRP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11B7A5BB-EBA5-BCAD-D1AD-4F399593141F}"/>
              </a:ext>
            </a:extLst>
          </p:cNvPr>
          <p:cNvSpPr/>
          <p:nvPr/>
        </p:nvSpPr>
        <p:spPr bwMode="auto">
          <a:xfrm>
            <a:off x="1436800" y="4403928"/>
            <a:ext cx="499246" cy="4846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9E717A29-B7F1-B3E2-BF55-218CFF06F111}"/>
              </a:ext>
            </a:extLst>
          </p:cNvPr>
          <p:cNvSpPr/>
          <p:nvPr/>
        </p:nvSpPr>
        <p:spPr bwMode="auto">
          <a:xfrm>
            <a:off x="1436800" y="5362251"/>
            <a:ext cx="499246" cy="4846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4A89B84-EBAB-CE57-4461-81C5D44416ED}"/>
              </a:ext>
            </a:extLst>
          </p:cNvPr>
          <p:cNvSpPr/>
          <p:nvPr/>
        </p:nvSpPr>
        <p:spPr bwMode="auto">
          <a:xfrm>
            <a:off x="4776765" y="2705389"/>
            <a:ext cx="1872723" cy="368954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" dirty="0" err="1">
                <a:latin typeface="Arial"/>
                <a:cs typeface="Arial"/>
              </a:rPr>
              <a:t>Map</a:t>
            </a:r>
            <a:r>
              <a:rPr lang="es-ES" dirty="0">
                <a:latin typeface="Arial"/>
                <a:cs typeface="Arial"/>
              </a:rPr>
              <a:t>:</a:t>
            </a:r>
          </a:p>
          <a:p>
            <a:pPr algn="ctr"/>
            <a:endParaRPr lang="es-ES" sz="1050" dirty="0">
              <a:latin typeface="Arial"/>
              <a:cs typeface="Arial"/>
            </a:endParaRPr>
          </a:p>
          <a:p>
            <a:pPr algn="ctr"/>
            <a:endParaRPr lang="es-ES" sz="1050" dirty="0">
              <a:latin typeface="Arial"/>
              <a:cs typeface="Arial"/>
            </a:endParaRPr>
          </a:p>
          <a:p>
            <a:pPr algn="ctr"/>
            <a:endParaRPr lang="es-ES" sz="1050" dirty="0">
              <a:latin typeface="Arial"/>
              <a:cs typeface="Arial"/>
            </a:endParaRPr>
          </a:p>
          <a:p>
            <a:pPr algn="ctr"/>
            <a:r>
              <a:rPr lang="es-ES" sz="1050" dirty="0" err="1">
                <a:latin typeface="Arial"/>
                <a:cs typeface="Arial"/>
              </a:rPr>
              <a:t>NuevaLista.add</a:t>
            </a:r>
            <a:r>
              <a:rPr lang="es-ES" sz="1050" dirty="0">
                <a:latin typeface="Arial"/>
                <a:cs typeface="Arial"/>
              </a:rPr>
              <a:t>(persona);</a:t>
            </a:r>
            <a:endParaRPr lang="es-ES" sz="1050" dirty="0">
              <a:cs typeface="Arial"/>
            </a:endParaRPr>
          </a:p>
          <a:p>
            <a:pPr algn="ctr"/>
            <a:r>
              <a:rPr lang="es-ES" sz="1050" dirty="0" err="1">
                <a:latin typeface="Arial"/>
                <a:cs typeface="Arial"/>
              </a:rPr>
              <a:t>Return</a:t>
            </a:r>
            <a:r>
              <a:rPr lang="es-ES" sz="1050" dirty="0">
                <a:latin typeface="Arial"/>
                <a:cs typeface="Arial"/>
              </a:rPr>
              <a:t> </a:t>
            </a:r>
            <a:r>
              <a:rPr lang="es-ES" sz="1050" dirty="0" err="1">
                <a:latin typeface="Arial"/>
                <a:cs typeface="Arial"/>
              </a:rPr>
              <a:t>persona.getName</a:t>
            </a:r>
            <a:r>
              <a:rPr lang="es-ES" sz="1050" dirty="0">
                <a:latin typeface="Arial"/>
                <a:cs typeface="Arial"/>
              </a:rPr>
              <a:t>()</a:t>
            </a:r>
          </a:p>
          <a:p>
            <a:pPr algn="ctr"/>
            <a:endParaRPr lang="es-ES" sz="1050" dirty="0">
              <a:cs typeface="Arial"/>
            </a:endParaRPr>
          </a:p>
          <a:p>
            <a:pPr algn="ctr"/>
            <a:endParaRPr lang="es-ES" sz="1050" dirty="0">
              <a:cs typeface="Arial"/>
            </a:endParaRPr>
          </a:p>
          <a:p>
            <a:pPr algn="ctr"/>
            <a:endParaRPr lang="es-ES" sz="1050" dirty="0">
              <a:cs typeface="Arial"/>
            </a:endParaRPr>
          </a:p>
          <a:p>
            <a:pPr algn="ctr"/>
            <a:endParaRPr lang="es-ES" sz="1050" dirty="0">
              <a:cs typeface="Arial"/>
            </a:endParaRPr>
          </a:p>
          <a:p>
            <a:pPr algn="ctr"/>
            <a:endParaRPr lang="es-ES" sz="1050" dirty="0">
              <a:cs typeface="Arial"/>
            </a:endParaRPr>
          </a:p>
          <a:p>
            <a:pPr algn="ctr"/>
            <a:endParaRPr lang="es-ES" sz="1050" dirty="0">
              <a:cs typeface="Arial"/>
            </a:endParaRPr>
          </a:p>
          <a:p>
            <a:pPr algn="ctr"/>
            <a:endParaRPr lang="es-ES" sz="1050" dirty="0">
              <a:cs typeface="Arial"/>
            </a:endParaRPr>
          </a:p>
          <a:p>
            <a:pPr algn="ctr"/>
            <a:endParaRPr lang="es-ES" sz="1050" dirty="0">
              <a:cs typeface="Arial"/>
            </a:endParaRPr>
          </a:p>
          <a:p>
            <a:pPr algn="ctr"/>
            <a:endParaRPr lang="es-ES" sz="1050" dirty="0">
              <a:cs typeface="Arial"/>
            </a:endParaRPr>
          </a:p>
          <a:p>
            <a:pPr algn="ctr"/>
            <a:endParaRPr lang="es-ES" sz="1050" dirty="0">
              <a:cs typeface="Arial"/>
            </a:endParaRPr>
          </a:p>
          <a:p>
            <a:pPr algn="ctr"/>
            <a:r>
              <a:rPr lang="es-ES" sz="1050" dirty="0" err="1">
                <a:latin typeface="Arial"/>
                <a:cs typeface="Arial"/>
              </a:rPr>
              <a:t>NuevaLista.add</a:t>
            </a:r>
            <a:r>
              <a:rPr lang="es-ES" sz="1050" dirty="0">
                <a:latin typeface="Arial"/>
                <a:cs typeface="Arial"/>
              </a:rPr>
              <a:t>(persona);</a:t>
            </a:r>
          </a:p>
          <a:p>
            <a:pPr algn="ctr"/>
            <a:r>
              <a:rPr lang="es-ES" sz="1050" dirty="0" err="1">
                <a:cs typeface="Arial"/>
              </a:rPr>
              <a:t>Return</a:t>
            </a:r>
            <a:r>
              <a:rPr lang="es-ES" sz="1050" dirty="0">
                <a:cs typeface="Arial"/>
              </a:rPr>
              <a:t> </a:t>
            </a:r>
            <a:r>
              <a:rPr lang="es-ES" sz="1050" dirty="0" err="1">
                <a:cs typeface="Arial"/>
              </a:rPr>
              <a:t>persona.getName</a:t>
            </a:r>
            <a:r>
              <a:rPr lang="es-ES" sz="1050" dirty="0">
                <a:cs typeface="Arial"/>
              </a:rPr>
              <a:t>()</a:t>
            </a:r>
            <a:endParaRPr lang="es-ES" dirty="0"/>
          </a:p>
          <a:p>
            <a:pPr algn="ctr"/>
            <a:endParaRPr lang="es-ES" sz="1050" dirty="0">
              <a:cs typeface="Arial"/>
            </a:endParaRPr>
          </a:p>
          <a:p>
            <a:pPr algn="ctr"/>
            <a:endParaRPr lang="es-ES" sz="1050" dirty="0">
              <a:cs typeface="Arial"/>
            </a:endParaRPr>
          </a:p>
          <a:p>
            <a:pPr algn="ctr"/>
            <a:endParaRPr lang="es-ES" sz="1050" dirty="0">
              <a:cs typeface="Arial"/>
            </a:endParaRPr>
          </a:p>
          <a:p>
            <a:pPr algn="ctr"/>
            <a:endParaRPr lang="es-ES" sz="1050" dirty="0">
              <a:cs typeface="Arial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A8F5BDA-ED57-E123-223C-23F2BD3C9FB4}"/>
              </a:ext>
            </a:extLst>
          </p:cNvPr>
          <p:cNvSpPr txBox="1"/>
          <p:nvPr/>
        </p:nvSpPr>
        <p:spPr>
          <a:xfrm>
            <a:off x="1179561" y="2996381"/>
            <a:ext cx="9463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>
                <a:latin typeface="Arial"/>
                <a:cs typeface="Arial"/>
              </a:rPr>
              <a:t>Person</a:t>
            </a:r>
            <a:endParaRPr lang="es-ES" dirty="0" err="1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8D2D05E7-1D3C-E6CA-0E05-C8099C7D3C50}"/>
              </a:ext>
            </a:extLst>
          </p:cNvPr>
          <p:cNvSpPr/>
          <p:nvPr/>
        </p:nvSpPr>
        <p:spPr bwMode="auto">
          <a:xfrm>
            <a:off x="4152048" y="3435622"/>
            <a:ext cx="499246" cy="4846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80361634-60F1-F3FC-CF80-E5FDB007BA45}"/>
              </a:ext>
            </a:extLst>
          </p:cNvPr>
          <p:cNvSpPr/>
          <p:nvPr/>
        </p:nvSpPr>
        <p:spPr bwMode="auto">
          <a:xfrm>
            <a:off x="4152048" y="5352268"/>
            <a:ext cx="499246" cy="4846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9095368-7F7A-9711-198B-0C54563FF49A}"/>
              </a:ext>
            </a:extLst>
          </p:cNvPr>
          <p:cNvSpPr txBox="1"/>
          <p:nvPr/>
        </p:nvSpPr>
        <p:spPr>
          <a:xfrm>
            <a:off x="3894809" y="2986398"/>
            <a:ext cx="9463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>
                <a:latin typeface="Arial"/>
                <a:cs typeface="Arial"/>
              </a:rPr>
              <a:t>Person</a:t>
            </a:r>
            <a:endParaRPr lang="es-ES" dirty="0" err="1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49155AFF-34E3-3C70-3C7A-23FEE6F86C4E}"/>
              </a:ext>
            </a:extLst>
          </p:cNvPr>
          <p:cNvSpPr/>
          <p:nvPr/>
        </p:nvSpPr>
        <p:spPr bwMode="auto">
          <a:xfrm>
            <a:off x="6807401" y="3395692"/>
            <a:ext cx="499246" cy="4846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DBF1DFE6-40B7-7411-8BB6-9843E1B58EF2}"/>
              </a:ext>
            </a:extLst>
          </p:cNvPr>
          <p:cNvSpPr/>
          <p:nvPr/>
        </p:nvSpPr>
        <p:spPr bwMode="auto">
          <a:xfrm>
            <a:off x="6807401" y="5312338"/>
            <a:ext cx="499246" cy="4846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D0DDF29-E6A7-4FAD-75DB-8DEDEAD4501C}"/>
              </a:ext>
            </a:extLst>
          </p:cNvPr>
          <p:cNvSpPr txBox="1"/>
          <p:nvPr/>
        </p:nvSpPr>
        <p:spPr>
          <a:xfrm>
            <a:off x="6550162" y="2946468"/>
            <a:ext cx="9463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>
                <a:latin typeface="Arial"/>
                <a:cs typeface="Arial"/>
              </a:rPr>
              <a:t>String</a:t>
            </a:r>
            <a:endParaRPr lang="es-ES" dirty="0" err="1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1C39F38-2DCD-3C01-8439-E66910998D94}"/>
              </a:ext>
            </a:extLst>
          </p:cNvPr>
          <p:cNvSpPr/>
          <p:nvPr/>
        </p:nvSpPr>
        <p:spPr bwMode="auto">
          <a:xfrm>
            <a:off x="7302345" y="2705389"/>
            <a:ext cx="1633143" cy="368954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" dirty="0" err="1">
                <a:latin typeface="Arial"/>
                <a:cs typeface="Arial"/>
              </a:rPr>
              <a:t>ForEach</a:t>
            </a:r>
            <a:r>
              <a:rPr lang="es-ES" dirty="0">
                <a:latin typeface="Arial"/>
                <a:cs typeface="Arial"/>
              </a:rPr>
              <a:t>:</a:t>
            </a:r>
          </a:p>
          <a:p>
            <a:pPr algn="ctr"/>
            <a:r>
              <a:rPr lang="es-ES" sz="1050" dirty="0" err="1">
                <a:latin typeface="Arial"/>
                <a:cs typeface="Arial"/>
              </a:rPr>
              <a:t>System.out.println</a:t>
            </a:r>
            <a:r>
              <a:rPr lang="es-ES" sz="1050" dirty="0">
                <a:latin typeface="Arial"/>
                <a:cs typeface="Arial"/>
              </a:rPr>
              <a:t>(</a:t>
            </a:r>
            <a:r>
              <a:rPr lang="es-ES" sz="1050" dirty="0" err="1">
                <a:latin typeface="Arial"/>
                <a:cs typeface="Arial"/>
              </a:rPr>
              <a:t>name</a:t>
            </a:r>
            <a:r>
              <a:rPr lang="es-ES" sz="1050" dirty="0">
                <a:latin typeface="Arial"/>
                <a:cs typeface="Arial"/>
              </a:rPr>
              <a:t>)</a:t>
            </a:r>
          </a:p>
          <a:p>
            <a:pPr algn="ctr"/>
            <a:endParaRPr lang="es-ES" sz="1050" dirty="0">
              <a:cs typeface="Arial"/>
            </a:endParaRPr>
          </a:p>
          <a:p>
            <a:pPr algn="ctr"/>
            <a:r>
              <a:rPr lang="es-ES" sz="1050" dirty="0">
                <a:latin typeface="Arial"/>
                <a:cs typeface="Arial"/>
              </a:rPr>
              <a:t>Lo pasado por </a:t>
            </a:r>
            <a:r>
              <a:rPr lang="es-ES" sz="1050" dirty="0" err="1">
                <a:latin typeface="Arial"/>
                <a:cs typeface="Arial"/>
              </a:rPr>
              <a:t>map</a:t>
            </a:r>
            <a:r>
              <a:rPr lang="es-ES" sz="1050" dirty="0">
                <a:latin typeface="Arial"/>
                <a:cs typeface="Arial"/>
              </a:rPr>
              <a:t> lo muestra por pantalla.</a:t>
            </a:r>
            <a:endParaRPr lang="es-ES"/>
          </a:p>
          <a:p>
            <a:pPr algn="ctr"/>
            <a:endParaRPr lang="es-ES" sz="1050" dirty="0">
              <a:cs typeface="Arial"/>
            </a:endParaRPr>
          </a:p>
          <a:p>
            <a:pPr algn="ctr"/>
            <a:endParaRPr lang="es-ES" sz="1050" dirty="0">
              <a:cs typeface="Arial"/>
            </a:endParaRPr>
          </a:p>
          <a:p>
            <a:pPr algn="ctr"/>
            <a:endParaRPr lang="es-ES" sz="1050" dirty="0">
              <a:cs typeface="Arial"/>
            </a:endParaRPr>
          </a:p>
          <a:p>
            <a:pPr algn="ctr"/>
            <a:endParaRPr lang="es-ES" sz="1050" dirty="0">
              <a:cs typeface="Arial"/>
            </a:endParaRPr>
          </a:p>
          <a:p>
            <a:pPr algn="ctr"/>
            <a:endParaRPr lang="es-ES" sz="1050" dirty="0">
              <a:cs typeface="Arial"/>
            </a:endParaRPr>
          </a:p>
          <a:p>
            <a:pPr algn="ctr"/>
            <a:endParaRPr lang="es-ES" sz="1050" dirty="0">
              <a:cs typeface="Arial"/>
            </a:endParaRPr>
          </a:p>
          <a:p>
            <a:pPr algn="ctr"/>
            <a:endParaRPr lang="es-ES" sz="1050" dirty="0">
              <a:cs typeface="Arial"/>
            </a:endParaRPr>
          </a:p>
          <a:p>
            <a:pPr algn="ctr"/>
            <a:endParaRPr lang="es-ES" sz="1050" dirty="0">
              <a:cs typeface="Arial"/>
            </a:endParaRPr>
          </a:p>
          <a:p>
            <a:pPr algn="ctr"/>
            <a:endParaRPr lang="es-ES" sz="1050" dirty="0">
              <a:cs typeface="Arial"/>
            </a:endParaRPr>
          </a:p>
          <a:p>
            <a:pPr algn="ctr"/>
            <a:endParaRPr lang="es-ES" sz="1050" dirty="0">
              <a:cs typeface="Arial"/>
            </a:endParaRPr>
          </a:p>
          <a:p>
            <a:pPr algn="ctr"/>
            <a:r>
              <a:rPr lang="es-ES" sz="1050" dirty="0">
                <a:latin typeface="Arial"/>
                <a:cs typeface="Arial"/>
              </a:rPr>
              <a:t>Lo pasado por </a:t>
            </a:r>
            <a:r>
              <a:rPr lang="es-ES" sz="1050" dirty="0" err="1">
                <a:latin typeface="Arial"/>
                <a:cs typeface="Arial"/>
              </a:rPr>
              <a:t>map</a:t>
            </a:r>
            <a:r>
              <a:rPr lang="es-ES" sz="1050" dirty="0">
                <a:latin typeface="Arial"/>
                <a:cs typeface="Arial"/>
              </a:rPr>
              <a:t> lo muestra por pantalla.</a:t>
            </a:r>
            <a:endParaRPr lang="es-ES" sz="105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6088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4C0C6684-A672-8277-DA13-613115EE2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C0A589DD-1DFA-012F-DE81-06648297A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181421-B43F-6CC1-EC51-6EEAC330314E}"/>
              </a:ext>
            </a:extLst>
          </p:cNvPr>
          <p:cNvSpPr txBox="1"/>
          <p:nvPr/>
        </p:nvSpPr>
        <p:spPr>
          <a:xfrm>
            <a:off x="3200399" y="3200399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>
                <a:latin typeface="Arial"/>
                <a:cs typeface="Arial"/>
              </a:rPr>
              <a:t>Comparator</a:t>
            </a:r>
          </a:p>
          <a:p>
            <a:pPr algn="l"/>
            <a:r>
              <a:rPr lang="es-ES" dirty="0">
                <a:latin typeface="Arial"/>
                <a:cs typeface="Arial"/>
              </a:rPr>
              <a:t>Y ejercicios</a:t>
            </a:r>
            <a:endParaRPr lang="es-E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1442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4C0C6684-A672-8277-DA13-613115EE2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C0A589DD-1DFA-012F-DE81-06648297A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  <a:p>
            <a:endParaRPr lang="en-US" altLang="es-ES" dirty="0">
              <a:solidFill>
                <a:srgbClr val="262626"/>
              </a:solidFill>
              <a:latin typeface="Courier New"/>
              <a:cs typeface="Courier New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89D724D-0F00-2DC9-AA5F-B95707B4FAE8}"/>
              </a:ext>
            </a:extLst>
          </p:cNvPr>
          <p:cNvSpPr txBox="1"/>
          <p:nvPr/>
        </p:nvSpPr>
        <p:spPr>
          <a:xfrm>
            <a:off x="664836" y="1563264"/>
            <a:ext cx="756476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latin typeface="Arial"/>
                <a:cs typeface="Arial"/>
              </a:rPr>
              <a:t>Los </a:t>
            </a:r>
            <a:r>
              <a:rPr lang="es-ES" dirty="0" err="1">
                <a:latin typeface="Arial"/>
                <a:cs typeface="Arial"/>
              </a:rPr>
              <a:t>streams</a:t>
            </a:r>
            <a:r>
              <a:rPr lang="es-ES" dirty="0">
                <a:latin typeface="Arial"/>
                <a:cs typeface="Arial"/>
              </a:rPr>
              <a:t> tienen muchos </a:t>
            </a:r>
            <a:r>
              <a:rPr lang="es-ES" dirty="0" err="1">
                <a:latin typeface="Arial"/>
                <a:cs typeface="Arial"/>
              </a:rPr>
              <a:t>metodos</a:t>
            </a:r>
            <a:r>
              <a:rPr lang="es-ES" dirty="0">
                <a:latin typeface="Arial"/>
                <a:cs typeface="Arial"/>
              </a:rPr>
              <a:t> diferentes que podemos encontrar aquí: </a:t>
            </a:r>
            <a:endParaRPr lang="es-ES" dirty="0">
              <a:cs typeface="Arial"/>
            </a:endParaRPr>
          </a:p>
          <a:p>
            <a:pPr algn="l"/>
            <a:endParaRPr lang="es-ES" dirty="0">
              <a:latin typeface="Arial"/>
              <a:cs typeface="Arial"/>
            </a:endParaRPr>
          </a:p>
          <a:p>
            <a:pPr algn="l"/>
            <a:r>
              <a:rPr lang="es-ES" dirty="0">
                <a:latin typeface="Arial"/>
                <a:cs typeface="Arial"/>
                <a:hlinkClick r:id="rId2"/>
              </a:rPr>
              <a:t>https://docs.oracle.com/javase/8/docs/api/java/util/stream/Stream.html</a:t>
            </a:r>
            <a:endParaRPr lang="es-ES">
              <a:cs typeface="Arial"/>
            </a:endParaRPr>
          </a:p>
          <a:p>
            <a:pPr algn="l"/>
            <a:endParaRPr lang="es-ES" dirty="0">
              <a:cs typeface="Arial"/>
            </a:endParaRPr>
          </a:p>
          <a:p>
            <a:pPr algn="l"/>
            <a:r>
              <a:rPr lang="es-ES" dirty="0">
                <a:latin typeface="Arial"/>
                <a:cs typeface="Arial"/>
              </a:rPr>
              <a:t>Ejercicio:</a:t>
            </a:r>
            <a:endParaRPr lang="es-ES" dirty="0"/>
          </a:p>
          <a:p>
            <a:pPr algn="l"/>
            <a:endParaRPr lang="es-ES" dirty="0">
              <a:cs typeface="Arial"/>
            </a:endParaRPr>
          </a:p>
        </p:txBody>
      </p:sp>
      <p:pic>
        <p:nvPicPr>
          <p:cNvPr id="7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ED25E7C-AA44-2934-DFED-344CD22B9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42" y="3392682"/>
            <a:ext cx="7235339" cy="284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5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E6D77542-F45A-1C8B-40E3-3C1955238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/>
              <a:t>Type Parameters (Generics)</a:t>
            </a:r>
          </a:p>
        </p:txBody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7E03D0C6-3C98-90C0-AEEF-EC34DCA1F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s-ES" dirty="0">
                <a:solidFill>
                  <a:srgbClr val="262626"/>
                </a:solidFill>
                <a:latin typeface="Courier New"/>
                <a:cs typeface="Courier New"/>
              </a:rPr>
              <a:t>List&lt;</a:t>
            </a:r>
            <a:r>
              <a:rPr lang="en-US" altLang="es-ES" b="1" dirty="0">
                <a:solidFill>
                  <a:srgbClr val="262626"/>
                </a:solidFill>
              </a:rPr>
              <a:t>Type</a:t>
            </a:r>
            <a:r>
              <a:rPr lang="en-US" altLang="es-ES" dirty="0">
                <a:solidFill>
                  <a:srgbClr val="262626"/>
                </a:solidFill>
                <a:latin typeface="Courier New"/>
                <a:cs typeface="Courier New"/>
              </a:rPr>
              <a:t>&gt; </a:t>
            </a:r>
            <a:r>
              <a:rPr lang="en-US" altLang="es-ES" b="1" dirty="0">
                <a:solidFill>
                  <a:srgbClr val="262626"/>
                </a:solidFill>
              </a:rPr>
              <a:t>name</a:t>
            </a:r>
            <a:r>
              <a:rPr lang="en-US" altLang="es-ES" dirty="0">
                <a:solidFill>
                  <a:srgbClr val="262626"/>
                </a:solidFill>
                <a:latin typeface="Courier New"/>
                <a:cs typeface="Courier New"/>
              </a:rPr>
              <a:t> = new </a:t>
            </a:r>
            <a:r>
              <a:rPr lang="en-US" altLang="es-ES" dirty="0" err="1">
                <a:solidFill>
                  <a:srgbClr val="262626"/>
                </a:solidFill>
                <a:latin typeface="Courier New"/>
                <a:cs typeface="Courier New"/>
              </a:rPr>
              <a:t>ArrayList</a:t>
            </a:r>
            <a:r>
              <a:rPr lang="en-US" altLang="es-ES" dirty="0">
                <a:solidFill>
                  <a:srgbClr val="262626"/>
                </a:solidFill>
                <a:latin typeface="Courier New"/>
                <a:cs typeface="Courier New"/>
              </a:rPr>
              <a:t>&lt;</a:t>
            </a:r>
            <a:r>
              <a:rPr lang="en-US" altLang="es-ES" b="1" dirty="0">
                <a:solidFill>
                  <a:srgbClr val="262626"/>
                </a:solidFill>
              </a:rPr>
              <a:t>Type</a:t>
            </a:r>
            <a:r>
              <a:rPr lang="en-US" altLang="es-ES" dirty="0">
                <a:solidFill>
                  <a:srgbClr val="262626"/>
                </a:solidFill>
                <a:latin typeface="Courier New"/>
                <a:cs typeface="Courier New"/>
              </a:rPr>
              <a:t>&gt;();</a:t>
            </a:r>
          </a:p>
          <a:p>
            <a:pPr>
              <a:buFontTx/>
              <a:buNone/>
            </a:pPr>
            <a:endParaRPr lang="en-US" altLang="es-ES">
              <a:solidFill>
                <a:srgbClr val="262626"/>
              </a:solidFill>
              <a:latin typeface="Courier New" panose="02070309020205020404" pitchFamily="49" charset="0"/>
            </a:endParaRPr>
          </a:p>
          <a:p>
            <a:r>
              <a:rPr lang="en-US" altLang="es-ES" dirty="0" err="1">
                <a:solidFill>
                  <a:srgbClr val="262626"/>
                </a:solidFill>
              </a:rPr>
              <a:t>Desde</a:t>
            </a:r>
            <a:r>
              <a:rPr lang="en-US" altLang="es-ES" dirty="0">
                <a:solidFill>
                  <a:srgbClr val="262626"/>
                </a:solidFill>
              </a:rPr>
              <a:t> Java 1.5, al </a:t>
            </a:r>
            <a:r>
              <a:rPr lang="en-US" altLang="es-ES" dirty="0" err="1">
                <a:solidFill>
                  <a:srgbClr val="262626"/>
                </a:solidFill>
              </a:rPr>
              <a:t>construir</a:t>
            </a:r>
            <a:r>
              <a:rPr lang="en-US" altLang="es-ES" dirty="0">
                <a:solidFill>
                  <a:srgbClr val="262626"/>
                </a:solidFill>
              </a:rPr>
              <a:t> </a:t>
            </a:r>
            <a:r>
              <a:rPr lang="en-US" altLang="es-ES" dirty="0" err="1">
                <a:solidFill>
                  <a:srgbClr val="262626"/>
                </a:solidFill>
                <a:latin typeface="Courier New"/>
                <a:cs typeface="Courier New"/>
              </a:rPr>
              <a:t>java.util.ArrayList</a:t>
            </a:r>
            <a:r>
              <a:rPr lang="en-US" altLang="es-ES" dirty="0">
                <a:solidFill>
                  <a:srgbClr val="262626"/>
                </a:solidFill>
              </a:rPr>
              <a:t>, </a:t>
            </a:r>
            <a:r>
              <a:rPr lang="en-US" altLang="es-ES" dirty="0" err="1">
                <a:solidFill>
                  <a:srgbClr val="262626"/>
                </a:solidFill>
              </a:rPr>
              <a:t>especificamos</a:t>
            </a:r>
            <a:r>
              <a:rPr lang="en-US" altLang="es-ES" dirty="0">
                <a:solidFill>
                  <a:srgbClr val="262626"/>
                </a:solidFill>
              </a:rPr>
              <a:t> </a:t>
            </a:r>
            <a:r>
              <a:rPr lang="en-US" altLang="es-ES" dirty="0" err="1">
                <a:solidFill>
                  <a:srgbClr val="262626"/>
                </a:solidFill>
              </a:rPr>
              <a:t>el</a:t>
            </a:r>
            <a:r>
              <a:rPr lang="en-US" altLang="es-ES" dirty="0">
                <a:solidFill>
                  <a:srgbClr val="262626"/>
                </a:solidFill>
              </a:rPr>
              <a:t> </a:t>
            </a:r>
            <a:r>
              <a:rPr lang="en-US" altLang="es-ES" dirty="0" err="1">
                <a:solidFill>
                  <a:srgbClr val="262626"/>
                </a:solidFill>
              </a:rPr>
              <a:t>tipo</a:t>
            </a:r>
            <a:r>
              <a:rPr lang="en-US" altLang="es-ES" dirty="0">
                <a:solidFill>
                  <a:srgbClr val="262626"/>
                </a:solidFill>
              </a:rPr>
              <a:t> de </a:t>
            </a:r>
            <a:r>
              <a:rPr lang="en-US" altLang="es-ES" dirty="0" err="1">
                <a:solidFill>
                  <a:srgbClr val="262626"/>
                </a:solidFill>
                <a:latin typeface="Calibri"/>
                <a:cs typeface="Calibri"/>
              </a:rPr>
              <a:t>elemento</a:t>
            </a:r>
            <a:r>
              <a:rPr lang="en-US" altLang="es-ES" dirty="0">
                <a:solidFill>
                  <a:srgbClr val="262626"/>
                </a:solidFill>
                <a:latin typeface="Calibri"/>
                <a:cs typeface="Calibri"/>
              </a:rPr>
              <a:t> que </a:t>
            </a:r>
            <a:r>
              <a:rPr lang="en-US" altLang="es-ES" dirty="0" err="1">
                <a:solidFill>
                  <a:srgbClr val="262626"/>
                </a:solidFill>
                <a:latin typeface="Calibri"/>
                <a:cs typeface="Calibri"/>
              </a:rPr>
              <a:t>va</a:t>
            </a:r>
            <a:r>
              <a:rPr lang="en-US" altLang="es-ES" dirty="0">
                <a:solidFill>
                  <a:srgbClr val="262626"/>
                </a:solidFill>
                <a:latin typeface="Calibri"/>
                <a:cs typeface="Calibri"/>
              </a:rPr>
              <a:t> a </a:t>
            </a:r>
            <a:r>
              <a:rPr lang="en-US" altLang="es-ES" dirty="0" err="1">
                <a:solidFill>
                  <a:srgbClr val="262626"/>
                </a:solidFill>
                <a:latin typeface="Calibri"/>
                <a:cs typeface="Calibri"/>
              </a:rPr>
              <a:t>contener</a:t>
            </a:r>
            <a:r>
              <a:rPr lang="en-US" altLang="es-ES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lang="en-US" altLang="es-ES" dirty="0" err="1">
                <a:solidFill>
                  <a:srgbClr val="262626"/>
                </a:solidFill>
                <a:latin typeface="Calibri"/>
                <a:cs typeface="Calibri"/>
              </a:rPr>
              <a:t>asi</a:t>
            </a:r>
            <a:r>
              <a:rPr lang="en-US" altLang="es-ES" dirty="0">
                <a:solidFill>
                  <a:srgbClr val="262626"/>
                </a:solidFill>
                <a:latin typeface="Calibri"/>
                <a:cs typeface="Calibri"/>
              </a:rPr>
              <a:t>: </a:t>
            </a:r>
            <a:r>
              <a:rPr lang="en-US" altLang="es-ES" dirty="0">
                <a:solidFill>
                  <a:srgbClr val="262626"/>
                </a:solidFill>
                <a:latin typeface="Courier New"/>
                <a:cs typeface="Courier New"/>
              </a:rPr>
              <a:t>&lt;</a:t>
            </a:r>
            <a:r>
              <a:rPr lang="en-US" altLang="es-ES" dirty="0">
                <a:solidFill>
                  <a:srgbClr val="262626"/>
                </a:solidFill>
              </a:rPr>
              <a:t> </a:t>
            </a:r>
            <a:r>
              <a:rPr lang="en-US" altLang="es-ES" dirty="0">
                <a:solidFill>
                  <a:srgbClr val="262626"/>
                </a:solidFill>
                <a:latin typeface="Calibri"/>
                <a:cs typeface="Calibri"/>
              </a:rPr>
              <a:t>Tipo</a:t>
            </a:r>
            <a:r>
              <a:rPr lang="en-US" altLang="es-ES" dirty="0">
                <a:solidFill>
                  <a:srgbClr val="262626"/>
                </a:solidFill>
                <a:latin typeface="Courier New"/>
                <a:cs typeface="Courier New"/>
              </a:rPr>
              <a:t>&gt;</a:t>
            </a:r>
            <a:r>
              <a:rPr lang="en-US" altLang="es-ES" dirty="0">
                <a:solidFill>
                  <a:srgbClr val="262626"/>
                </a:solidFill>
              </a:rPr>
              <a:t>.</a:t>
            </a:r>
            <a:endParaRPr lang="en-US" altLang="es-ES" dirty="0">
              <a:solidFill>
                <a:srgbClr val="262626"/>
              </a:solidFill>
              <a:cs typeface="Calibri"/>
            </a:endParaRPr>
          </a:p>
          <a:p>
            <a:pPr lvl="1"/>
            <a:r>
              <a:rPr lang="en-US" altLang="es-ES" dirty="0">
                <a:solidFill>
                  <a:srgbClr val="404040"/>
                </a:solidFill>
              </a:rPr>
              <a:t>Decimos </a:t>
            </a:r>
            <a:r>
              <a:rPr lang="en-US" altLang="es-ES" dirty="0" err="1">
                <a:solidFill>
                  <a:srgbClr val="404040"/>
                </a:solidFill>
              </a:rPr>
              <a:t>por</a:t>
            </a:r>
            <a:r>
              <a:rPr lang="en-US" altLang="es-ES" dirty="0">
                <a:solidFill>
                  <a:srgbClr val="404040"/>
                </a:solidFill>
              </a:rPr>
              <a:t> lo tanto que la</a:t>
            </a:r>
            <a:r>
              <a:rPr lang="en-US" altLang="es-ES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altLang="es-ES" dirty="0" err="1">
                <a:solidFill>
                  <a:srgbClr val="404040"/>
                </a:solidFill>
                <a:latin typeface="Calibri"/>
                <a:cs typeface="Calibri"/>
              </a:rPr>
              <a:t>clase</a:t>
            </a:r>
            <a:r>
              <a:rPr lang="en-US" altLang="es-ES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en-US" altLang="es-ES" dirty="0" err="1">
                <a:solidFill>
                  <a:srgbClr val="404040"/>
                </a:solidFill>
                <a:latin typeface="Courier New"/>
                <a:cs typeface="Courier New"/>
              </a:rPr>
              <a:t>ArrayList</a:t>
            </a:r>
            <a:r>
              <a:rPr lang="en-US" altLang="es-ES" dirty="0">
                <a:solidFill>
                  <a:srgbClr val="404040"/>
                </a:solidFill>
              </a:rPr>
              <a:t> </a:t>
            </a:r>
            <a:r>
              <a:rPr lang="en-US" altLang="es-ES" dirty="0" err="1">
                <a:solidFill>
                  <a:srgbClr val="404040"/>
                </a:solidFill>
              </a:rPr>
              <a:t>acepta</a:t>
            </a:r>
            <a:r>
              <a:rPr lang="en-US" altLang="es-ES" dirty="0">
                <a:solidFill>
                  <a:srgbClr val="404040"/>
                </a:solidFill>
              </a:rPr>
              <a:t> un  </a:t>
            </a:r>
            <a:r>
              <a:rPr lang="en-US" altLang="es-ES" b="1" dirty="0">
                <a:solidFill>
                  <a:srgbClr val="404040"/>
                </a:solidFill>
              </a:rPr>
              <a:t>type parameter</a:t>
            </a:r>
            <a:r>
              <a:rPr lang="en-US" altLang="es-ES" dirty="0">
                <a:solidFill>
                  <a:srgbClr val="404040"/>
                </a:solidFill>
              </a:rPr>
              <a:t>, o que es </a:t>
            </a:r>
            <a:r>
              <a:rPr lang="en-US" altLang="es-ES" dirty="0" err="1">
                <a:solidFill>
                  <a:srgbClr val="404040"/>
                </a:solidFill>
              </a:rPr>
              <a:t>una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 err="1">
                <a:solidFill>
                  <a:srgbClr val="404040"/>
                </a:solidFill>
              </a:rPr>
              <a:t>clase</a:t>
            </a:r>
            <a:r>
              <a:rPr lang="en-US" altLang="es-ES" dirty="0">
                <a:solidFill>
                  <a:srgbClr val="404040"/>
                </a:solidFill>
              </a:rPr>
              <a:t> </a:t>
            </a:r>
            <a:r>
              <a:rPr lang="en-US" altLang="es-ES" b="1" dirty="0" err="1">
                <a:solidFill>
                  <a:srgbClr val="404040"/>
                </a:solidFill>
              </a:rPr>
              <a:t>genérica</a:t>
            </a:r>
            <a:r>
              <a:rPr lang="en-US" altLang="es-ES" dirty="0">
                <a:solidFill>
                  <a:srgbClr val="404040"/>
                </a:solidFill>
              </a:rPr>
              <a:t>.</a:t>
            </a:r>
            <a:endParaRPr lang="en-US" altLang="es-ES" dirty="0">
              <a:solidFill>
                <a:srgbClr val="404040"/>
              </a:solidFill>
              <a:cs typeface="Calibri"/>
            </a:endParaRPr>
          </a:p>
          <a:p>
            <a:pPr lvl="1"/>
            <a:r>
              <a:rPr lang="en-US" altLang="es-ES" dirty="0">
                <a:solidFill>
                  <a:srgbClr val="404040"/>
                </a:solidFill>
              </a:rPr>
              <a:t>Usar un "raw type" </a:t>
            </a:r>
            <a:r>
              <a:rPr lang="en-US" altLang="es-ES" dirty="0" err="1">
                <a:solidFill>
                  <a:srgbClr val="404040"/>
                </a:solidFill>
                <a:latin typeface="Courier New"/>
                <a:cs typeface="Courier New"/>
              </a:rPr>
              <a:t>ArrayList</a:t>
            </a:r>
            <a:r>
              <a:rPr lang="en-US" altLang="es-ES" dirty="0">
                <a:solidFill>
                  <a:srgbClr val="404040"/>
                </a:solidFill>
              </a:rPr>
              <a:t> sin</a:t>
            </a:r>
            <a:r>
              <a:rPr lang="en-US" altLang="es-ES" dirty="0">
                <a:solidFill>
                  <a:srgbClr val="404040"/>
                </a:solidFill>
                <a:latin typeface="Calibri"/>
                <a:cs typeface="Calibri"/>
              </a:rPr>
              <a:t> 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&lt;&gt;</a:t>
            </a:r>
            <a:r>
              <a:rPr lang="en-US" altLang="es-ES" dirty="0">
                <a:solidFill>
                  <a:srgbClr val="404040"/>
                </a:solidFill>
              </a:rPr>
              <a:t> </a:t>
            </a:r>
            <a:r>
              <a:rPr lang="en-US" altLang="es-ES" dirty="0" err="1">
                <a:solidFill>
                  <a:srgbClr val="404040"/>
                </a:solidFill>
              </a:rPr>
              <a:t>provoca</a:t>
            </a:r>
            <a:r>
              <a:rPr lang="en-US" altLang="es-ES" dirty="0">
                <a:solidFill>
                  <a:srgbClr val="404040"/>
                </a:solidFill>
              </a:rPr>
              <a:t> warnings.</a:t>
            </a:r>
            <a:endParaRPr lang="en-US" altLang="es-ES" dirty="0">
              <a:solidFill>
                <a:srgbClr val="40404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  <a:buNone/>
            </a:pPr>
            <a:endParaRPr lang="en-US" altLang="es-ES" dirty="0">
              <a:solidFill>
                <a:srgbClr val="404040"/>
              </a:solidFill>
              <a:latin typeface="Courier New"/>
              <a:cs typeface="Courier New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List</a:t>
            </a:r>
            <a:r>
              <a:rPr lang="en-US" altLang="es-ES" b="1" dirty="0">
                <a:solidFill>
                  <a:schemeClr val="accent2"/>
                </a:solidFill>
                <a:latin typeface="Courier New"/>
                <a:cs typeface="Courier New"/>
              </a:rPr>
              <a:t>&lt;String&gt;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 names = new </a:t>
            </a:r>
            <a:r>
              <a:rPr lang="en-US" altLang="es-ES" dirty="0" err="1">
                <a:solidFill>
                  <a:srgbClr val="404040"/>
                </a:solidFill>
                <a:latin typeface="Courier New"/>
                <a:cs typeface="Courier New"/>
              </a:rPr>
              <a:t>ArrayList</a:t>
            </a:r>
            <a:r>
              <a:rPr lang="en-US" altLang="es-ES" b="1" dirty="0">
                <a:solidFill>
                  <a:schemeClr val="accent2"/>
                </a:solidFill>
                <a:latin typeface="Courier New"/>
                <a:cs typeface="Courier New"/>
              </a:rPr>
              <a:t>&lt;String&gt;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();</a:t>
            </a:r>
            <a:endParaRPr lang="en-US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s-ES" dirty="0" err="1">
                <a:solidFill>
                  <a:srgbClr val="404040"/>
                </a:solidFill>
                <a:latin typeface="Courier New"/>
                <a:cs typeface="Courier New"/>
              </a:rPr>
              <a:t>names.add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("Marty Stepp");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s-ES" dirty="0" err="1">
                <a:solidFill>
                  <a:srgbClr val="404040"/>
                </a:solidFill>
                <a:latin typeface="Courier New"/>
                <a:cs typeface="Courier New"/>
              </a:rPr>
              <a:t>names.add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("Stuart Reges");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String teacher = </a:t>
            </a:r>
            <a:r>
              <a:rPr lang="en-US" altLang="es-ES" b="1" dirty="0" err="1">
                <a:solidFill>
                  <a:srgbClr val="404040"/>
                </a:solidFill>
                <a:latin typeface="Courier New"/>
                <a:cs typeface="Courier New"/>
              </a:rPr>
              <a:t>names.get</a:t>
            </a:r>
            <a:r>
              <a:rPr lang="en-US" altLang="es-ES" b="1" dirty="0">
                <a:solidFill>
                  <a:srgbClr val="404040"/>
                </a:solidFill>
                <a:latin typeface="Courier New"/>
                <a:cs typeface="Courier New"/>
              </a:rPr>
              <a:t>(0)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r>
              <a:rPr lang="en-US" altLang="es-ES" dirty="0">
                <a:solidFill>
                  <a:srgbClr val="006600"/>
                </a:solidFill>
                <a:latin typeface="Courier New"/>
                <a:cs typeface="Courier New"/>
              </a:rPr>
              <a:t>//No </a:t>
            </a:r>
            <a:r>
              <a:rPr lang="en-US" altLang="es-ES" dirty="0" err="1">
                <a:solidFill>
                  <a:srgbClr val="006600"/>
                </a:solidFill>
                <a:latin typeface="Courier New"/>
                <a:cs typeface="Courier New"/>
              </a:rPr>
              <a:t>necesario</a:t>
            </a:r>
            <a:r>
              <a:rPr lang="en-US" altLang="es-ES" dirty="0">
                <a:solidFill>
                  <a:srgbClr val="006600"/>
                </a:solidFill>
                <a:latin typeface="Courier New"/>
                <a:cs typeface="Courier New"/>
              </a:rPr>
              <a:t> cast</a:t>
            </a:r>
            <a:endParaRPr lang="en-US" altLang="es-ES" dirty="0" err="1">
              <a:solidFill>
                <a:srgbClr val="006600"/>
              </a:solidFill>
              <a:latin typeface="Courier New" panose="02070309020205020404" pitchFamily="49" charset="0"/>
              <a:cs typeface="Courier New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s-ES" dirty="0">
                <a:solidFill>
                  <a:srgbClr val="CC0000"/>
                </a:solidFill>
                <a:latin typeface="Courier New"/>
                <a:cs typeface="Courier New"/>
              </a:rPr>
              <a:t>Point oops = (Point) </a:t>
            </a:r>
            <a:r>
              <a:rPr lang="en-US" altLang="es-ES" dirty="0" err="1">
                <a:solidFill>
                  <a:srgbClr val="CC0000"/>
                </a:solidFill>
                <a:latin typeface="Courier New"/>
                <a:cs typeface="Courier New"/>
              </a:rPr>
              <a:t>names.get</a:t>
            </a:r>
            <a:r>
              <a:rPr lang="en-US" altLang="es-ES" dirty="0">
                <a:solidFill>
                  <a:srgbClr val="CC0000"/>
                </a:solidFill>
                <a:latin typeface="Courier New"/>
                <a:cs typeface="Courier New"/>
              </a:rPr>
              <a:t>(1);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 </a:t>
            </a:r>
            <a:r>
              <a:rPr lang="en-US" altLang="es-ES" dirty="0">
                <a:solidFill>
                  <a:srgbClr val="006600"/>
                </a:solidFill>
                <a:latin typeface="Courier New"/>
                <a:cs typeface="Courier New"/>
              </a:rPr>
              <a:t>//No </a:t>
            </a:r>
            <a:r>
              <a:rPr lang="en-US" altLang="es-ES" dirty="0" err="1">
                <a:solidFill>
                  <a:srgbClr val="006600"/>
                </a:solidFill>
                <a:latin typeface="Courier New"/>
                <a:cs typeface="Courier New"/>
              </a:rPr>
              <a:t>compila</a:t>
            </a:r>
            <a:endParaRPr lang="en-US" altLang="es-ES" dirty="0" err="1">
              <a:solidFill>
                <a:srgbClr val="006600"/>
              </a:solidFill>
              <a:latin typeface="Courier New" panose="02070309020205020404" pitchFamily="49" charset="0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E6D77542-F45A-1C8B-40E3-3C1955238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err="1"/>
              <a:t>Ejemplo</a:t>
            </a:r>
            <a:r>
              <a:rPr lang="en-US" altLang="es-ES" dirty="0"/>
              <a:t> </a:t>
            </a:r>
            <a:r>
              <a:rPr lang="en-US" altLang="es-ES" dirty="0" err="1"/>
              <a:t>clase</a:t>
            </a:r>
            <a:r>
              <a:rPr lang="en-US" altLang="es-ES" dirty="0"/>
              <a:t> </a:t>
            </a:r>
            <a:r>
              <a:rPr lang="en-US" altLang="es-ES" dirty="0" err="1"/>
              <a:t>ArrayList</a:t>
            </a:r>
            <a:r>
              <a:rPr lang="en-US" b="0" dirty="0">
                <a:solidFill>
                  <a:srgbClr val="262626"/>
                </a:solidFill>
                <a:latin typeface="Courier New"/>
                <a:cs typeface="Courier New"/>
              </a:rPr>
              <a:t>&lt;</a:t>
            </a:r>
            <a:r>
              <a:rPr lang="en-US" dirty="0">
                <a:solidFill>
                  <a:srgbClr val="262626"/>
                </a:solidFill>
                <a:ea typeface="+mj-lt"/>
                <a:cs typeface="+mj-lt"/>
              </a:rPr>
              <a:t>Type</a:t>
            </a:r>
            <a:r>
              <a:rPr lang="en-US" b="0" dirty="0">
                <a:solidFill>
                  <a:srgbClr val="262626"/>
                </a:solidFill>
                <a:latin typeface="Courier New"/>
                <a:cs typeface="Courier New"/>
              </a:rPr>
              <a:t>&gt;</a:t>
            </a:r>
            <a:endParaRPr lang="es-ES" dirty="0"/>
          </a:p>
        </p:txBody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7E03D0C6-3C98-90C0-AEEF-EC34DCA1F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algn="ctr">
              <a:buFontTx/>
              <a:buNone/>
            </a:pPr>
            <a:endParaRPr lang="en-US" altLang="es-ES" dirty="0">
              <a:solidFill>
                <a:srgbClr val="262626"/>
              </a:solidFill>
              <a:latin typeface="Courier New" panose="02070309020205020404" pitchFamily="49" charset="0"/>
              <a:cs typeface="Courier New"/>
            </a:endParaRPr>
          </a:p>
        </p:txBody>
      </p:sp>
      <p:pic>
        <p:nvPicPr>
          <p:cNvPr id="2" name="Imagen 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67DD9BAA-0D22-D8A0-8F45-4AD59805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249825"/>
            <a:ext cx="4760259" cy="1288439"/>
          </a:xfrm>
          <a:prstGeom prst="rect">
            <a:avLst/>
          </a:prstGeom>
        </p:spPr>
      </p:pic>
      <p:pic>
        <p:nvPicPr>
          <p:cNvPr id="3" name="Imagen 3" descr="Texto&#10;&#10;Descripción generada automáticamente">
            <a:extLst>
              <a:ext uri="{FF2B5EF4-FFF2-40B4-BE49-F238E27FC236}">
                <a16:creationId xmlns:a16="http://schemas.microsoft.com/office/drawing/2014/main" id="{86347BA8-8F90-7F3C-1F4D-07CF3433E6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8" t="18750" r="6787" b="31250"/>
          <a:stretch/>
        </p:blipFill>
        <p:spPr>
          <a:xfrm>
            <a:off x="567018" y="1976092"/>
            <a:ext cx="8469600" cy="562042"/>
          </a:xfrm>
          <a:prstGeom prst="rect">
            <a:avLst/>
          </a:prstGeom>
        </p:spPr>
      </p:pic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9C53B0DB-4B9D-9AF1-4791-BADA7B6715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22" r="209" b="-855"/>
          <a:stretch/>
        </p:blipFill>
        <p:spPr>
          <a:xfrm>
            <a:off x="342901" y="4765117"/>
            <a:ext cx="5522432" cy="14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6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E6D77542-F45A-1C8B-40E3-3C1955238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err="1"/>
              <a:t>Ejemplo</a:t>
            </a:r>
            <a:r>
              <a:rPr lang="en-US" altLang="es-ES" dirty="0"/>
              <a:t> </a:t>
            </a:r>
            <a:r>
              <a:rPr lang="en-US" altLang="es-ES" dirty="0" err="1"/>
              <a:t>clase</a:t>
            </a:r>
            <a:r>
              <a:rPr lang="en-US" altLang="es-ES" dirty="0"/>
              <a:t> </a:t>
            </a:r>
            <a:r>
              <a:rPr lang="en-US" altLang="es-ES" dirty="0" err="1"/>
              <a:t>ArrayList</a:t>
            </a:r>
            <a:r>
              <a:rPr lang="en-US" b="0" dirty="0">
                <a:solidFill>
                  <a:srgbClr val="262626"/>
                </a:solidFill>
                <a:latin typeface="Courier New"/>
                <a:cs typeface="Courier New"/>
              </a:rPr>
              <a:t>&lt;</a:t>
            </a:r>
            <a:r>
              <a:rPr lang="en-US" dirty="0">
                <a:solidFill>
                  <a:srgbClr val="262626"/>
                </a:solidFill>
                <a:ea typeface="+mj-lt"/>
                <a:cs typeface="+mj-lt"/>
              </a:rPr>
              <a:t>Type</a:t>
            </a:r>
            <a:r>
              <a:rPr lang="en-US" b="0" dirty="0">
                <a:solidFill>
                  <a:srgbClr val="262626"/>
                </a:solidFill>
                <a:latin typeface="Courier New"/>
                <a:cs typeface="Courier New"/>
              </a:rPr>
              <a:t>&gt;</a:t>
            </a:r>
            <a:endParaRPr lang="es-ES" dirty="0"/>
          </a:p>
        </p:txBody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7E03D0C6-3C98-90C0-AEEF-EC34DCA1F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1752600"/>
          </a:xfrm>
        </p:spPr>
        <p:txBody>
          <a:bodyPr/>
          <a:lstStyle/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 marL="285750" indent="-285750"/>
            <a:r>
              <a:rPr lang="en-US" dirty="0">
                <a:solidFill>
                  <a:srgbClr val="262626"/>
                </a:solidFill>
                <a:ea typeface="+mn-lt"/>
                <a:cs typeface="+mn-lt"/>
              </a:rPr>
              <a:t>Al </a:t>
            </a:r>
            <a:r>
              <a:rPr lang="en-US" dirty="0" err="1">
                <a:solidFill>
                  <a:srgbClr val="262626"/>
                </a:solidFill>
                <a:ea typeface="+mn-lt"/>
                <a:cs typeface="+mn-lt"/>
              </a:rPr>
              <a:t>inicializar</a:t>
            </a:r>
            <a:r>
              <a:rPr lang="en-US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262626"/>
                </a:solidFill>
                <a:ea typeface="+mn-lt"/>
                <a:cs typeface="+mn-lt"/>
              </a:rPr>
              <a:t>una</a:t>
            </a:r>
            <a:r>
              <a:rPr lang="en-US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262626"/>
                </a:solidFill>
                <a:ea typeface="+mn-lt"/>
                <a:cs typeface="+mn-lt"/>
              </a:rPr>
              <a:t>arraylist</a:t>
            </a:r>
            <a:r>
              <a:rPr lang="en-US" dirty="0">
                <a:solidFill>
                  <a:srgbClr val="262626"/>
                </a:solidFill>
                <a:ea typeface="+mn-lt"/>
                <a:cs typeface="+mn-lt"/>
              </a:rPr>
              <a:t> con un </a:t>
            </a:r>
            <a:r>
              <a:rPr lang="en-US" dirty="0" err="1">
                <a:solidFill>
                  <a:srgbClr val="262626"/>
                </a:solidFill>
                <a:ea typeface="+mn-lt"/>
                <a:cs typeface="+mn-lt"/>
              </a:rPr>
              <a:t>tipo</a:t>
            </a:r>
            <a:r>
              <a:rPr lang="en-US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262626"/>
                </a:solidFill>
                <a:ea typeface="+mn-lt"/>
                <a:cs typeface="+mn-lt"/>
              </a:rPr>
              <a:t>especifico</a:t>
            </a:r>
            <a:r>
              <a:rPr lang="en-US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262626"/>
                </a:solidFill>
                <a:ea typeface="+mn-lt"/>
                <a:cs typeface="+mn-lt"/>
              </a:rPr>
              <a:t>como</a:t>
            </a:r>
            <a:r>
              <a:rPr lang="en-US" dirty="0">
                <a:solidFill>
                  <a:srgbClr val="262626"/>
                </a:solidFill>
                <a:ea typeface="+mn-lt"/>
                <a:cs typeface="+mn-lt"/>
              </a:rPr>
              <a:t> String, </a:t>
            </a:r>
            <a:r>
              <a:rPr lang="en-US" dirty="0" err="1">
                <a:solidFill>
                  <a:srgbClr val="262626"/>
                </a:solidFill>
                <a:ea typeface="+mn-lt"/>
                <a:cs typeface="+mn-lt"/>
              </a:rPr>
              <a:t>internamente</a:t>
            </a:r>
            <a:r>
              <a:rPr lang="en-US" dirty="0">
                <a:solidFill>
                  <a:srgbClr val="262626"/>
                </a:solidFill>
                <a:ea typeface="+mn-lt"/>
                <a:cs typeface="+mn-lt"/>
              </a:rPr>
              <a:t> Java </a:t>
            </a:r>
            <a:r>
              <a:rPr lang="en-US" dirty="0" err="1">
                <a:solidFill>
                  <a:srgbClr val="262626"/>
                </a:solidFill>
                <a:ea typeface="+mn-lt"/>
                <a:cs typeface="+mn-lt"/>
              </a:rPr>
              <a:t>utiliza</a:t>
            </a:r>
            <a:r>
              <a:rPr lang="en-US" dirty="0">
                <a:solidFill>
                  <a:srgbClr val="262626"/>
                </a:solidFill>
                <a:ea typeface="+mn-lt"/>
                <a:cs typeface="+mn-lt"/>
              </a:rPr>
              <a:t> la </a:t>
            </a:r>
            <a:r>
              <a:rPr lang="en-US" dirty="0" err="1">
                <a:solidFill>
                  <a:srgbClr val="262626"/>
                </a:solidFill>
                <a:ea typeface="+mn-lt"/>
                <a:cs typeface="+mn-lt"/>
              </a:rPr>
              <a:t>clase</a:t>
            </a:r>
            <a:r>
              <a:rPr lang="en-US" dirty="0">
                <a:solidFill>
                  <a:srgbClr val="262626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262626"/>
                </a:solidFill>
                <a:ea typeface="+mn-lt"/>
                <a:cs typeface="+mn-lt"/>
              </a:rPr>
              <a:t>ArrayList</a:t>
            </a:r>
            <a:r>
              <a:rPr lang="en-US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262626"/>
                </a:solidFill>
                <a:ea typeface="+mn-lt"/>
                <a:cs typeface="+mn-lt"/>
              </a:rPr>
              <a:t>cambiando</a:t>
            </a:r>
            <a:r>
              <a:rPr lang="en-US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262626"/>
                </a:solidFill>
                <a:ea typeface="+mn-lt"/>
                <a:cs typeface="+mn-lt"/>
              </a:rPr>
              <a:t>todas</a:t>
            </a:r>
            <a:r>
              <a:rPr lang="en-US" dirty="0">
                <a:solidFill>
                  <a:srgbClr val="262626"/>
                </a:solidFill>
                <a:ea typeface="+mn-lt"/>
                <a:cs typeface="+mn-lt"/>
              </a:rPr>
              <a:t> las </a:t>
            </a:r>
            <a:r>
              <a:rPr lang="en-US" dirty="0" err="1">
                <a:solidFill>
                  <a:srgbClr val="262626"/>
                </a:solidFill>
                <a:ea typeface="+mn-lt"/>
                <a:cs typeface="+mn-lt"/>
              </a:rPr>
              <a:t>referencias</a:t>
            </a:r>
            <a:r>
              <a:rPr lang="en-US" dirty="0">
                <a:solidFill>
                  <a:srgbClr val="262626"/>
                </a:solidFill>
                <a:ea typeface="+mn-lt"/>
                <a:cs typeface="+mn-lt"/>
              </a:rPr>
              <a:t> a de </a:t>
            </a:r>
            <a:r>
              <a:rPr lang="en-US" dirty="0" err="1">
                <a:solidFill>
                  <a:srgbClr val="262626"/>
                </a:solidFill>
                <a:ea typeface="+mn-lt"/>
                <a:cs typeface="+mn-lt"/>
              </a:rPr>
              <a:t>su</a:t>
            </a:r>
            <a:r>
              <a:rPr lang="en-US" dirty="0">
                <a:solidFill>
                  <a:srgbClr val="262626"/>
                </a:solidFill>
                <a:ea typeface="+mn-lt"/>
                <a:cs typeface="+mn-lt"/>
              </a:rPr>
              <a:t> Type parameter a String:</a:t>
            </a:r>
            <a:endParaRPr lang="en-US" dirty="0">
              <a:ea typeface="+mn-lt"/>
              <a:cs typeface="+mn-lt"/>
            </a:endParaRPr>
          </a:p>
          <a:p>
            <a:pPr algn="ctr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5" name="Imagen 5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3F4A57D3-173A-D255-EE6F-F03BC2E24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05" y="2921649"/>
            <a:ext cx="6071346" cy="633703"/>
          </a:xfrm>
          <a:prstGeom prst="rect">
            <a:avLst/>
          </a:prstGeom>
        </p:spPr>
      </p:pic>
      <p:pic>
        <p:nvPicPr>
          <p:cNvPr id="6" name="Imagen 6" descr="Texto&#10;&#10;Descripción generada automáticamente">
            <a:extLst>
              <a:ext uri="{FF2B5EF4-FFF2-40B4-BE49-F238E27FC236}">
                <a16:creationId xmlns:a16="http://schemas.microsoft.com/office/drawing/2014/main" id="{EB43B121-837F-E8EC-794E-0CBEBBF21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07" y="3591987"/>
            <a:ext cx="4749052" cy="280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9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>
            <a:extLst>
              <a:ext uri="{FF2B5EF4-FFF2-40B4-BE49-F238E27FC236}">
                <a16:creationId xmlns:a16="http://schemas.microsoft.com/office/drawing/2014/main" id="{A9362AB2-9102-B5C7-704E-495623EB8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err="1"/>
              <a:t>Implementando</a:t>
            </a:r>
            <a:r>
              <a:rPr lang="en-US" altLang="es-ES" dirty="0"/>
              <a:t> </a:t>
            </a:r>
            <a:r>
              <a:rPr lang="en-US" altLang="es-ES" dirty="0" err="1"/>
              <a:t>genericos</a:t>
            </a:r>
          </a:p>
        </p:txBody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8CADC7B4-D347-6713-B808-84AB97344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es-ES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ES" sz="1800" dirty="0">
                <a:solidFill>
                  <a:srgbClr val="262626"/>
                </a:solidFill>
                <a:latin typeface="Courier New"/>
                <a:cs typeface="Courier New"/>
              </a:rPr>
              <a:t>public class </a:t>
            </a:r>
            <a:r>
              <a:rPr lang="en-US" altLang="es-ES" sz="1800" b="1" dirty="0">
                <a:solidFill>
                  <a:srgbClr val="262626"/>
                </a:solidFill>
              </a:rPr>
              <a:t>name</a:t>
            </a:r>
            <a:r>
              <a:rPr lang="en-US" altLang="es-ES" sz="1800" dirty="0">
                <a:solidFill>
                  <a:srgbClr val="262626"/>
                </a:solidFill>
                <a:latin typeface="Courier New"/>
                <a:cs typeface="Courier New"/>
              </a:rPr>
              <a:t>&lt;</a:t>
            </a:r>
            <a:r>
              <a:rPr lang="en-US" altLang="es-ES" sz="1800" b="1" dirty="0">
                <a:solidFill>
                  <a:srgbClr val="262626"/>
                </a:solidFill>
              </a:rPr>
              <a:t>Type</a:t>
            </a:r>
            <a:r>
              <a:rPr lang="en-US" altLang="es-ES" sz="1800" dirty="0">
                <a:solidFill>
                  <a:srgbClr val="262626"/>
                </a:solidFill>
                <a:latin typeface="Courier New"/>
                <a:cs typeface="Courier New"/>
              </a:rPr>
              <a:t>&gt;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ES" sz="1800" dirty="0">
                <a:solidFill>
                  <a:srgbClr val="262626"/>
                </a:solidFill>
              </a:rPr>
              <a:t>or</a:t>
            </a:r>
            <a:endParaRPr lang="en-US" altLang="es-ES" sz="1800" dirty="0">
              <a:solidFill>
                <a:srgbClr val="262626"/>
              </a:solidFill>
              <a:ea typeface="Calibri"/>
              <a:cs typeface="Calibri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ES" sz="1800" dirty="0">
                <a:solidFill>
                  <a:srgbClr val="262626"/>
                </a:solidFill>
                <a:latin typeface="Courier New"/>
                <a:cs typeface="Courier New"/>
              </a:rPr>
              <a:t>public class </a:t>
            </a:r>
            <a:r>
              <a:rPr lang="en-US" altLang="es-ES" sz="1800" b="1" dirty="0">
                <a:solidFill>
                  <a:srgbClr val="262626"/>
                </a:solidFill>
              </a:rPr>
              <a:t>name</a:t>
            </a:r>
            <a:r>
              <a:rPr lang="en-US" altLang="es-ES" sz="1800" dirty="0">
                <a:solidFill>
                  <a:srgbClr val="262626"/>
                </a:solidFill>
                <a:latin typeface="Courier New"/>
                <a:cs typeface="Courier New"/>
              </a:rPr>
              <a:t>&lt;</a:t>
            </a:r>
            <a:r>
              <a:rPr lang="en-US" altLang="es-ES" sz="1800" b="1" dirty="0">
                <a:solidFill>
                  <a:srgbClr val="262626"/>
                </a:solidFill>
              </a:rPr>
              <a:t>Type</a:t>
            </a:r>
            <a:r>
              <a:rPr lang="en-US" altLang="es-ES" sz="1800" dirty="0">
                <a:solidFill>
                  <a:srgbClr val="262626"/>
                </a:solidFill>
                <a:latin typeface="Courier New"/>
                <a:cs typeface="Courier New"/>
              </a:rPr>
              <a:t>, </a:t>
            </a:r>
            <a:r>
              <a:rPr lang="en-US" altLang="es-ES" sz="1800" b="1" dirty="0">
                <a:solidFill>
                  <a:srgbClr val="262626"/>
                </a:solidFill>
              </a:rPr>
              <a:t>Type2</a:t>
            </a:r>
            <a:r>
              <a:rPr lang="en-US" altLang="es-ES" sz="1800" dirty="0">
                <a:solidFill>
                  <a:srgbClr val="262626"/>
                </a:solidFill>
                <a:latin typeface="Courier New"/>
                <a:cs typeface="Courier New"/>
              </a:rPr>
              <a:t>, ..., </a:t>
            </a:r>
            <a:r>
              <a:rPr lang="en-US" altLang="es-ES" sz="1800" b="1" dirty="0" err="1">
                <a:solidFill>
                  <a:srgbClr val="262626"/>
                </a:solidFill>
              </a:rPr>
              <a:t>TypeX</a:t>
            </a:r>
            <a:r>
              <a:rPr lang="en-US" altLang="es-ES" sz="1800" dirty="0">
                <a:solidFill>
                  <a:srgbClr val="262626"/>
                </a:solidFill>
                <a:latin typeface="Courier New"/>
                <a:cs typeface="Courier New"/>
              </a:rPr>
              <a:t>&gt; {</a:t>
            </a:r>
          </a:p>
          <a:p>
            <a:pPr>
              <a:lnSpc>
                <a:spcPct val="80000"/>
              </a:lnSpc>
              <a:buNone/>
            </a:pPr>
            <a:endParaRPr lang="en-US" altLang="es-ES" sz="1800" dirty="0">
              <a:solidFill>
                <a:srgbClr val="262626"/>
              </a:solidFill>
              <a:latin typeface="Courier New"/>
              <a:cs typeface="Courier New"/>
            </a:endParaRPr>
          </a:p>
          <a:p>
            <a:pPr lvl="1"/>
            <a:r>
              <a:rPr lang="en-US" altLang="es-ES" dirty="0">
                <a:solidFill>
                  <a:srgbClr val="404040"/>
                </a:solidFill>
              </a:rPr>
              <a:t>Al </a:t>
            </a:r>
            <a:r>
              <a:rPr lang="en-US" altLang="es-ES" dirty="0" err="1">
                <a:solidFill>
                  <a:srgbClr val="404040"/>
                </a:solidFill>
              </a:rPr>
              <a:t>poner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 err="1">
                <a:solidFill>
                  <a:srgbClr val="404040"/>
                </a:solidFill>
              </a:rPr>
              <a:t>el</a:t>
            </a:r>
            <a:r>
              <a:rPr lang="en-US" altLang="es-ES" dirty="0">
                <a:solidFill>
                  <a:srgbClr val="404040"/>
                </a:solidFill>
              </a:rPr>
              <a:t> </a:t>
            </a:r>
            <a:r>
              <a:rPr lang="en-US" altLang="es-ES" b="1" dirty="0">
                <a:solidFill>
                  <a:srgbClr val="404040"/>
                </a:solidFill>
              </a:rPr>
              <a:t>Type </a:t>
            </a:r>
            <a:r>
              <a:rPr lang="en-US" altLang="es-ES" dirty="0">
                <a:solidFill>
                  <a:srgbClr val="404040"/>
                </a:solidFill>
              </a:rPr>
              <a:t>entre 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&lt;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&gt;</a:t>
            </a:r>
            <a:r>
              <a:rPr lang="en-US" altLang="es-ES" dirty="0">
                <a:solidFill>
                  <a:srgbClr val="404040"/>
                </a:solidFill>
              </a:rPr>
              <a:t>, </a:t>
            </a: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se indica al </a:t>
            </a:r>
            <a:r>
              <a:rPr lang="en-US" dirty="0" err="1">
                <a:solidFill>
                  <a:srgbClr val="404040"/>
                </a:solidFill>
                <a:ea typeface="+mn-lt"/>
                <a:cs typeface="+mn-lt"/>
              </a:rPr>
              <a:t>usuario</a:t>
            </a: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 que al </a:t>
            </a:r>
            <a:r>
              <a:rPr lang="en-US" dirty="0" err="1">
                <a:solidFill>
                  <a:srgbClr val="404040"/>
                </a:solidFill>
                <a:ea typeface="+mn-lt"/>
                <a:cs typeface="+mn-lt"/>
              </a:rPr>
              <a:t>declarar</a:t>
            </a: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 la variable se </a:t>
            </a:r>
            <a:r>
              <a:rPr lang="en-US" dirty="0" err="1">
                <a:solidFill>
                  <a:srgbClr val="404040"/>
                </a:solidFill>
                <a:ea typeface="+mn-lt"/>
                <a:cs typeface="+mn-lt"/>
              </a:rPr>
              <a:t>deba</a:t>
            </a: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404040"/>
                </a:solidFill>
                <a:ea typeface="+mn-lt"/>
                <a:cs typeface="+mn-lt"/>
              </a:rPr>
              <a:t>indicar</a:t>
            </a: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el</a:t>
            </a:r>
            <a:r>
              <a:rPr lang="en-US" dirty="0">
                <a:solidFill>
                  <a:srgbClr val="404040"/>
                </a:solidFill>
              </a:rPr>
              <a:t> o </a:t>
            </a:r>
            <a:r>
              <a:rPr lang="en-US" dirty="0" err="1">
                <a:solidFill>
                  <a:srgbClr val="404040"/>
                </a:solidFill>
              </a:rPr>
              <a:t>los</a:t>
            </a:r>
            <a:r>
              <a:rPr lang="en-US" dirty="0">
                <a:solidFill>
                  <a:srgbClr val="404040"/>
                </a:solidFill>
              </a:rPr>
              <a:t> </a:t>
            </a:r>
            <a:r>
              <a:rPr lang="en-US" dirty="0" err="1">
                <a:solidFill>
                  <a:srgbClr val="404040"/>
                </a:solidFill>
              </a:rPr>
              <a:t>parametros</a:t>
            </a:r>
            <a:r>
              <a:rPr lang="en-US" dirty="0">
                <a:solidFill>
                  <a:srgbClr val="404040"/>
                </a:solidFill>
              </a:rPr>
              <a:t> de </a:t>
            </a:r>
            <a:r>
              <a:rPr lang="en-US" dirty="0" err="1">
                <a:solidFill>
                  <a:srgbClr val="404040"/>
                </a:solidFill>
              </a:rPr>
              <a:t>tipo</a:t>
            </a:r>
            <a:endParaRPr lang="en-US" altLang="es-ES" dirty="0" err="1">
              <a:solidFill>
                <a:srgbClr val="404040"/>
              </a:solidFill>
              <a:ea typeface="Calibri"/>
              <a:cs typeface="Calibri"/>
            </a:endParaRPr>
          </a:p>
          <a:p>
            <a:pPr lvl="2"/>
            <a:r>
              <a:rPr lang="en-US" altLang="es-ES" dirty="0"/>
              <a:t>Se </a:t>
            </a:r>
            <a:r>
              <a:rPr lang="en-US" altLang="es-ES" dirty="0" err="1"/>
              <a:t>pueden</a:t>
            </a:r>
            <a:r>
              <a:rPr lang="en-US" altLang="es-ES" dirty="0"/>
              <a:t> </a:t>
            </a:r>
            <a:r>
              <a:rPr lang="en-US" altLang="es-ES" dirty="0" err="1"/>
              <a:t>insertar</a:t>
            </a:r>
            <a:r>
              <a:rPr lang="en-US" altLang="es-ES" dirty="0"/>
              <a:t> </a:t>
            </a:r>
            <a:r>
              <a:rPr lang="en-US" altLang="es-ES" dirty="0" err="1"/>
              <a:t>varios</a:t>
            </a:r>
            <a:r>
              <a:rPr lang="en-US" altLang="es-ES" dirty="0"/>
              <a:t> </a:t>
            </a:r>
            <a:r>
              <a:rPr lang="en-US" altLang="es-ES" dirty="0" err="1"/>
              <a:t>parametros</a:t>
            </a:r>
            <a:r>
              <a:rPr lang="en-US" altLang="es-ES" dirty="0"/>
              <a:t> de </a:t>
            </a:r>
            <a:r>
              <a:rPr lang="en-US" altLang="es-ES" dirty="0" err="1"/>
              <a:t>tipo</a:t>
            </a:r>
            <a:r>
              <a:rPr lang="en-US" altLang="es-ES" dirty="0"/>
              <a:t> </a:t>
            </a:r>
            <a:r>
              <a:rPr lang="en-US" altLang="es-ES" dirty="0" err="1"/>
              <a:t>separados</a:t>
            </a:r>
            <a:r>
              <a:rPr lang="en-US" altLang="es-ES" dirty="0"/>
              <a:t> </a:t>
            </a:r>
            <a:r>
              <a:rPr lang="en-US" altLang="es-ES" dirty="0" err="1"/>
              <a:t>por</a:t>
            </a:r>
            <a:r>
              <a:rPr lang="en-US" altLang="es-ES" dirty="0"/>
              <a:t> ',' .</a:t>
            </a:r>
            <a:endParaRPr lang="en-US" altLang="es-ES" dirty="0">
              <a:ea typeface="Calibri"/>
              <a:cs typeface="Calibri"/>
            </a:endParaRPr>
          </a:p>
          <a:p>
            <a:pPr lvl="2"/>
            <a:endParaRPr lang="en-US" altLang="es-ES" sz="1200"/>
          </a:p>
          <a:p>
            <a:pPr lvl="1"/>
            <a:r>
              <a:rPr lang="en-US" altLang="es-ES" dirty="0">
                <a:solidFill>
                  <a:srgbClr val="404040"/>
                </a:solidFill>
              </a:rPr>
              <a:t>El resto de la </a:t>
            </a:r>
            <a:r>
              <a:rPr lang="en-US" altLang="es-ES" dirty="0" err="1">
                <a:solidFill>
                  <a:srgbClr val="404040"/>
                </a:solidFill>
              </a:rPr>
              <a:t>clase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 err="1">
                <a:solidFill>
                  <a:srgbClr val="404040"/>
                </a:solidFill>
              </a:rPr>
              <a:t>podrá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 err="1">
                <a:solidFill>
                  <a:srgbClr val="404040"/>
                </a:solidFill>
              </a:rPr>
              <a:t>hacer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 err="1">
                <a:solidFill>
                  <a:srgbClr val="404040"/>
                </a:solidFill>
              </a:rPr>
              <a:t>refencia</a:t>
            </a:r>
            <a:r>
              <a:rPr lang="en-US" altLang="es-ES" dirty="0">
                <a:solidFill>
                  <a:srgbClr val="404040"/>
                </a:solidFill>
              </a:rPr>
              <a:t> a ese </a:t>
            </a:r>
            <a:r>
              <a:rPr lang="en-US" altLang="es-ES" dirty="0" err="1">
                <a:solidFill>
                  <a:srgbClr val="404040"/>
                </a:solidFill>
              </a:rPr>
              <a:t>tipo</a:t>
            </a:r>
            <a:r>
              <a:rPr lang="en-US" altLang="es-ES" dirty="0">
                <a:solidFill>
                  <a:srgbClr val="404040"/>
                </a:solidFill>
              </a:rPr>
              <a:t> </a:t>
            </a:r>
            <a:r>
              <a:rPr lang="en-US" altLang="es-ES" dirty="0" err="1">
                <a:solidFill>
                  <a:srgbClr val="404040"/>
                </a:solidFill>
              </a:rPr>
              <a:t>utilizando</a:t>
            </a:r>
            <a:r>
              <a:rPr lang="en-US" altLang="es-ES" dirty="0">
                <a:solidFill>
                  <a:srgbClr val="404040"/>
                </a:solidFill>
              </a:rPr>
              <a:t> </a:t>
            </a:r>
            <a:r>
              <a:rPr lang="en-US" altLang="es-ES" dirty="0" err="1">
                <a:solidFill>
                  <a:srgbClr val="404040"/>
                </a:solidFill>
              </a:rPr>
              <a:t>su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 err="1">
                <a:solidFill>
                  <a:srgbClr val="404040"/>
                </a:solidFill>
              </a:rPr>
              <a:t>correspondiente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 err="1">
                <a:solidFill>
                  <a:srgbClr val="404040"/>
                </a:solidFill>
              </a:rPr>
              <a:t>nombre</a:t>
            </a:r>
            <a:r>
              <a:rPr lang="en-US" altLang="es-ES" dirty="0">
                <a:solidFill>
                  <a:srgbClr val="404040"/>
                </a:solidFill>
              </a:rPr>
              <a:t>.</a:t>
            </a:r>
            <a:endParaRPr lang="en-US" altLang="es-ES" dirty="0">
              <a:solidFill>
                <a:srgbClr val="404040"/>
              </a:solidFill>
              <a:ea typeface="Calibri"/>
              <a:cs typeface="Calibri"/>
            </a:endParaRPr>
          </a:p>
          <a:p>
            <a:pPr lvl="2"/>
            <a:r>
              <a:rPr lang="en-US" altLang="es-ES" dirty="0"/>
              <a:t>Por </a:t>
            </a:r>
            <a:r>
              <a:rPr lang="en-US" altLang="es-ES" dirty="0" err="1"/>
              <a:t>convenio</a:t>
            </a:r>
            <a:r>
              <a:rPr lang="en-US" altLang="es-ES" dirty="0"/>
              <a:t> se </a:t>
            </a:r>
            <a:r>
              <a:rPr lang="en-US" altLang="es-ES" dirty="0" err="1"/>
              <a:t>utiliza</a:t>
            </a:r>
            <a:r>
              <a:rPr lang="en-US" altLang="es-ES" dirty="0"/>
              <a:t> 1 </a:t>
            </a:r>
            <a:r>
              <a:rPr lang="en-US" altLang="es-ES" dirty="0" err="1"/>
              <a:t>letra</a:t>
            </a:r>
            <a:r>
              <a:rPr lang="en-US" altLang="es-ES" dirty="0"/>
              <a:t> </a:t>
            </a:r>
            <a:r>
              <a:rPr lang="en-US" altLang="es-ES" dirty="0" err="1"/>
              <a:t>los</a:t>
            </a:r>
            <a:r>
              <a:rPr lang="en-US" altLang="es-ES" dirty="0"/>
              <a:t> </a:t>
            </a:r>
            <a:r>
              <a:rPr lang="en-US" altLang="es-ES" dirty="0" err="1"/>
              <a:t>cuales</a:t>
            </a:r>
            <a:r>
              <a:rPr lang="en-US" altLang="es-ES" dirty="0"/>
              <a:t> </a:t>
            </a:r>
            <a:r>
              <a:rPr lang="en-US" altLang="es-ES" dirty="0" err="1"/>
              <a:t>indican</a:t>
            </a:r>
            <a:r>
              <a:rPr lang="en-US" altLang="es-ES" dirty="0"/>
              <a:t> </a:t>
            </a:r>
            <a:r>
              <a:rPr lang="en-US" altLang="es-ES" dirty="0" err="1"/>
              <a:t>defirentes</a:t>
            </a:r>
            <a:r>
              <a:rPr lang="en-US" altLang="es-ES" dirty="0"/>
              <a:t> </a:t>
            </a:r>
            <a:r>
              <a:rPr lang="en-US" altLang="es-ES" dirty="0" err="1"/>
              <a:t>tipos</a:t>
            </a:r>
            <a:r>
              <a:rPr lang="en-US" altLang="es-ES" dirty="0"/>
              <a:t> de </a:t>
            </a:r>
            <a:r>
              <a:rPr lang="en-US" altLang="es-ES" dirty="0" err="1"/>
              <a:t>objetos</a:t>
            </a:r>
            <a:r>
              <a:rPr lang="en-US" altLang="es-ES" dirty="0"/>
              <a:t>:</a:t>
            </a:r>
            <a:br>
              <a:rPr lang="en-US" altLang="es-ES" dirty="0">
                <a:ea typeface="+mn-lt"/>
                <a:cs typeface="+mn-lt"/>
              </a:rPr>
            </a:br>
            <a:r>
              <a:rPr lang="en-US" altLang="es-ES" dirty="0"/>
              <a:t>T for Type, E for Element, N for Number, K for Key, or V for Value.</a:t>
            </a:r>
            <a:endParaRPr lang="en-US" altLang="es-ES" dirty="0">
              <a:ea typeface="Calibri"/>
              <a:cs typeface="Calibri"/>
            </a:endParaRPr>
          </a:p>
          <a:p>
            <a:pPr lvl="2"/>
            <a:endParaRPr lang="en-US" altLang="es-ES" sz="1200"/>
          </a:p>
          <a:p>
            <a:pPr lvl="1"/>
            <a:r>
              <a:rPr lang="en-US" altLang="es-ES" dirty="0">
                <a:solidFill>
                  <a:srgbClr val="404040"/>
                </a:solidFill>
              </a:rPr>
              <a:t>El </a:t>
            </a:r>
            <a:r>
              <a:rPr lang="en-US" altLang="es-ES" dirty="0" err="1">
                <a:solidFill>
                  <a:srgbClr val="404040"/>
                </a:solidFill>
              </a:rPr>
              <a:t>tipo</a:t>
            </a:r>
            <a:r>
              <a:rPr lang="en-US" altLang="es-ES" dirty="0">
                <a:solidFill>
                  <a:srgbClr val="404040"/>
                </a:solidFill>
              </a:rPr>
              <a:t> lo </a:t>
            </a:r>
            <a:r>
              <a:rPr lang="en-US" altLang="es-ES" dirty="0" err="1">
                <a:solidFill>
                  <a:srgbClr val="404040"/>
                </a:solidFill>
              </a:rPr>
              <a:t>indicará</a:t>
            </a:r>
            <a:r>
              <a:rPr lang="en-US" altLang="es-ES" dirty="0">
                <a:solidFill>
                  <a:srgbClr val="404040"/>
                </a:solidFill>
              </a:rPr>
              <a:t> </a:t>
            </a:r>
            <a:r>
              <a:rPr lang="en-US" altLang="es-ES" dirty="0" err="1">
                <a:solidFill>
                  <a:srgbClr val="404040"/>
                </a:solidFill>
              </a:rPr>
              <a:t>el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 err="1">
                <a:solidFill>
                  <a:srgbClr val="404040"/>
                </a:solidFill>
              </a:rPr>
              <a:t>usuario</a:t>
            </a:r>
            <a:r>
              <a:rPr lang="en-US" altLang="es-ES" dirty="0">
                <a:solidFill>
                  <a:srgbClr val="404040"/>
                </a:solidFill>
              </a:rPr>
              <a:t> de </a:t>
            </a:r>
            <a:r>
              <a:rPr lang="en-US" altLang="es-ES" dirty="0" err="1">
                <a:solidFill>
                  <a:srgbClr val="404040"/>
                </a:solidFill>
              </a:rPr>
              <a:t>esa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 err="1">
                <a:solidFill>
                  <a:srgbClr val="404040"/>
                </a:solidFill>
              </a:rPr>
              <a:t>clase</a:t>
            </a:r>
            <a:r>
              <a:rPr lang="en-US" altLang="es-ES" dirty="0">
                <a:solidFill>
                  <a:srgbClr val="404040"/>
                </a:solidFill>
              </a:rPr>
              <a:t> al </a:t>
            </a:r>
            <a:r>
              <a:rPr lang="en-US" altLang="es-ES" dirty="0" err="1">
                <a:solidFill>
                  <a:srgbClr val="404040"/>
                </a:solidFill>
              </a:rPr>
              <a:t>declarar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 err="1">
                <a:solidFill>
                  <a:srgbClr val="404040"/>
                </a:solidFill>
              </a:rPr>
              <a:t>el</a:t>
            </a:r>
            <a:r>
              <a:rPr lang="en-US" altLang="es-ES" dirty="0">
                <a:solidFill>
                  <a:srgbClr val="404040"/>
                </a:solidFill>
              </a:rPr>
              <a:t> </a:t>
            </a:r>
            <a:r>
              <a:rPr lang="en-US" altLang="es-ES" dirty="0" err="1">
                <a:solidFill>
                  <a:srgbClr val="404040"/>
                </a:solidFill>
              </a:rPr>
              <a:t>objeto</a:t>
            </a:r>
            <a:r>
              <a:rPr lang="en-US" altLang="es-ES" dirty="0">
                <a:solidFill>
                  <a:srgbClr val="404040"/>
                </a:solidFill>
              </a:rPr>
              <a:t>. </a:t>
            </a:r>
          </a:p>
          <a:p>
            <a:pPr marL="574675" lvl="1" indent="0">
              <a:buNone/>
            </a:pPr>
            <a:r>
              <a:rPr lang="en-US" altLang="es-ES" dirty="0">
                <a:solidFill>
                  <a:srgbClr val="404040"/>
                </a:solidFill>
              </a:rPr>
              <a:t>(e.g. 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lang="en-US" altLang="es-ES" dirty="0">
                <a:solidFill>
                  <a:srgbClr val="404040"/>
                </a:solidFill>
              </a:rPr>
              <a:t> → 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lang="en-US" altLang="es-ES" dirty="0">
                <a:solidFill>
                  <a:srgbClr val="404040"/>
                </a:solidFill>
              </a:rPr>
              <a:t>)</a:t>
            </a:r>
            <a:endParaRPr lang="en-US" altLang="es-ES">
              <a:solidFill>
                <a:srgbClr val="404040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>
            <a:extLst>
              <a:ext uri="{FF2B5EF4-FFF2-40B4-BE49-F238E27FC236}">
                <a16:creationId xmlns:a16="http://schemas.microsoft.com/office/drawing/2014/main" id="{A9362AB2-9102-B5C7-704E-495623EB8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 err="1"/>
              <a:t>Implementando</a:t>
            </a:r>
            <a:r>
              <a:rPr lang="en-US" altLang="es-ES" dirty="0"/>
              <a:t> </a:t>
            </a:r>
            <a:r>
              <a:rPr lang="en-US" altLang="es-ES" dirty="0" err="1"/>
              <a:t>genericos</a:t>
            </a:r>
          </a:p>
        </p:txBody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8CADC7B4-D347-6713-B808-84AB97344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es-ES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s-ES" sz="1800" dirty="0">
              <a:solidFill>
                <a:srgbClr val="262626"/>
              </a:solidFill>
              <a:latin typeface="Courier New"/>
              <a:ea typeface="Calibri"/>
              <a:cs typeface="Courier New"/>
            </a:endParaRPr>
          </a:p>
        </p:txBody>
      </p:sp>
      <p:pic>
        <p:nvPicPr>
          <p:cNvPr id="2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A2D93A2-60B6-79DA-AAF7-AEAAE1895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" b="28024"/>
          <a:stretch/>
        </p:blipFill>
        <p:spPr>
          <a:xfrm>
            <a:off x="466165" y="1465052"/>
            <a:ext cx="7516910" cy="368206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845F92F-32A3-667F-C104-C7E571240A3C}"/>
              </a:ext>
            </a:extLst>
          </p:cNvPr>
          <p:cNvSpPr txBox="1"/>
          <p:nvPr/>
        </p:nvSpPr>
        <p:spPr>
          <a:xfrm>
            <a:off x="4858870" y="3827930"/>
            <a:ext cx="341555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>
                <a:latin typeface="Arial"/>
                <a:cs typeface="Arial"/>
              </a:rPr>
              <a:t>En este ejemplo podríamos instanciar cajas con diferentes contenidos y diferentes tipos de peso:</a:t>
            </a:r>
          </a:p>
          <a:p>
            <a:pPr algn="l"/>
            <a:endParaRPr lang="es-ES" dirty="0">
              <a:cs typeface="Arial"/>
            </a:endParaRP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F66453B7-8B84-6952-8FB5-2950D1A7B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5" y="5466815"/>
            <a:ext cx="8525434" cy="91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7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>
            <a:extLst>
              <a:ext uri="{FF2B5EF4-FFF2-40B4-BE49-F238E27FC236}">
                <a16:creationId xmlns:a16="http://schemas.microsoft.com/office/drawing/2014/main" id="{9D5FBB72-864B-386F-ECD2-558F1E8FC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Interfaces </a:t>
            </a:r>
            <a:r>
              <a:rPr lang="en-US" altLang="es-ES" dirty="0" err="1"/>
              <a:t>genéricas</a:t>
            </a:r>
            <a:endParaRPr lang="en-US" altLang="es-ES" sz="2800" dirty="0" err="1"/>
          </a:p>
        </p:txBody>
      </p:sp>
      <p:sp>
        <p:nvSpPr>
          <p:cNvPr id="494595" name="Rectangle 3">
            <a:extLst>
              <a:ext uri="{FF2B5EF4-FFF2-40B4-BE49-F238E27FC236}">
                <a16:creationId xmlns:a16="http://schemas.microsoft.com/office/drawing/2014/main" id="{7825F21F-0149-9794-3774-6016790CD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75000"/>
              </a:lnSpc>
              <a:buNone/>
            </a:pPr>
            <a:r>
              <a:rPr lang="en-US" altLang="es-ES" b="1" dirty="0">
                <a:solidFill>
                  <a:srgbClr val="008000"/>
                </a:solidFill>
                <a:latin typeface="Courier New"/>
                <a:cs typeface="Courier New"/>
              </a:rPr>
              <a:t>Al </a:t>
            </a:r>
            <a:r>
              <a:rPr lang="en-US" altLang="es-ES" b="1" dirty="0" err="1">
                <a:solidFill>
                  <a:srgbClr val="008000"/>
                </a:solidFill>
                <a:latin typeface="Courier New"/>
                <a:cs typeface="Courier New"/>
              </a:rPr>
              <a:t>declarar</a:t>
            </a:r>
            <a:r>
              <a:rPr lang="en-US" altLang="es-ES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altLang="es-ES" b="1" dirty="0" err="1">
                <a:solidFill>
                  <a:srgbClr val="008000"/>
                </a:solidFill>
                <a:latin typeface="Courier New"/>
                <a:cs typeface="Courier New"/>
              </a:rPr>
              <a:t>el</a:t>
            </a:r>
            <a:r>
              <a:rPr lang="en-US" altLang="es-ES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altLang="es-ES" b="1" dirty="0" err="1">
                <a:solidFill>
                  <a:srgbClr val="008000"/>
                </a:solidFill>
                <a:latin typeface="Courier New"/>
                <a:cs typeface="Courier New"/>
              </a:rPr>
              <a:t>ArrayList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&lt;E&gt; 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la </a:t>
            </a:r>
            <a:r>
              <a:rPr lang="en-US" b="1" dirty="0" err="1">
                <a:solidFill>
                  <a:srgbClr val="008000"/>
                </a:solidFill>
                <a:latin typeface="Courier New"/>
                <a:cs typeface="Courier New"/>
              </a:rPr>
              <a:t>referencia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 a E se </a:t>
            </a:r>
            <a:r>
              <a:rPr lang="en-US" b="1" dirty="0" err="1">
                <a:solidFill>
                  <a:srgbClr val="008000"/>
                </a:solidFill>
                <a:latin typeface="Courier New"/>
                <a:cs typeface="Courier New"/>
              </a:rPr>
              <a:t>propaga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/>
                <a:cs typeface="Courier New"/>
              </a:rPr>
              <a:t>tambien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 a sus </a:t>
            </a:r>
            <a:r>
              <a:rPr lang="en-US" b="1" dirty="0" err="1">
                <a:solidFill>
                  <a:srgbClr val="008000"/>
                </a:solidFill>
                <a:latin typeface="Courier New"/>
                <a:cs typeface="Courier New"/>
              </a:rPr>
              <a:t>implementaciones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/>
                <a:cs typeface="Courier New"/>
              </a:rPr>
              <a:t>si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/>
                <a:cs typeface="Courier New"/>
              </a:rPr>
              <a:t>indican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/>
                <a:cs typeface="Courier New"/>
              </a:rPr>
              <a:t>esa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/>
                <a:cs typeface="Courier New"/>
              </a:rPr>
              <a:t>referencia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 a 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&lt;E&gt;</a:t>
            </a:r>
            <a:endParaRPr 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/>
            </a:endParaRPr>
          </a:p>
          <a:p>
            <a:pPr lvl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public interface List</a:t>
            </a:r>
            <a:r>
              <a:rPr lang="en-US" altLang="es-ES" b="1" dirty="0">
                <a:solidFill>
                  <a:schemeClr val="accent2"/>
                </a:solidFill>
                <a:latin typeface="Courier New"/>
                <a:cs typeface="Courier New"/>
              </a:rPr>
              <a:t>&lt;E&gt;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 {</a:t>
            </a:r>
          </a:p>
          <a:p>
            <a:pPr lvl="1">
              <a:lnSpc>
                <a:spcPct val="75000"/>
              </a:lnSpc>
              <a:buNone/>
            </a:pP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    public void add(</a:t>
            </a:r>
            <a:r>
              <a:rPr lang="en-US" altLang="es-ES" b="1" dirty="0">
                <a:solidFill>
                  <a:schemeClr val="accent2"/>
                </a:solidFill>
                <a:latin typeface="Courier New"/>
                <a:cs typeface="Courier New"/>
              </a:rPr>
              <a:t>E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 value);</a:t>
            </a:r>
          </a:p>
          <a:p>
            <a:pPr lvl="1">
              <a:lnSpc>
                <a:spcPct val="75000"/>
              </a:lnSpc>
              <a:buNone/>
            </a:pP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    public void add(int index, </a:t>
            </a:r>
            <a:r>
              <a:rPr lang="en-US" altLang="es-ES" b="1" dirty="0">
                <a:solidFill>
                  <a:schemeClr val="accent2"/>
                </a:solidFill>
                <a:latin typeface="Courier New"/>
                <a:cs typeface="Courier New"/>
              </a:rPr>
              <a:t>E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 value);</a:t>
            </a:r>
          </a:p>
          <a:p>
            <a:pPr lvl="1">
              <a:lnSpc>
                <a:spcPct val="75000"/>
              </a:lnSpc>
              <a:buNone/>
            </a:pP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    public </a:t>
            </a:r>
            <a:r>
              <a:rPr lang="en-US" altLang="es-ES" b="1" dirty="0">
                <a:solidFill>
                  <a:schemeClr val="accent2"/>
                </a:solidFill>
                <a:latin typeface="Courier New"/>
                <a:cs typeface="Courier New"/>
              </a:rPr>
              <a:t>E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 get(int index);</a:t>
            </a:r>
          </a:p>
          <a:p>
            <a:pPr lvl="1">
              <a:lnSpc>
                <a:spcPct val="75000"/>
              </a:lnSpc>
              <a:buNone/>
            </a:pP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    public int </a:t>
            </a:r>
            <a:r>
              <a:rPr lang="en-US" altLang="es-ES" dirty="0" err="1">
                <a:solidFill>
                  <a:srgbClr val="404040"/>
                </a:solidFill>
                <a:latin typeface="Courier New"/>
                <a:cs typeface="Courier New"/>
              </a:rPr>
              <a:t>indexOf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lang="en-US" altLang="es-ES" b="1" dirty="0">
                <a:solidFill>
                  <a:schemeClr val="accent2"/>
                </a:solidFill>
                <a:latin typeface="Courier New"/>
                <a:cs typeface="Courier New"/>
              </a:rPr>
              <a:t>E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 value);</a:t>
            </a:r>
          </a:p>
          <a:p>
            <a:pPr lvl="1">
              <a:lnSpc>
                <a:spcPct val="75000"/>
              </a:lnSpc>
              <a:buNone/>
            </a:pP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    public </a:t>
            </a:r>
            <a:r>
              <a:rPr lang="en-US" altLang="es-ES" dirty="0" err="1">
                <a:solidFill>
                  <a:srgbClr val="404040"/>
                </a:solidFill>
                <a:latin typeface="Courier New"/>
                <a:cs typeface="Courier New"/>
              </a:rPr>
              <a:t>boolean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lang="en-US" altLang="es-ES" dirty="0" err="1">
                <a:solidFill>
                  <a:srgbClr val="404040"/>
                </a:solidFill>
                <a:latin typeface="Courier New"/>
                <a:cs typeface="Courier New"/>
              </a:rPr>
              <a:t>isEmpty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();</a:t>
            </a:r>
          </a:p>
          <a:p>
            <a:pPr lvl="1">
              <a:lnSpc>
                <a:spcPct val="75000"/>
              </a:lnSpc>
              <a:buNone/>
            </a:pP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    public void remove(int index);</a:t>
            </a:r>
          </a:p>
          <a:p>
            <a:pPr lvl="1">
              <a:lnSpc>
                <a:spcPct val="75000"/>
              </a:lnSpc>
              <a:buNone/>
            </a:pP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    public void set(int index, </a:t>
            </a:r>
            <a:r>
              <a:rPr lang="en-US" altLang="es-ES" b="1" dirty="0">
                <a:solidFill>
                  <a:schemeClr val="accent2"/>
                </a:solidFill>
                <a:latin typeface="Courier New"/>
                <a:cs typeface="Courier New"/>
              </a:rPr>
              <a:t>E</a:t>
            </a: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 value);</a:t>
            </a:r>
          </a:p>
          <a:p>
            <a:pPr lvl="1">
              <a:lnSpc>
                <a:spcPct val="75000"/>
              </a:lnSpc>
              <a:buNone/>
            </a:pP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    public int size();</a:t>
            </a:r>
          </a:p>
          <a:p>
            <a:pPr lvl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s-ES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</a:p>
          <a:p>
            <a:pPr lvl="1">
              <a:lnSpc>
                <a:spcPct val="75000"/>
              </a:lnSpc>
              <a:buFont typeface="Wingdings" panose="05000000000000000000" pitchFamily="2" charset="2"/>
              <a:buNone/>
            </a:pPr>
            <a:endParaRPr lang="en-US" altLang="es-ES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s-ES" sz="2000" dirty="0">
                <a:solidFill>
                  <a:srgbClr val="404040"/>
                </a:solidFill>
                <a:latin typeface="Courier New"/>
                <a:cs typeface="Courier New"/>
              </a:rPr>
              <a:t>public class </a:t>
            </a:r>
            <a:r>
              <a:rPr lang="en-US" altLang="es-ES" sz="2000" dirty="0" err="1">
                <a:solidFill>
                  <a:srgbClr val="404040"/>
                </a:solidFill>
                <a:latin typeface="Courier New"/>
                <a:cs typeface="Courier New"/>
              </a:rPr>
              <a:t>ArrayList</a:t>
            </a:r>
            <a:r>
              <a:rPr lang="en-US" altLang="es-ES" sz="2000" b="1" dirty="0">
                <a:solidFill>
                  <a:schemeClr val="accent2"/>
                </a:solidFill>
                <a:latin typeface="Courier New"/>
                <a:cs typeface="Courier New"/>
              </a:rPr>
              <a:t>&lt;E&gt; implements List&lt;E&gt;</a:t>
            </a:r>
            <a:r>
              <a:rPr lang="en-US" altLang="es-ES" sz="2000" dirty="0">
                <a:solidFill>
                  <a:srgbClr val="404040"/>
                </a:solidFill>
                <a:latin typeface="Courier New"/>
                <a:cs typeface="Courier New"/>
              </a:rPr>
              <a:t> {</a:t>
            </a:r>
            <a:r>
              <a:rPr lang="en-US" altLang="es-ES" sz="2000" b="1" dirty="0">
                <a:solidFill>
                  <a:srgbClr val="404040"/>
                </a:solidFill>
              </a:rPr>
              <a:t> ...</a:t>
            </a:r>
            <a:endParaRPr lang="en-US" altLang="es-ES" sz="2000" b="1" dirty="0">
              <a:solidFill>
                <a:srgbClr val="404040"/>
              </a:solidFill>
              <a:ea typeface="Calibri"/>
              <a:cs typeface="Calibri"/>
            </a:endParaRPr>
          </a:p>
          <a:p>
            <a:pPr lvl="1">
              <a:lnSpc>
                <a:spcPct val="75000"/>
              </a:lnSpc>
              <a:buFont typeface="Wingdings" panose="05000000000000000000" pitchFamily="2" charset="2"/>
              <a:buNone/>
            </a:pPr>
            <a:endParaRPr lang="en-US" altLang="es-ES" sz="70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s-ES" sz="2000" dirty="0">
                <a:solidFill>
                  <a:srgbClr val="404040"/>
                </a:solidFill>
                <a:latin typeface="Courier New"/>
                <a:cs typeface="Courier New"/>
              </a:rPr>
              <a:t>public class LinkedList</a:t>
            </a:r>
            <a:r>
              <a:rPr lang="en-US" altLang="es-ES" sz="2000" b="1" dirty="0">
                <a:solidFill>
                  <a:schemeClr val="accent2"/>
                </a:solidFill>
                <a:latin typeface="Courier New"/>
                <a:cs typeface="Courier New"/>
              </a:rPr>
              <a:t>&lt;E&gt; implements List&lt;E&gt;</a:t>
            </a:r>
            <a:r>
              <a:rPr lang="en-US" altLang="es-ES" sz="2000" dirty="0">
                <a:solidFill>
                  <a:srgbClr val="404040"/>
                </a:solidFill>
                <a:latin typeface="Courier New"/>
                <a:cs typeface="Courier New"/>
              </a:rPr>
              <a:t> {</a:t>
            </a:r>
            <a:r>
              <a:rPr lang="en-US" altLang="es-ES" sz="2000" b="1" dirty="0">
                <a:solidFill>
                  <a:srgbClr val="404040"/>
                </a:solidFill>
              </a:rPr>
              <a:t> ...</a:t>
            </a:r>
            <a:endParaRPr lang="en-US" altLang="es-ES" sz="2000" dirty="0">
              <a:solidFill>
                <a:srgbClr val="40404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Lucida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10570</TotalTime>
  <Words>1027</Words>
  <Application>Microsoft Office PowerPoint</Application>
  <PresentationFormat>Presentación en pantalla (4:3)</PresentationFormat>
  <Paragraphs>200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Default Design</vt:lpstr>
      <vt:lpstr>Introducción a generics</vt:lpstr>
      <vt:lpstr>Polimorfismo paramétrico</vt:lpstr>
      <vt:lpstr>Java collections ≤ v1.4</vt:lpstr>
      <vt:lpstr>Type Parameters (Generics)</vt:lpstr>
      <vt:lpstr>Ejemplo clase ArrayList&lt;Type&gt;</vt:lpstr>
      <vt:lpstr>Ejemplo clase ArrayList&lt;Type&gt;</vt:lpstr>
      <vt:lpstr>Implementando genericos</vt:lpstr>
      <vt:lpstr>Implementando genericos</vt:lpstr>
      <vt:lpstr>Interfaces genéricas</vt:lpstr>
      <vt:lpstr>Métodos genéricos</vt:lpstr>
      <vt:lpstr>Métodos genéricos</vt:lpstr>
      <vt:lpstr>Ejercicio</vt:lpstr>
      <vt:lpstr>Bounded type parameters</vt:lpstr>
      <vt:lpstr>Ejercicio</vt:lpstr>
      <vt:lpstr>Interfaces funcionales</vt:lpstr>
      <vt:lpstr>Expresiones lambdas</vt:lpstr>
      <vt:lpstr>Predicate</vt:lpstr>
      <vt:lpstr>Predicate</vt:lpstr>
      <vt:lpstr>Consumer</vt:lpstr>
      <vt:lpstr>Consumer</vt:lpstr>
      <vt:lpstr>Supplier</vt:lpstr>
      <vt:lpstr>Supplier</vt:lpstr>
      <vt:lpstr>Function</vt:lpstr>
      <vt:lpstr>Function</vt:lpstr>
      <vt:lpstr>BI interfaces</vt:lpstr>
      <vt:lpstr>Interfaces funcionales</vt:lpstr>
      <vt:lpstr>Interfaces funcionales</vt:lpstr>
      <vt:lpstr>Interfaces funcionales</vt:lpstr>
      <vt:lpstr>Interfaces funcionales</vt:lpstr>
      <vt:lpstr>Interfaces funcionales</vt:lpstr>
      <vt:lpstr>Interfaces funcionales</vt:lpstr>
      <vt:lpstr>Interfaces funcionales</vt:lpstr>
      <vt:lpstr>Streams</vt:lpstr>
      <vt:lpstr>Streams</vt:lpstr>
      <vt:lpstr>Streams</vt:lpstr>
      <vt:lpstr>Streams</vt:lpstr>
      <vt:lpstr>Streams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331 Lecture Slides</dc:title>
  <dc:creator>Marty Stepp</dc:creator>
  <cp:keywords>object-oriented design, testing, design patterns, inheritance, polymorphism, Swing, AWT, graphical user interface, GUI, API, Javadoc, Java, JUnit, University of Washington, Computer Science, CSE, CSE 331</cp:keywords>
  <dc:description>Slides used in the University of Washington's CSE 331 course on software design and implementation.</dc:description>
  <cp:lastModifiedBy>Registered User</cp:lastModifiedBy>
  <cp:revision>2557</cp:revision>
  <dcterms:created xsi:type="dcterms:W3CDTF">2008-06-28T20:57:21Z</dcterms:created>
  <dcterms:modified xsi:type="dcterms:W3CDTF">2022-05-13T17:30:38Z</dcterms:modified>
</cp:coreProperties>
</file>