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3"/>
    <p:restoredTop sz="94662"/>
  </p:normalViewPr>
  <p:slideViewPr>
    <p:cSldViewPr snapToGrid="0" snapToObjects="1">
      <p:cViewPr>
        <p:scale>
          <a:sx n="117" d="100"/>
          <a:sy n="117" d="100"/>
        </p:scale>
        <p:origin x="228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8A0C9-FDDD-A14E-B10E-C333A96DED49}"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87A4-A1F0-134B-B96C-1C01EC61CF57}" type="slidenum">
              <a:rPr lang="en-US" smtClean="0"/>
              <a:t>‹#›</a:t>
            </a:fld>
            <a:endParaRPr lang="en-US"/>
          </a:p>
        </p:txBody>
      </p:sp>
    </p:spTree>
    <p:extLst>
      <p:ext uri="{BB962C8B-B14F-4D97-AF65-F5344CB8AC3E}">
        <p14:creationId xmlns:p14="http://schemas.microsoft.com/office/powerpoint/2010/main" val="167378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0187A4-A1F0-134B-B96C-1C01EC61CF57}" type="slidenum">
              <a:rPr lang="en-US" smtClean="0"/>
              <a:t>2</a:t>
            </a:fld>
            <a:endParaRPr lang="en-US"/>
          </a:p>
        </p:txBody>
      </p:sp>
    </p:spTree>
    <p:extLst>
      <p:ext uri="{BB962C8B-B14F-4D97-AF65-F5344CB8AC3E}">
        <p14:creationId xmlns:p14="http://schemas.microsoft.com/office/powerpoint/2010/main" val="14796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E672-03E2-6549-AAB9-E457E53F8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B7C30-9573-2F48-924E-B1B691B04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42F36-F50F-E548-917B-BA94F3FC6441}"/>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13EB2A8A-EF77-0B45-89E1-F4FB2E73E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91706-C744-3C44-B637-18E6EBE33211}"/>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44355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902A-A4D4-5746-B1AC-0E38DA83B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ACC3BE-DD32-C944-871B-9E5CDEA50B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C9288-760D-DD47-A37A-2C6AF5B5551A}"/>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9F5F0803-8064-E142-B70C-C13791EF9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9A2EA-E7DD-A841-8B19-64ED25F19F57}"/>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89804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D4F5E-B75A-7E49-A227-2B3764C174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7EB25-0225-4941-A497-26DEC54382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055D0-BAD5-A74C-9FF7-80325289C768}"/>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2FA1A2ED-1C56-C643-8530-F448D229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42BD9-048B-DA42-8C31-11CE87A1DC12}"/>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206731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DFCE-BF42-1C41-A2B3-1A8E627FF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F3C60-43C7-5041-9018-B86F85D71C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99110-E31F-5240-A9C2-E5549870CFAD}"/>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E4EE6984-E8E8-A24C-887F-571E3535B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070BD-3BBB-FA42-A2CD-AC3F1AEB78CB}"/>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180741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3709-B645-A545-9F52-80510C6D8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F97D2-3911-5544-92D3-633D95FBF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DBD0FE-8F42-A145-9B9E-2C567136B0E0}"/>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164F68B6-04E1-8148-BE00-36E9F744D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F1D17-40F8-8C4F-90D3-05B4EA69F3FC}"/>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45942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C312-B046-0540-9B25-4C8B2E438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C2E90-8D48-1D44-B75C-20FD4318FD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7C934C-A524-A449-8F6F-903371C33B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438844-F8AC-AD45-B7A0-6AAB63238E9E}"/>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6" name="Footer Placeholder 5">
            <a:extLst>
              <a:ext uri="{FF2B5EF4-FFF2-40B4-BE49-F238E27FC236}">
                <a16:creationId xmlns:a16="http://schemas.microsoft.com/office/drawing/2014/main" id="{71FB8375-CD4B-7942-B36C-4E20A6F48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38691-7E2B-4947-ACBD-73B78E09F349}"/>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35977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A57C-814E-1D4D-9421-1B7D0069D5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92B0C6-C967-694F-B4F2-5F032BFF1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68FCC2-958F-B249-8C96-2C1B1EDAB8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C90F6-C231-6046-8DF9-0FF9BC366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AAC0C5-19D1-E243-9263-FD854F7AAB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A357A-E300-6B42-8D48-6AF434FC1F9A}"/>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8" name="Footer Placeholder 7">
            <a:extLst>
              <a:ext uri="{FF2B5EF4-FFF2-40B4-BE49-F238E27FC236}">
                <a16:creationId xmlns:a16="http://schemas.microsoft.com/office/drawing/2014/main" id="{2E09C92E-7163-9C4C-B608-2BFA728F9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FE3C9-BB84-7F4D-9283-F7C8F2B403B7}"/>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260432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B63C-F173-9045-A69D-1E29DAEEBF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E6DDD-D698-5345-A17E-BA0D89AE085D}"/>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4" name="Footer Placeholder 3">
            <a:extLst>
              <a:ext uri="{FF2B5EF4-FFF2-40B4-BE49-F238E27FC236}">
                <a16:creationId xmlns:a16="http://schemas.microsoft.com/office/drawing/2014/main" id="{4BDE74BC-F329-AF4F-9D49-374387BEDE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93266A-48A6-6E4A-9C89-4B5E6DC93DA0}"/>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4637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E8D47-EC1A-4441-A388-21D7FBD90021}"/>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3" name="Footer Placeholder 2">
            <a:extLst>
              <a:ext uri="{FF2B5EF4-FFF2-40B4-BE49-F238E27FC236}">
                <a16:creationId xmlns:a16="http://schemas.microsoft.com/office/drawing/2014/main" id="{3C2CA2E1-D7A4-AC4C-B93B-18C48F42C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E232D1-C5A0-574B-AB51-053DF00C4DC6}"/>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219848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A760-7A0E-AB48-A734-D9BE21C2D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01414-7754-C446-B643-F4DA34766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EA3969-84C0-584E-B691-29783455A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D4D40F-1735-0344-9E89-39D04CD9B037}"/>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6" name="Footer Placeholder 5">
            <a:extLst>
              <a:ext uri="{FF2B5EF4-FFF2-40B4-BE49-F238E27FC236}">
                <a16:creationId xmlns:a16="http://schemas.microsoft.com/office/drawing/2014/main" id="{64AAAF08-63C4-F04D-B1FD-30B697607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D56F7-6910-4245-9794-4E8C7CB7EFDC}"/>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172208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2EA8-C3BF-E942-B0B0-36D824A5F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5DFC3-7A8B-2340-8B24-4914519E0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7E2D3C-784F-C347-AD4D-0F305DF61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8A31BF-9BFC-BD40-BA93-95457E9B9D36}"/>
              </a:ext>
            </a:extLst>
          </p:cNvPr>
          <p:cNvSpPr>
            <a:spLocks noGrp="1"/>
          </p:cNvSpPr>
          <p:nvPr>
            <p:ph type="dt" sz="half" idx="10"/>
          </p:nvPr>
        </p:nvSpPr>
        <p:spPr/>
        <p:txBody>
          <a:bodyPr/>
          <a:lstStyle/>
          <a:p>
            <a:fld id="{A0E23C2D-3579-2344-8B6E-3B435FF5A05B}" type="datetimeFigureOut">
              <a:rPr lang="en-US" smtClean="0"/>
              <a:t>11/2/21</a:t>
            </a:fld>
            <a:endParaRPr lang="en-US"/>
          </a:p>
        </p:txBody>
      </p:sp>
      <p:sp>
        <p:nvSpPr>
          <p:cNvPr id="6" name="Footer Placeholder 5">
            <a:extLst>
              <a:ext uri="{FF2B5EF4-FFF2-40B4-BE49-F238E27FC236}">
                <a16:creationId xmlns:a16="http://schemas.microsoft.com/office/drawing/2014/main" id="{80EF26AD-8212-FF44-8BD2-53492B4E1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11D0C-C341-764F-AB89-1CC8F25BC309}"/>
              </a:ext>
            </a:extLst>
          </p:cNvPr>
          <p:cNvSpPr>
            <a:spLocks noGrp="1"/>
          </p:cNvSpPr>
          <p:nvPr>
            <p:ph type="sldNum" sz="quarter" idx="12"/>
          </p:nvPr>
        </p:nvSpPr>
        <p:spPr/>
        <p:txBody>
          <a:bodyPr/>
          <a:lstStyle/>
          <a:p>
            <a:fld id="{D37097EF-E536-C64A-A483-50991463A071}" type="slidenum">
              <a:rPr lang="en-US" smtClean="0"/>
              <a:t>‹#›</a:t>
            </a:fld>
            <a:endParaRPr lang="en-US"/>
          </a:p>
        </p:txBody>
      </p:sp>
    </p:spTree>
    <p:extLst>
      <p:ext uri="{BB962C8B-B14F-4D97-AF65-F5344CB8AC3E}">
        <p14:creationId xmlns:p14="http://schemas.microsoft.com/office/powerpoint/2010/main" val="5837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DEAC1-3DDB-D644-BD4D-32F90B87F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A4EAA-0994-2B4F-84AB-EBA1FA3FE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66BC8-3A8F-494D-B35D-B57031759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23C2D-3579-2344-8B6E-3B435FF5A05B}" type="datetimeFigureOut">
              <a:rPr lang="en-US" smtClean="0"/>
              <a:t>11/2/21</a:t>
            </a:fld>
            <a:endParaRPr lang="en-US"/>
          </a:p>
        </p:txBody>
      </p:sp>
      <p:sp>
        <p:nvSpPr>
          <p:cNvPr id="5" name="Footer Placeholder 4">
            <a:extLst>
              <a:ext uri="{FF2B5EF4-FFF2-40B4-BE49-F238E27FC236}">
                <a16:creationId xmlns:a16="http://schemas.microsoft.com/office/drawing/2014/main" id="{588C5504-9BDD-F749-8B22-880ECD261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36BB4-61F5-864C-9BA1-3595DE53F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097EF-E536-C64A-A483-50991463A071}" type="slidenum">
              <a:rPr lang="en-US" smtClean="0"/>
              <a:t>‹#›</a:t>
            </a:fld>
            <a:endParaRPr lang="en-US"/>
          </a:p>
        </p:txBody>
      </p:sp>
    </p:spTree>
    <p:extLst>
      <p:ext uri="{BB962C8B-B14F-4D97-AF65-F5344CB8AC3E}">
        <p14:creationId xmlns:p14="http://schemas.microsoft.com/office/powerpoint/2010/main" val="389379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conrad.com/p/tsl-235-r-light-to-frequency-converter-tsl-235-r-case-type-tht-10-5-v-178993" TargetMode="External"/><Relationship Id="rId4" Type="http://schemas.openxmlformats.org/officeDocument/2006/relationships/hyperlink" Target="https://www.conrad.com/p/laserfuchs-laser-module-dot-red-1-mw-lfd650-1-12-9-x-20-169548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anggood.com/Reversible-High-torque-Turbo-Worm-Gear-Motor-JGY370-DC-12V-10RPM-p-1051928.html?cur_warehouse=CN&amp;rmmds=buy" TargetMode="External"/><Relationship Id="rId7" Type="http://schemas.openxmlformats.org/officeDocument/2006/relationships/image" Target="../media/image2.png"/><Relationship Id="rId2" Type="http://schemas.openxmlformats.org/officeDocument/2006/relationships/hyperlink" Target="https://en.wikipedia.org/wiki/Check_valve" TargetMode="External"/><Relationship Id="rId1" Type="http://schemas.openxmlformats.org/officeDocument/2006/relationships/slideLayout" Target="../slideLayouts/slideLayout2.xml"/><Relationship Id="rId6" Type="http://schemas.openxmlformats.org/officeDocument/2006/relationships/hyperlink" Target="https://es.aliexpress.com/item/1005003277679101.html?spm=a2g0o.productlist.0.0.230644acHTD5QG&amp;algo_pvid=16b7aa9d-2348-4cb4-bebb-5227dd189ac6&amp;algo_exp_id=16b7aa9d-2348-4cb4-bebb-5227dd189ac6-59&amp;pdp_ext_f=%7B%22sku_id%22%3A%2212000024986889912%22%7D" TargetMode="External"/><Relationship Id="rId5" Type="http://schemas.openxmlformats.org/officeDocument/2006/relationships/hyperlink" Target="https://es.aliexpress.com/item/32400417811.html?spm=a2g0o.search0304.0.0.47b913b8W4AmZ1&amp;algo_pvid=f01031e1-eb6c-477d-a3e0-f3294e5688d1&amp;algo_exp_id=f01031e1-eb6c-477d-a3e0-f3294e5688d1-24" TargetMode="External"/><Relationship Id="rId4" Type="http://schemas.openxmlformats.org/officeDocument/2006/relationships/hyperlink" Target="https://www.amazon.com/-/es/Hitec-32645S-HS-645MG-Torque-engranaje/dp/B003T6RSVQ"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es/INTLLAB-dosificadora-perist%C3%A1ltico-laboratorio-anal%C3%ADtico/dp/B0791YL351/ref=sr_1_4?__mk_es_US=%C3%85M%C3%85%C5%BD%C3%95%C3%91&amp;dchild=1&amp;keywords=peristaltic+pump+arduino&amp;qid=1635818338&amp;sr=8-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es/refrigerador-peque%C3%B1os-redondos-cilindro-oficina/dp/B07873ZCY4/ref=sr_1_31?__mk_es_US=%C3%85M%C3%85%C5%BD%C3%95%C3%91&amp;dchild=1&amp;keywords=neodymium+magnet+disc&amp;qid=1635234373&amp;sr=8-31"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amazon.com/Magnetic-Stirrer-Mixer-Spinbar-Stirring/dp/B01ISMV5G4?psc=1&amp;pd_rd_w=NPUGW&amp;pf_rd_p=c9b3a448-7c3c-4399-ac60-2bdc98844f72&amp;pf_rd_r=MHQM3BPQ0MHWZQVY1N4E&amp;pd_rd_r=92a2a093-b8af-4f21-a5ac-e481774bb1fd&amp;pd_rd_wg=anwuT&amp;ref_=sspa_dk_rhf_detail_pt_sub_2&amp;spLa=ZW5jcnlwdGVkUXVhbGlmaWVyPUFJQlY3VkU5MlpISFQmZW5jcnlwdGVkSWQ9QTA3NzY2MjcxUTIxRkdMOTFEV0dFJmVuY3J5cHRlZEFkSWQ9QTAyMTE2NTkzTVEySjhOQ0RRN0g3JndpZGdldE5hbWU9c3BfcmhmX2RldGFpbCZhY3Rpb249Y2xpY2tSZWRpcmVjdCZkb05vdExvZ0NsaWNrPXRydWU=" TargetMode="External"/><Relationship Id="rId4" Type="http://schemas.openxmlformats.org/officeDocument/2006/relationships/hyperlink" Target="https://www.amazon.com/-/es/Motor-0-945-Modelo-Juguetes-Paquete/dp/B01M0XOOS5/ref=sr_1_8?__mk_es_US=%C3%85M%C3%85%C5%BD%C3%95%C3%91&amp;dchild=1&amp;keywords=12V+DC+motor+Arduino+compatible&amp;qid=1635235710&amp;sr=8-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4raXnoKUtow" TargetMode="External"/><Relationship Id="rId2" Type="http://schemas.openxmlformats.org/officeDocument/2006/relationships/hyperlink" Target="https://www.youtube.com/watch?v=Fx_Uw13eh48" TargetMode="Externa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hyperlink" Target="https://altronics.cl/micro-servo-mg90s" TargetMode="External"/><Relationship Id="rId4" Type="http://schemas.openxmlformats.org/officeDocument/2006/relationships/hyperlink" Target="http://depts.washington.edu/soslab/turbidostat/pmwiki/pmwiki.php?n=ConstructionManual.PinchValv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93DACC-F817-7C49-9B8C-CE2CE75689F0}"/>
              </a:ext>
            </a:extLst>
          </p:cNvPr>
          <p:cNvSpPr/>
          <p:nvPr/>
        </p:nvSpPr>
        <p:spPr>
          <a:xfrm>
            <a:off x="1052945" y="789709"/>
            <a:ext cx="9437717" cy="2031325"/>
          </a:xfrm>
          <a:prstGeom prst="rect">
            <a:avLst/>
          </a:prstGeom>
        </p:spPr>
        <p:txBody>
          <a:bodyPr wrap="square">
            <a:spAutoFit/>
          </a:bodyPr>
          <a:lstStyle/>
          <a:p>
            <a:r>
              <a:rPr lang="en-US" b="1" dirty="0">
                <a:effectLst/>
                <a:latin typeface="Menlo" panose="020B0609030804020204" pitchFamily="49" charset="0"/>
              </a:rPr>
              <a:t># DIY Chemostat</a:t>
            </a:r>
            <a:endParaRPr lang="en-US" b="0" dirty="0">
              <a:effectLst/>
              <a:latin typeface="Menlo" panose="020B0609030804020204" pitchFamily="49" charset="0"/>
            </a:endParaRPr>
          </a:p>
          <a:p>
            <a:br>
              <a:rPr lang="en-US" b="0" dirty="0">
                <a:effectLst/>
                <a:latin typeface="Menlo" panose="020B0609030804020204" pitchFamily="49" charset="0"/>
              </a:rPr>
            </a:br>
            <a:r>
              <a:rPr lang="en-US" b="0" dirty="0">
                <a:effectLst/>
                <a:latin typeface="Menlo" panose="020B0609030804020204" pitchFamily="49" charset="0"/>
              </a:rPr>
              <a:t>Our aim is to fabricate a small chemostat (working volume ~ 20 ml) able to read the cellular density (DO) in real time and having a "well enough" control over the dilution rate.</a:t>
            </a:r>
          </a:p>
          <a:p>
            <a:r>
              <a:rPr lang="en-US" b="0" dirty="0">
                <a:effectLst/>
                <a:latin typeface="Menlo" panose="020B0609030804020204" pitchFamily="49" charset="0"/>
              </a:rPr>
              <a:t>It is also desirable to have some multiplexing capacities (multiple culture chambers) for running parallel replicas.</a:t>
            </a:r>
          </a:p>
        </p:txBody>
      </p:sp>
    </p:spTree>
    <p:extLst>
      <p:ext uri="{BB962C8B-B14F-4D97-AF65-F5344CB8AC3E}">
        <p14:creationId xmlns:p14="http://schemas.microsoft.com/office/powerpoint/2010/main" val="358877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90C205-D4D6-B84A-A828-E6822905263D}"/>
              </a:ext>
            </a:extLst>
          </p:cNvPr>
          <p:cNvPicPr>
            <a:picLocks noChangeAspect="1"/>
          </p:cNvPicPr>
          <p:nvPr/>
        </p:nvPicPr>
        <p:blipFill>
          <a:blip r:embed="rId2"/>
          <a:stretch>
            <a:fillRect/>
          </a:stretch>
        </p:blipFill>
        <p:spPr>
          <a:xfrm>
            <a:off x="2573292" y="824643"/>
            <a:ext cx="9335679" cy="5358819"/>
          </a:xfrm>
          <a:prstGeom prst="rect">
            <a:avLst/>
          </a:prstGeom>
        </p:spPr>
      </p:pic>
      <p:sp>
        <p:nvSpPr>
          <p:cNvPr id="5" name="Rectangle 4">
            <a:extLst>
              <a:ext uri="{FF2B5EF4-FFF2-40B4-BE49-F238E27FC236}">
                <a16:creationId xmlns:a16="http://schemas.microsoft.com/office/drawing/2014/main" id="{857ADA61-978D-7C4A-86EC-37402738AD7C}"/>
              </a:ext>
            </a:extLst>
          </p:cNvPr>
          <p:cNvSpPr/>
          <p:nvPr/>
        </p:nvSpPr>
        <p:spPr>
          <a:xfrm>
            <a:off x="457199" y="362979"/>
            <a:ext cx="3864429" cy="923330"/>
          </a:xfrm>
          <a:prstGeom prst="rect">
            <a:avLst/>
          </a:prstGeom>
        </p:spPr>
        <p:txBody>
          <a:bodyPr wrap="square">
            <a:spAutoFit/>
          </a:bodyPr>
          <a:lstStyle/>
          <a:p>
            <a:r>
              <a:rPr lang="en-US" b="1" dirty="0">
                <a:effectLst/>
                <a:latin typeface="Menlo" panose="020B0609030804020204" pitchFamily="49" charset="0"/>
              </a:rPr>
              <a:t># Chemostat Examples</a:t>
            </a:r>
            <a:endParaRPr lang="en-US" b="0" dirty="0">
              <a:effectLst/>
              <a:latin typeface="Menlo" panose="020B0609030804020204" pitchFamily="49" charset="0"/>
            </a:endParaRPr>
          </a:p>
          <a:p>
            <a:br>
              <a:rPr lang="en-US" b="0" dirty="0">
                <a:effectLst/>
                <a:latin typeface="Menlo" panose="020B0609030804020204" pitchFamily="49" charset="0"/>
              </a:rPr>
            </a:br>
            <a:endParaRPr lang="en-US" b="0" dirty="0">
              <a:effectLst/>
              <a:latin typeface="Menlo" panose="020B0609030804020204" pitchFamily="49" charset="0"/>
            </a:endParaRPr>
          </a:p>
        </p:txBody>
      </p:sp>
      <p:sp>
        <p:nvSpPr>
          <p:cNvPr id="6" name="Rectangle 5">
            <a:extLst>
              <a:ext uri="{FF2B5EF4-FFF2-40B4-BE49-F238E27FC236}">
                <a16:creationId xmlns:a16="http://schemas.microsoft.com/office/drawing/2014/main" id="{DB4586AA-EAFD-3140-BB23-76EC67A8D635}"/>
              </a:ext>
            </a:extLst>
          </p:cNvPr>
          <p:cNvSpPr/>
          <p:nvPr/>
        </p:nvSpPr>
        <p:spPr>
          <a:xfrm>
            <a:off x="283029" y="5893706"/>
            <a:ext cx="2732315" cy="307777"/>
          </a:xfrm>
          <a:prstGeom prst="rect">
            <a:avLst/>
          </a:prstGeom>
        </p:spPr>
        <p:txBody>
          <a:bodyPr wrap="square">
            <a:spAutoFit/>
          </a:bodyPr>
          <a:lstStyle/>
          <a:p>
            <a:r>
              <a:rPr lang="en-US" sz="1400" dirty="0"/>
              <a:t>10.1371/journal.pone.0181923</a:t>
            </a:r>
            <a:endParaRPr lang="en-US" dirty="0"/>
          </a:p>
        </p:txBody>
      </p:sp>
    </p:spTree>
    <p:extLst>
      <p:ext uri="{BB962C8B-B14F-4D97-AF65-F5344CB8AC3E}">
        <p14:creationId xmlns:p14="http://schemas.microsoft.com/office/powerpoint/2010/main" val="194002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ACF89-65BD-4A44-9411-AA9035C974F9}"/>
              </a:ext>
            </a:extLst>
          </p:cNvPr>
          <p:cNvPicPr>
            <a:picLocks noChangeAspect="1"/>
          </p:cNvPicPr>
          <p:nvPr/>
        </p:nvPicPr>
        <p:blipFill>
          <a:blip r:embed="rId2"/>
          <a:stretch>
            <a:fillRect/>
          </a:stretch>
        </p:blipFill>
        <p:spPr>
          <a:xfrm>
            <a:off x="4684691" y="0"/>
            <a:ext cx="7068046" cy="6858000"/>
          </a:xfrm>
          <a:prstGeom prst="rect">
            <a:avLst/>
          </a:prstGeom>
        </p:spPr>
      </p:pic>
      <p:sp>
        <p:nvSpPr>
          <p:cNvPr id="5" name="Rectangle 4">
            <a:extLst>
              <a:ext uri="{FF2B5EF4-FFF2-40B4-BE49-F238E27FC236}">
                <a16:creationId xmlns:a16="http://schemas.microsoft.com/office/drawing/2014/main" id="{D626B78A-5822-DC4F-9734-64ED6F3B64A4}"/>
              </a:ext>
            </a:extLst>
          </p:cNvPr>
          <p:cNvSpPr/>
          <p:nvPr/>
        </p:nvSpPr>
        <p:spPr>
          <a:xfrm>
            <a:off x="457199" y="362979"/>
            <a:ext cx="3864429" cy="369332"/>
          </a:xfrm>
          <a:prstGeom prst="rect">
            <a:avLst/>
          </a:prstGeom>
        </p:spPr>
        <p:txBody>
          <a:bodyPr wrap="square">
            <a:spAutoFit/>
          </a:bodyPr>
          <a:lstStyle/>
          <a:p>
            <a:r>
              <a:rPr lang="en-US" b="1" dirty="0">
                <a:effectLst/>
                <a:latin typeface="Menlo" panose="020B0609030804020204" pitchFamily="49" charset="0"/>
              </a:rPr>
              <a:t># Chemostat Examples</a:t>
            </a:r>
            <a:endParaRPr lang="en-US" b="0" dirty="0">
              <a:effectLst/>
              <a:latin typeface="Menlo" panose="020B0609030804020204" pitchFamily="49" charset="0"/>
            </a:endParaRPr>
          </a:p>
        </p:txBody>
      </p:sp>
      <p:sp>
        <p:nvSpPr>
          <p:cNvPr id="6" name="Rectangle 5">
            <a:extLst>
              <a:ext uri="{FF2B5EF4-FFF2-40B4-BE49-F238E27FC236}">
                <a16:creationId xmlns:a16="http://schemas.microsoft.com/office/drawing/2014/main" id="{C38ED45C-CDC1-2C4B-BA14-0EA7B862C67A}"/>
              </a:ext>
            </a:extLst>
          </p:cNvPr>
          <p:cNvSpPr/>
          <p:nvPr/>
        </p:nvSpPr>
        <p:spPr>
          <a:xfrm>
            <a:off x="2389413" y="5861048"/>
            <a:ext cx="2732315" cy="307777"/>
          </a:xfrm>
          <a:prstGeom prst="rect">
            <a:avLst/>
          </a:prstGeom>
        </p:spPr>
        <p:txBody>
          <a:bodyPr wrap="square">
            <a:spAutoFit/>
          </a:bodyPr>
          <a:lstStyle/>
          <a:p>
            <a:r>
              <a:rPr lang="en-US" sz="1400" dirty="0"/>
              <a:t>10.1007/s40484-018-0143-8</a:t>
            </a:r>
            <a:endParaRPr lang="en-US" dirty="0"/>
          </a:p>
        </p:txBody>
      </p:sp>
    </p:spTree>
    <p:extLst>
      <p:ext uri="{BB962C8B-B14F-4D97-AF65-F5344CB8AC3E}">
        <p14:creationId xmlns:p14="http://schemas.microsoft.com/office/powerpoint/2010/main" val="13087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86CFA-060D-5242-8411-CB9F7FE8ADFA}"/>
              </a:ext>
            </a:extLst>
          </p:cNvPr>
          <p:cNvPicPr>
            <a:picLocks noChangeAspect="1"/>
          </p:cNvPicPr>
          <p:nvPr/>
        </p:nvPicPr>
        <p:blipFill>
          <a:blip r:embed="rId2"/>
          <a:stretch>
            <a:fillRect/>
          </a:stretch>
        </p:blipFill>
        <p:spPr>
          <a:xfrm>
            <a:off x="2062316" y="1861457"/>
            <a:ext cx="9530969" cy="4047398"/>
          </a:xfrm>
          <a:prstGeom prst="rect">
            <a:avLst/>
          </a:prstGeom>
        </p:spPr>
      </p:pic>
      <p:sp>
        <p:nvSpPr>
          <p:cNvPr id="5" name="Rectangle 4">
            <a:extLst>
              <a:ext uri="{FF2B5EF4-FFF2-40B4-BE49-F238E27FC236}">
                <a16:creationId xmlns:a16="http://schemas.microsoft.com/office/drawing/2014/main" id="{F3790B7A-34DE-4E44-9BA6-8D788F9EE1EC}"/>
              </a:ext>
            </a:extLst>
          </p:cNvPr>
          <p:cNvSpPr/>
          <p:nvPr/>
        </p:nvSpPr>
        <p:spPr>
          <a:xfrm>
            <a:off x="457199" y="362979"/>
            <a:ext cx="3864429" cy="369332"/>
          </a:xfrm>
          <a:prstGeom prst="rect">
            <a:avLst/>
          </a:prstGeom>
        </p:spPr>
        <p:txBody>
          <a:bodyPr wrap="square">
            <a:spAutoFit/>
          </a:bodyPr>
          <a:lstStyle/>
          <a:p>
            <a:r>
              <a:rPr lang="en-US" b="1" dirty="0">
                <a:effectLst/>
                <a:latin typeface="Menlo" panose="020B0609030804020204" pitchFamily="49" charset="0"/>
              </a:rPr>
              <a:t># Chemostat Examples</a:t>
            </a:r>
            <a:endParaRPr lang="en-US" b="0" dirty="0">
              <a:effectLst/>
              <a:latin typeface="Menlo" panose="020B0609030804020204" pitchFamily="49" charset="0"/>
            </a:endParaRPr>
          </a:p>
        </p:txBody>
      </p:sp>
      <p:sp>
        <p:nvSpPr>
          <p:cNvPr id="6" name="Rectangle 5">
            <a:extLst>
              <a:ext uri="{FF2B5EF4-FFF2-40B4-BE49-F238E27FC236}">
                <a16:creationId xmlns:a16="http://schemas.microsoft.com/office/drawing/2014/main" id="{67D4A518-7E9A-C04A-807E-C80CF7E703B9}"/>
              </a:ext>
            </a:extLst>
          </p:cNvPr>
          <p:cNvSpPr/>
          <p:nvPr/>
        </p:nvSpPr>
        <p:spPr>
          <a:xfrm>
            <a:off x="5045527" y="1553680"/>
            <a:ext cx="2732315" cy="307777"/>
          </a:xfrm>
          <a:prstGeom prst="rect">
            <a:avLst/>
          </a:prstGeom>
        </p:spPr>
        <p:txBody>
          <a:bodyPr wrap="square">
            <a:spAutoFit/>
          </a:bodyPr>
          <a:lstStyle/>
          <a:p>
            <a:r>
              <a:rPr lang="en-US" sz="1400" dirty="0"/>
              <a:t>10.1016/j.ifacol.2019.12.265</a:t>
            </a:r>
            <a:endParaRPr lang="en-US" dirty="0"/>
          </a:p>
        </p:txBody>
      </p:sp>
    </p:spTree>
    <p:extLst>
      <p:ext uri="{BB962C8B-B14F-4D97-AF65-F5344CB8AC3E}">
        <p14:creationId xmlns:p14="http://schemas.microsoft.com/office/powerpoint/2010/main" val="38859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13D2FE-758D-FE4F-AF0B-A32955AF9D9E}"/>
              </a:ext>
            </a:extLst>
          </p:cNvPr>
          <p:cNvSpPr/>
          <p:nvPr/>
        </p:nvSpPr>
        <p:spPr>
          <a:xfrm>
            <a:off x="302225" y="332906"/>
            <a:ext cx="3888775" cy="5232202"/>
          </a:xfrm>
          <a:prstGeom prst="rect">
            <a:avLst/>
          </a:prstGeom>
        </p:spPr>
        <p:txBody>
          <a:bodyPr wrap="square">
            <a:spAutoFit/>
          </a:bodyPr>
          <a:lstStyle/>
          <a:p>
            <a:r>
              <a:rPr lang="en-US" b="1" dirty="0">
                <a:effectLst/>
                <a:latin typeface="Menlo" panose="020B0609030804020204" pitchFamily="49" charset="0"/>
              </a:rPr>
              <a:t># DO measurement</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b="0" dirty="0">
                <a:effectLst/>
                <a:latin typeface="Menlo" panose="020B0609030804020204" pitchFamily="49" charset="0"/>
              </a:rPr>
              <a:t>The DO system that will be used to measure in real time the growth rate is inspired (Figure) in the system described at </a:t>
            </a:r>
            <a:r>
              <a:rPr lang="en-US" sz="1400" b="0" u="sng" dirty="0">
                <a:effectLst/>
                <a:latin typeface="Menlo" panose="020B0609030804020204" pitchFamily="49" charset="0"/>
              </a:rPr>
              <a:t>10.1021/sb500165g</a:t>
            </a:r>
            <a:r>
              <a:rPr lang="en-US" sz="1400" u="sng" dirty="0">
                <a:latin typeface="Menlo" panose="020B0609030804020204" pitchFamily="49" charset="0"/>
              </a:rPr>
              <a:t>.</a:t>
            </a:r>
            <a:endParaRPr lang="en-US" sz="1400" b="0" dirty="0">
              <a:effectLst/>
              <a:latin typeface="Menlo" panose="020B0609030804020204" pitchFamily="49" charset="0"/>
            </a:endParaRPr>
          </a:p>
          <a:p>
            <a:br>
              <a:rPr lang="en-US" sz="1400" b="0" dirty="0">
                <a:effectLst/>
                <a:latin typeface="Menlo" panose="020B0609030804020204" pitchFamily="49" charset="0"/>
              </a:rPr>
            </a:br>
            <a:r>
              <a:rPr lang="en-US" sz="1400" b="0" dirty="0">
                <a:effectLst/>
                <a:latin typeface="Menlo" panose="020B0609030804020204" pitchFamily="49" charset="0"/>
              </a:rPr>
              <a:t>I also want to implement this simple signal processing model described at </a:t>
            </a:r>
            <a:r>
              <a:rPr lang="en-US" sz="1400" b="0" u="sng" dirty="0">
                <a:effectLst/>
                <a:latin typeface="Menlo" panose="020B0609030804020204" pitchFamily="49" charset="0"/>
              </a:rPr>
              <a:t>10.1371/journal.pone.0181923</a:t>
            </a:r>
            <a:r>
              <a:rPr lang="en-US" sz="1400" b="0" dirty="0">
                <a:effectLst/>
                <a:latin typeface="Menlo" panose="020B0609030804020204" pitchFamily="49" charset="0"/>
              </a:rPr>
              <a:t>.</a:t>
            </a:r>
          </a:p>
          <a:p>
            <a:br>
              <a:rPr lang="en-US" sz="1400" b="0" dirty="0">
                <a:effectLst/>
                <a:latin typeface="Menlo" panose="020B0609030804020204" pitchFamily="49" charset="0"/>
              </a:rPr>
            </a:br>
            <a:r>
              <a:rPr lang="en-US" sz="1400" b="0" dirty="0">
                <a:effectLst/>
                <a:latin typeface="Menlo" panose="020B0609030804020204" pitchFamily="49" charset="0"/>
              </a:rPr>
              <a:t>"The employed Kalman filtering approach based on a very general state model retains the flexibility of the used control type and can be easily adapted to other bioreactor designs. Within several minutes it can converge to robust, accurate growth rate estimates"</a:t>
            </a:r>
            <a:endParaRPr lang="en-US" b="0" dirty="0">
              <a:effectLst/>
              <a:latin typeface="Menlo" panose="020B0609030804020204" pitchFamily="49" charset="0"/>
            </a:endParaRPr>
          </a:p>
          <a:p>
            <a:endParaRPr lang="en-US" b="0" dirty="0">
              <a:effectLst/>
              <a:latin typeface="Menlo" panose="020B0609030804020204" pitchFamily="49" charset="0"/>
            </a:endParaRPr>
          </a:p>
        </p:txBody>
      </p:sp>
      <p:pic>
        <p:nvPicPr>
          <p:cNvPr id="5" name="Picture 4">
            <a:extLst>
              <a:ext uri="{FF2B5EF4-FFF2-40B4-BE49-F238E27FC236}">
                <a16:creationId xmlns:a16="http://schemas.microsoft.com/office/drawing/2014/main" id="{AA74650A-02C2-2645-8C9D-895918FE3AF8}"/>
              </a:ext>
            </a:extLst>
          </p:cNvPr>
          <p:cNvPicPr>
            <a:picLocks noChangeAspect="1"/>
          </p:cNvPicPr>
          <p:nvPr/>
        </p:nvPicPr>
        <p:blipFill>
          <a:blip r:embed="rId3"/>
          <a:stretch>
            <a:fillRect/>
          </a:stretch>
        </p:blipFill>
        <p:spPr>
          <a:xfrm>
            <a:off x="4528919" y="120650"/>
            <a:ext cx="7245795" cy="4995636"/>
          </a:xfrm>
          <a:prstGeom prst="rect">
            <a:avLst/>
          </a:prstGeom>
        </p:spPr>
      </p:pic>
      <p:sp>
        <p:nvSpPr>
          <p:cNvPr id="6" name="Rectangle 5">
            <a:extLst>
              <a:ext uri="{FF2B5EF4-FFF2-40B4-BE49-F238E27FC236}">
                <a16:creationId xmlns:a16="http://schemas.microsoft.com/office/drawing/2014/main" id="{44266D07-167D-E148-9D9F-0027B36D62CC}"/>
              </a:ext>
            </a:extLst>
          </p:cNvPr>
          <p:cNvSpPr/>
          <p:nvPr/>
        </p:nvSpPr>
        <p:spPr>
          <a:xfrm>
            <a:off x="4528920" y="5649686"/>
            <a:ext cx="7107910" cy="800219"/>
          </a:xfrm>
          <a:prstGeom prst="rect">
            <a:avLst/>
          </a:prstGeom>
        </p:spPr>
        <p:txBody>
          <a:bodyPr wrap="square">
            <a:spAutoFit/>
          </a:bodyPr>
          <a:lstStyle/>
          <a:p>
            <a:r>
              <a:rPr lang="en-US" b="1" dirty="0">
                <a:effectLst/>
                <a:latin typeface="Menlo" panose="020B0609030804020204" pitchFamily="49" charset="0"/>
              </a:rPr>
              <a:t># Required Parts (Per culture chamber)</a:t>
            </a:r>
            <a:br>
              <a:rPr lang="en-US" b="0" dirty="0">
                <a:effectLst/>
                <a:latin typeface="Menlo" panose="020B0609030804020204" pitchFamily="49" charset="0"/>
              </a:rPr>
            </a:br>
            <a:r>
              <a:rPr lang="en-US" sz="1400" dirty="0">
                <a:latin typeface="Menlo" panose="020B0609030804020204" pitchFamily="49" charset="0"/>
              </a:rPr>
              <a:t>- 1 unit | Laser module 1 </a:t>
            </a:r>
            <a:r>
              <a:rPr lang="en-US" sz="1400" dirty="0" err="1">
                <a:latin typeface="Menlo" panose="020B0609030804020204" pitchFamily="49" charset="0"/>
              </a:rPr>
              <a:t>mW</a:t>
            </a:r>
            <a:r>
              <a:rPr lang="en-US" sz="1400" dirty="0">
                <a:latin typeface="Menlo" panose="020B0609030804020204" pitchFamily="49" charset="0"/>
              </a:rPr>
              <a:t> LFD650 | ~€10.0 | </a:t>
            </a:r>
            <a:r>
              <a:rPr lang="en-US" sz="1400" dirty="0">
                <a:latin typeface="Menlo" panose="020B0609030804020204" pitchFamily="49" charset="0"/>
                <a:hlinkClick r:id="rId4"/>
              </a:rPr>
              <a:t>link</a:t>
            </a:r>
            <a:br>
              <a:rPr lang="en-US" sz="1400" dirty="0">
                <a:latin typeface="Menlo" panose="020B0609030804020204" pitchFamily="49" charset="0"/>
              </a:rPr>
            </a:br>
            <a:r>
              <a:rPr lang="en-US" sz="1400" dirty="0">
                <a:latin typeface="Menlo" panose="020B0609030804020204" pitchFamily="49" charset="0"/>
              </a:rPr>
              <a:t>- 2 units | light-to-frequency converter TSL | ~€4.0 | </a:t>
            </a:r>
            <a:r>
              <a:rPr lang="en-US" sz="1400" dirty="0">
                <a:latin typeface="Menlo" panose="020B0609030804020204" pitchFamily="49" charset="0"/>
                <a:hlinkClick r:id="rId5"/>
              </a:rPr>
              <a:t>link</a:t>
            </a:r>
            <a:endParaRPr lang="en-US" sz="1400" dirty="0">
              <a:latin typeface="Menlo" panose="020B0609030804020204" pitchFamily="49" charset="0"/>
            </a:endParaRPr>
          </a:p>
        </p:txBody>
      </p:sp>
    </p:spTree>
    <p:extLst>
      <p:ext uri="{BB962C8B-B14F-4D97-AF65-F5344CB8AC3E}">
        <p14:creationId xmlns:p14="http://schemas.microsoft.com/office/powerpoint/2010/main" val="325586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7B0D55-88D2-564B-B417-C6A8474D0B28}"/>
              </a:ext>
            </a:extLst>
          </p:cNvPr>
          <p:cNvSpPr/>
          <p:nvPr/>
        </p:nvSpPr>
        <p:spPr>
          <a:xfrm>
            <a:off x="391885" y="1305342"/>
            <a:ext cx="11408229" cy="2585323"/>
          </a:xfrm>
          <a:prstGeom prst="rect">
            <a:avLst/>
          </a:prstGeom>
        </p:spPr>
        <p:txBody>
          <a:bodyPr wrap="square">
            <a:spAutoFit/>
          </a:bodyPr>
          <a:lstStyle/>
          <a:p>
            <a:r>
              <a:rPr lang="en-US" b="1" dirty="0">
                <a:effectLst/>
                <a:latin typeface="Menlo" panose="020B0609030804020204" pitchFamily="49" charset="0"/>
              </a:rPr>
              <a:t># Pump system</a:t>
            </a:r>
            <a:endParaRPr lang="en-US" b="0" dirty="0">
              <a:effectLst/>
              <a:latin typeface="Menlo" panose="020B0609030804020204" pitchFamily="49" charset="0"/>
            </a:endParaRPr>
          </a:p>
          <a:p>
            <a:br>
              <a:rPr lang="en-US" b="0" dirty="0">
                <a:effectLst/>
                <a:latin typeface="Menlo" panose="020B0609030804020204" pitchFamily="49" charset="0"/>
              </a:rPr>
            </a:br>
            <a:r>
              <a:rPr lang="en-US" b="0" dirty="0">
                <a:effectLst/>
                <a:latin typeface="Menlo" panose="020B0609030804020204" pitchFamily="49" charset="0"/>
              </a:rPr>
              <a:t>The second important feature we want to address is a good control of the chemostat dilution rate.</a:t>
            </a:r>
          </a:p>
          <a:p>
            <a:br>
              <a:rPr lang="en-US" b="0" dirty="0">
                <a:effectLst/>
                <a:latin typeface="Menlo" panose="020B0609030804020204" pitchFamily="49" charset="0"/>
              </a:rPr>
            </a:br>
            <a:r>
              <a:rPr lang="en-US" b="0" dirty="0">
                <a:effectLst/>
                <a:latin typeface="Menlo" panose="020B0609030804020204" pitchFamily="49" charset="0"/>
              </a:rPr>
              <a:t>There are two main options for pumping systems. Peristaltic pumps and syringe pump.</a:t>
            </a:r>
          </a:p>
          <a:p>
            <a:br>
              <a:rPr lang="en-US" b="0" dirty="0">
                <a:effectLst/>
                <a:latin typeface="Menlo" panose="020B0609030804020204" pitchFamily="49" charset="0"/>
              </a:rPr>
            </a:br>
            <a:endParaRPr lang="en-US" b="0" dirty="0">
              <a:effectLst/>
              <a:latin typeface="Menlo" panose="020B0609030804020204" pitchFamily="49" charset="0"/>
            </a:endParaRPr>
          </a:p>
        </p:txBody>
      </p:sp>
    </p:spTree>
    <p:extLst>
      <p:ext uri="{BB962C8B-B14F-4D97-AF65-F5344CB8AC3E}">
        <p14:creationId xmlns:p14="http://schemas.microsoft.com/office/powerpoint/2010/main" val="96563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BDC00-A32A-954D-A95B-0E3C55CC13CE}"/>
              </a:ext>
            </a:extLst>
          </p:cNvPr>
          <p:cNvSpPr/>
          <p:nvPr/>
        </p:nvSpPr>
        <p:spPr>
          <a:xfrm>
            <a:off x="359228" y="318607"/>
            <a:ext cx="4191001" cy="4862870"/>
          </a:xfrm>
          <a:prstGeom prst="rect">
            <a:avLst/>
          </a:prstGeom>
        </p:spPr>
        <p:txBody>
          <a:bodyPr wrap="square">
            <a:spAutoFit/>
          </a:bodyPr>
          <a:lstStyle/>
          <a:p>
            <a:r>
              <a:rPr lang="en-US" b="1" dirty="0">
                <a:effectLst/>
                <a:latin typeface="Menlo" panose="020B0609030804020204" pitchFamily="49" charset="0"/>
              </a:rPr>
              <a:t># Syringe pump</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b="0" dirty="0">
                <a:effectLst/>
                <a:latin typeface="Menlo" panose="020B0609030804020204" pitchFamily="49" charset="0"/>
              </a:rPr>
              <a:t>I do prefer the syringe pump because (compared with the peristaltic pump) it can be used for liquids and/or gasses, it developed higher pressures, it allows to reliably compute the flow by counting the number of cycles (the volume of the syringe is known and constant) and finally, by using different syringes we can change the working volume range with the same motor and control systems. The main disadvantage is that it additionally requires the uses of pitch valves, although I am exploring using </a:t>
            </a:r>
            <a:r>
              <a:rPr lang="en-US" sz="1400" b="0" dirty="0">
                <a:effectLst/>
                <a:latin typeface="Menlo" panose="020B0609030804020204" pitchFamily="49" charset="0"/>
                <a:hlinkClick r:id="rId2"/>
              </a:rPr>
              <a:t>one way check valves</a:t>
            </a:r>
            <a:r>
              <a:rPr lang="en-US" sz="1400" dirty="0">
                <a:latin typeface="Menlo" panose="020B0609030804020204" pitchFamily="49" charset="0"/>
              </a:rPr>
              <a:t> </a:t>
            </a:r>
            <a:r>
              <a:rPr lang="en-US" sz="1400" b="0" dirty="0">
                <a:effectLst/>
                <a:latin typeface="Menlo" panose="020B0609030804020204" pitchFamily="49" charset="0"/>
              </a:rPr>
              <a:t>instead.</a:t>
            </a:r>
          </a:p>
          <a:p>
            <a:endParaRPr lang="en-US" sz="1400" b="0" dirty="0">
              <a:effectLst/>
              <a:latin typeface="Menlo" panose="020B0609030804020204" pitchFamily="49" charset="0"/>
            </a:endParaRPr>
          </a:p>
          <a:p>
            <a:br>
              <a:rPr lang="en-US" b="0" dirty="0">
                <a:effectLst/>
                <a:latin typeface="Menlo" panose="020B0609030804020204" pitchFamily="49" charset="0"/>
              </a:rPr>
            </a:br>
            <a:endParaRPr lang="en-US" b="0" dirty="0">
              <a:effectLst/>
              <a:latin typeface="Menlo" panose="020B0609030804020204" pitchFamily="49" charset="0"/>
            </a:endParaRPr>
          </a:p>
        </p:txBody>
      </p:sp>
      <p:sp>
        <p:nvSpPr>
          <p:cNvPr id="5" name="Rectangle 4">
            <a:extLst>
              <a:ext uri="{FF2B5EF4-FFF2-40B4-BE49-F238E27FC236}">
                <a16:creationId xmlns:a16="http://schemas.microsoft.com/office/drawing/2014/main" id="{38937CD3-235A-1C46-8AD5-8DC11B39E614}"/>
              </a:ext>
            </a:extLst>
          </p:cNvPr>
          <p:cNvSpPr/>
          <p:nvPr/>
        </p:nvSpPr>
        <p:spPr>
          <a:xfrm>
            <a:off x="359228" y="4858312"/>
            <a:ext cx="10276113" cy="1261884"/>
          </a:xfrm>
          <a:prstGeom prst="rect">
            <a:avLst/>
          </a:prstGeom>
        </p:spPr>
        <p:txBody>
          <a:bodyPr wrap="square">
            <a:spAutoFit/>
          </a:bodyPr>
          <a:lstStyle/>
          <a:p>
            <a:r>
              <a:rPr lang="en-US" b="1" dirty="0">
                <a:effectLst/>
                <a:latin typeface="Menlo" panose="020B0609030804020204" pitchFamily="49" charset="0"/>
              </a:rPr>
              <a:t># Required Parts (per pump)</a:t>
            </a:r>
            <a:endParaRPr lang="en-US" b="0" dirty="0">
              <a:effectLst/>
              <a:latin typeface="Menlo" panose="020B0609030804020204" pitchFamily="49" charset="0"/>
            </a:endParaRPr>
          </a:p>
          <a:p>
            <a:br>
              <a:rPr lang="en-US" sz="1600" b="0" dirty="0">
                <a:effectLst/>
                <a:latin typeface="Menlo" panose="020B0609030804020204" pitchFamily="49" charset="0"/>
              </a:rPr>
            </a:br>
            <a:r>
              <a:rPr lang="en-US" sz="1400" b="0" dirty="0">
                <a:effectLst/>
                <a:latin typeface="Menlo" panose="020B0609030804020204" pitchFamily="49" charset="0"/>
              </a:rPr>
              <a:t>- 1 unit | Reversible High torque Turbo Worm Gear Motor DC 12V 10RPM | ~ 15.00 USD | </a:t>
            </a:r>
            <a:r>
              <a:rPr lang="en-US" sz="1400" b="0" dirty="0">
                <a:effectLst/>
                <a:latin typeface="Menlo" panose="020B0609030804020204" pitchFamily="49" charset="0"/>
                <a:hlinkClick r:id="rId3"/>
              </a:rPr>
              <a:t>link</a:t>
            </a:r>
            <a:br>
              <a:rPr lang="en-US" sz="1400" b="0" dirty="0">
                <a:effectLst/>
                <a:latin typeface="Menlo" panose="020B0609030804020204" pitchFamily="49" charset="0"/>
              </a:rPr>
            </a:br>
            <a:r>
              <a:rPr lang="en-US" sz="1400" b="0" dirty="0">
                <a:effectLst/>
                <a:latin typeface="Menlo" panose="020B0609030804020204" pitchFamily="49" charset="0"/>
              </a:rPr>
              <a:t>- (Alternatively) Servo | ~ 15.00 USD | </a:t>
            </a:r>
            <a:r>
              <a:rPr lang="en-US" sz="1400" b="0" dirty="0">
                <a:effectLst/>
                <a:latin typeface="Menlo" panose="020B0609030804020204" pitchFamily="49" charset="0"/>
                <a:hlinkClick r:id="rId4"/>
              </a:rPr>
              <a:t>link</a:t>
            </a:r>
            <a:br>
              <a:rPr lang="en-US" sz="1400" b="0" dirty="0">
                <a:effectLst/>
                <a:latin typeface="Menlo" panose="020B0609030804020204" pitchFamily="49" charset="0"/>
              </a:rPr>
            </a:br>
            <a:r>
              <a:rPr lang="en-US" sz="1400" b="0" dirty="0">
                <a:effectLst/>
                <a:latin typeface="Menlo" panose="020B0609030804020204" pitchFamily="49" charset="0"/>
              </a:rPr>
              <a:t>- Plastic Rack &amp; Pinion Gears | ~ 5.00 USD | </a:t>
            </a:r>
            <a:r>
              <a:rPr lang="en-US" sz="1400" b="0" dirty="0">
                <a:effectLst/>
                <a:latin typeface="Menlo" panose="020B0609030804020204" pitchFamily="49" charset="0"/>
                <a:hlinkClick r:id="rId5"/>
              </a:rPr>
              <a:t>link</a:t>
            </a:r>
            <a:r>
              <a:rPr lang="en-US" sz="1400" b="0" dirty="0">
                <a:effectLst/>
                <a:latin typeface="Menlo" panose="020B0609030804020204" pitchFamily="49" charset="0"/>
              </a:rPr>
              <a:t> ,</a:t>
            </a:r>
            <a:r>
              <a:rPr lang="en-US" sz="1400" b="0" dirty="0">
                <a:effectLst/>
                <a:latin typeface="Menlo" panose="020B0609030804020204" pitchFamily="49" charset="0"/>
                <a:hlinkClick r:id="rId6"/>
              </a:rPr>
              <a:t>link</a:t>
            </a:r>
            <a:endParaRPr lang="en-US" sz="1400" b="0" dirty="0">
              <a:effectLst/>
              <a:latin typeface="Menlo" panose="020B0609030804020204" pitchFamily="49" charset="0"/>
            </a:endParaRPr>
          </a:p>
        </p:txBody>
      </p:sp>
      <p:pic>
        <p:nvPicPr>
          <p:cNvPr id="7" name="Picture 6">
            <a:extLst>
              <a:ext uri="{FF2B5EF4-FFF2-40B4-BE49-F238E27FC236}">
                <a16:creationId xmlns:a16="http://schemas.microsoft.com/office/drawing/2014/main" id="{D8068450-68D0-BF4E-894C-AB51694E6AAB}"/>
              </a:ext>
            </a:extLst>
          </p:cNvPr>
          <p:cNvPicPr>
            <a:picLocks noChangeAspect="1"/>
          </p:cNvPicPr>
          <p:nvPr/>
        </p:nvPicPr>
        <p:blipFill>
          <a:blip r:embed="rId7"/>
          <a:stretch>
            <a:fillRect/>
          </a:stretch>
        </p:blipFill>
        <p:spPr>
          <a:xfrm>
            <a:off x="5063671" y="1483314"/>
            <a:ext cx="6507843" cy="2318011"/>
          </a:xfrm>
          <a:prstGeom prst="rect">
            <a:avLst/>
          </a:prstGeom>
        </p:spPr>
      </p:pic>
      <p:sp>
        <p:nvSpPr>
          <p:cNvPr id="8" name="Rectangle 7">
            <a:extLst>
              <a:ext uri="{FF2B5EF4-FFF2-40B4-BE49-F238E27FC236}">
                <a16:creationId xmlns:a16="http://schemas.microsoft.com/office/drawing/2014/main" id="{C9AFC1B8-B462-5248-9307-F6969F6C1BB4}"/>
              </a:ext>
            </a:extLst>
          </p:cNvPr>
          <p:cNvSpPr/>
          <p:nvPr/>
        </p:nvSpPr>
        <p:spPr>
          <a:xfrm>
            <a:off x="5716814" y="1175537"/>
            <a:ext cx="7609114" cy="307777"/>
          </a:xfrm>
          <a:prstGeom prst="rect">
            <a:avLst/>
          </a:prstGeom>
        </p:spPr>
        <p:txBody>
          <a:bodyPr wrap="square">
            <a:spAutoFit/>
          </a:bodyPr>
          <a:lstStyle/>
          <a:p>
            <a:r>
              <a:rPr lang="en-US" sz="1400" b="0" dirty="0">
                <a:effectLst/>
                <a:latin typeface="Menlo" panose="020B0609030804020204" pitchFamily="49" charset="0"/>
              </a:rPr>
              <a:t>Image taken from (</a:t>
            </a:r>
            <a:r>
              <a:rPr lang="en-US" sz="1400" b="0" u="sng" dirty="0" err="1">
                <a:effectLst/>
                <a:latin typeface="Menlo" panose="020B0609030804020204" pitchFamily="49" charset="0"/>
              </a:rPr>
              <a:t>dx.doi.org</a:t>
            </a:r>
            <a:r>
              <a:rPr lang="en-US" sz="1400" b="0" u="sng" dirty="0">
                <a:effectLst/>
                <a:latin typeface="Menlo" panose="020B0609030804020204" pitchFamily="49" charset="0"/>
              </a:rPr>
              <a:t>/10.1021/sb500165g</a:t>
            </a:r>
            <a:r>
              <a:rPr lang="en-US" sz="1400" b="0" dirty="0">
                <a:effectLst/>
                <a:latin typeface="Menlo" panose="020B0609030804020204" pitchFamily="49" charset="0"/>
              </a:rPr>
              <a:t>)</a:t>
            </a:r>
            <a:endParaRPr lang="en-US" sz="1400" dirty="0"/>
          </a:p>
        </p:txBody>
      </p:sp>
    </p:spTree>
    <p:extLst>
      <p:ext uri="{BB962C8B-B14F-4D97-AF65-F5344CB8AC3E}">
        <p14:creationId xmlns:p14="http://schemas.microsoft.com/office/powerpoint/2010/main" val="168311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A7B0C3-8D4D-654C-ADF4-9F00F2EBBA0D}"/>
              </a:ext>
            </a:extLst>
          </p:cNvPr>
          <p:cNvSpPr/>
          <p:nvPr/>
        </p:nvSpPr>
        <p:spPr>
          <a:xfrm>
            <a:off x="566057" y="438168"/>
            <a:ext cx="6096000" cy="1292662"/>
          </a:xfrm>
          <a:prstGeom prst="rect">
            <a:avLst/>
          </a:prstGeom>
        </p:spPr>
        <p:txBody>
          <a:bodyPr>
            <a:spAutoFit/>
          </a:bodyPr>
          <a:lstStyle/>
          <a:p>
            <a:r>
              <a:rPr lang="en-US" b="1" dirty="0">
                <a:effectLst/>
                <a:latin typeface="Menlo" panose="020B0609030804020204" pitchFamily="49" charset="0"/>
              </a:rPr>
              <a:t># Peristaltic Pump</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b="0" dirty="0">
                <a:effectLst/>
                <a:latin typeface="Menlo" panose="020B0609030804020204" pitchFamily="49" charset="0"/>
              </a:rPr>
              <a:t>This pump system have the advantage of being simpler, but it is harder to control the dilution rate without having a feedback system and it is mainly for liquids.</a:t>
            </a:r>
          </a:p>
        </p:txBody>
      </p:sp>
      <p:pic>
        <p:nvPicPr>
          <p:cNvPr id="6" name="Picture 5">
            <a:extLst>
              <a:ext uri="{FF2B5EF4-FFF2-40B4-BE49-F238E27FC236}">
                <a16:creationId xmlns:a16="http://schemas.microsoft.com/office/drawing/2014/main" id="{2557E5E2-6EB0-F549-B4C2-4FBA57A54DD4}"/>
              </a:ext>
            </a:extLst>
          </p:cNvPr>
          <p:cNvPicPr>
            <a:picLocks noChangeAspect="1"/>
          </p:cNvPicPr>
          <p:nvPr/>
        </p:nvPicPr>
        <p:blipFill>
          <a:blip r:embed="rId2"/>
          <a:stretch>
            <a:fillRect/>
          </a:stretch>
        </p:blipFill>
        <p:spPr>
          <a:xfrm>
            <a:off x="7482114" y="679450"/>
            <a:ext cx="4064000" cy="5499100"/>
          </a:xfrm>
          <a:prstGeom prst="rect">
            <a:avLst/>
          </a:prstGeom>
        </p:spPr>
      </p:pic>
      <p:sp>
        <p:nvSpPr>
          <p:cNvPr id="7" name="Rectangle 6">
            <a:extLst>
              <a:ext uri="{FF2B5EF4-FFF2-40B4-BE49-F238E27FC236}">
                <a16:creationId xmlns:a16="http://schemas.microsoft.com/office/drawing/2014/main" id="{15C942DF-3E4A-634F-8E0B-4EDC95C86CA7}"/>
              </a:ext>
            </a:extLst>
          </p:cNvPr>
          <p:cNvSpPr/>
          <p:nvPr/>
        </p:nvSpPr>
        <p:spPr>
          <a:xfrm>
            <a:off x="566057" y="2343717"/>
            <a:ext cx="7322457" cy="984885"/>
          </a:xfrm>
          <a:prstGeom prst="rect">
            <a:avLst/>
          </a:prstGeom>
        </p:spPr>
        <p:txBody>
          <a:bodyPr wrap="square">
            <a:spAutoFit/>
          </a:bodyPr>
          <a:lstStyle/>
          <a:p>
            <a:r>
              <a:rPr lang="en-US" sz="1600" b="1" dirty="0">
                <a:effectLst/>
                <a:latin typeface="Menlo" panose="020B0609030804020204" pitchFamily="49" charset="0"/>
              </a:rPr>
              <a:t># Required Parts (per pump) </a:t>
            </a:r>
            <a:endParaRPr lang="en-US" sz="1600" b="0" dirty="0">
              <a:effectLst/>
              <a:latin typeface="Menlo" panose="020B0609030804020204" pitchFamily="49" charset="0"/>
            </a:endParaRPr>
          </a:p>
          <a:p>
            <a:br>
              <a:rPr lang="en-US" sz="1400" b="0" dirty="0">
                <a:effectLst/>
                <a:latin typeface="Menlo" panose="020B0609030804020204" pitchFamily="49" charset="0"/>
              </a:rPr>
            </a:br>
            <a:r>
              <a:rPr lang="en-US" sz="1400" b="0" dirty="0">
                <a:effectLst/>
                <a:latin typeface="Menlo" panose="020B0609030804020204" pitchFamily="49" charset="0"/>
              </a:rPr>
              <a:t>- 1 unit | Peristaltic Pump | ~ 10.00 - 30.00 USD | </a:t>
            </a:r>
            <a:r>
              <a:rPr lang="en-US" sz="1400" b="0" dirty="0">
                <a:effectLst/>
                <a:latin typeface="Menlo" panose="020B0609030804020204" pitchFamily="49" charset="0"/>
                <a:hlinkClick r:id="rId3"/>
              </a:rPr>
              <a:t>link</a:t>
            </a:r>
            <a:br>
              <a:rPr lang="en-US" sz="1400" b="0" dirty="0">
                <a:effectLst/>
                <a:latin typeface="Menlo" panose="020B0609030804020204" pitchFamily="49" charset="0"/>
              </a:rPr>
            </a:br>
            <a:endParaRPr lang="en-US" sz="1400" b="0" dirty="0">
              <a:effectLst/>
              <a:latin typeface="Menlo" panose="020B0609030804020204" pitchFamily="49" charset="0"/>
            </a:endParaRPr>
          </a:p>
        </p:txBody>
      </p:sp>
    </p:spTree>
    <p:extLst>
      <p:ext uri="{BB962C8B-B14F-4D97-AF65-F5344CB8AC3E}">
        <p14:creationId xmlns:p14="http://schemas.microsoft.com/office/powerpoint/2010/main" val="95382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86AD6F-F1F3-524A-937A-F447704A73C8}"/>
              </a:ext>
            </a:extLst>
          </p:cNvPr>
          <p:cNvSpPr/>
          <p:nvPr/>
        </p:nvSpPr>
        <p:spPr>
          <a:xfrm>
            <a:off x="253701" y="1095177"/>
            <a:ext cx="4898573" cy="1785104"/>
          </a:xfrm>
          <a:prstGeom prst="rect">
            <a:avLst/>
          </a:prstGeom>
        </p:spPr>
        <p:txBody>
          <a:bodyPr wrap="square">
            <a:spAutoFit/>
          </a:bodyPr>
          <a:lstStyle/>
          <a:p>
            <a:r>
              <a:rPr lang="en-US" b="1" dirty="0">
                <a:effectLst/>
                <a:latin typeface="Menlo" panose="020B0609030804020204" pitchFamily="49" charset="0"/>
              </a:rPr>
              <a:t># Magnetic stirrer</a:t>
            </a:r>
            <a:endParaRPr lang="en-US" b="0" dirty="0">
              <a:effectLst/>
              <a:latin typeface="Menlo" panose="020B0609030804020204" pitchFamily="49" charset="0"/>
            </a:endParaRPr>
          </a:p>
          <a:p>
            <a:br>
              <a:rPr lang="en-US" sz="1400" b="0" dirty="0">
                <a:effectLst/>
                <a:latin typeface="Menlo" panose="020B0609030804020204" pitchFamily="49" charset="0"/>
              </a:rPr>
            </a:br>
            <a:r>
              <a:rPr lang="en-US" sz="1400" b="0" dirty="0">
                <a:effectLst/>
                <a:latin typeface="Menlo" panose="020B0609030804020204" pitchFamily="49" charset="0"/>
              </a:rPr>
              <a:t>We need to provide a well mixing environment in the culture chamber. In order to provide that we can use a magnetic stirrer</a:t>
            </a:r>
          </a:p>
          <a:p>
            <a:br>
              <a:rPr lang="en-US" b="0" dirty="0">
                <a:effectLst/>
                <a:latin typeface="Menlo" panose="020B0609030804020204" pitchFamily="49" charset="0"/>
              </a:rPr>
            </a:br>
            <a:endParaRPr lang="en-US" b="0" dirty="0">
              <a:effectLst/>
              <a:latin typeface="Menlo" panose="020B0609030804020204" pitchFamily="49" charset="0"/>
            </a:endParaRPr>
          </a:p>
        </p:txBody>
      </p:sp>
      <p:pic>
        <p:nvPicPr>
          <p:cNvPr id="6" name="Picture 5">
            <a:extLst>
              <a:ext uri="{FF2B5EF4-FFF2-40B4-BE49-F238E27FC236}">
                <a16:creationId xmlns:a16="http://schemas.microsoft.com/office/drawing/2014/main" id="{6D234068-3541-A14F-A322-8093832D06B9}"/>
              </a:ext>
            </a:extLst>
          </p:cNvPr>
          <p:cNvPicPr>
            <a:picLocks noChangeAspect="1"/>
          </p:cNvPicPr>
          <p:nvPr/>
        </p:nvPicPr>
        <p:blipFill>
          <a:blip r:embed="rId2"/>
          <a:stretch>
            <a:fillRect/>
          </a:stretch>
        </p:blipFill>
        <p:spPr>
          <a:xfrm>
            <a:off x="5882512" y="946857"/>
            <a:ext cx="6055787" cy="3977821"/>
          </a:xfrm>
          <a:prstGeom prst="rect">
            <a:avLst/>
          </a:prstGeom>
        </p:spPr>
      </p:pic>
      <p:sp>
        <p:nvSpPr>
          <p:cNvPr id="7" name="Rectangle 6">
            <a:extLst>
              <a:ext uri="{FF2B5EF4-FFF2-40B4-BE49-F238E27FC236}">
                <a16:creationId xmlns:a16="http://schemas.microsoft.com/office/drawing/2014/main" id="{88FDFA72-AF93-8445-9404-883AB64CC87F}"/>
              </a:ext>
            </a:extLst>
          </p:cNvPr>
          <p:cNvSpPr/>
          <p:nvPr/>
        </p:nvSpPr>
        <p:spPr>
          <a:xfrm>
            <a:off x="253701" y="2880281"/>
            <a:ext cx="6096000" cy="1569660"/>
          </a:xfrm>
          <a:prstGeom prst="rect">
            <a:avLst/>
          </a:prstGeom>
        </p:spPr>
        <p:txBody>
          <a:bodyPr>
            <a:spAutoFit/>
          </a:bodyPr>
          <a:lstStyle/>
          <a:p>
            <a:r>
              <a:rPr lang="en-US" b="1" dirty="0">
                <a:effectLst/>
                <a:latin typeface="Menlo" panose="020B0609030804020204" pitchFamily="49" charset="0"/>
              </a:rPr>
              <a:t># Required parts (per stirrer)</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dirty="0">
                <a:latin typeface="Menlo" panose="020B0609030804020204" pitchFamily="49" charset="0"/>
              </a:rPr>
              <a:t>- 2 units | magnets | ~ 10.0 USD | </a:t>
            </a:r>
            <a:r>
              <a:rPr lang="en-US" sz="1400" dirty="0">
                <a:latin typeface="Menlo" panose="020B0609030804020204" pitchFamily="49" charset="0"/>
                <a:hlinkClick r:id="rId3"/>
              </a:rPr>
              <a:t>link</a:t>
            </a:r>
            <a:br>
              <a:rPr lang="en-US" sz="1400" dirty="0">
                <a:latin typeface="Menlo" panose="020B0609030804020204" pitchFamily="49" charset="0"/>
              </a:rPr>
            </a:br>
            <a:r>
              <a:rPr lang="en-US" sz="1400" dirty="0">
                <a:latin typeface="Menlo" panose="020B0609030804020204" pitchFamily="49" charset="0"/>
              </a:rPr>
              <a:t>- 1 unit | 12V DC motor | </a:t>
            </a:r>
            <a:r>
              <a:rPr lang="en-US" sz="1400" dirty="0">
                <a:latin typeface="Menlo" panose="020B0609030804020204" pitchFamily="49" charset="0"/>
                <a:hlinkClick r:id="rId4"/>
              </a:rPr>
              <a:t>link</a:t>
            </a:r>
            <a:br>
              <a:rPr lang="en-US" sz="1400" dirty="0">
                <a:latin typeface="Menlo" panose="020B0609030804020204" pitchFamily="49" charset="0"/>
              </a:rPr>
            </a:br>
            <a:r>
              <a:rPr lang="en-US" sz="1400" dirty="0">
                <a:latin typeface="Menlo" panose="020B0609030804020204" pitchFamily="49" charset="0"/>
              </a:rPr>
              <a:t>- 1 unit | Magnetic Spin bar | ~ 10.0 USD | </a:t>
            </a:r>
            <a:r>
              <a:rPr lang="en-US" sz="1400" dirty="0">
                <a:latin typeface="Menlo" panose="020B0609030804020204" pitchFamily="49" charset="0"/>
                <a:hlinkClick r:id="rId5"/>
              </a:rPr>
              <a:t>link</a:t>
            </a:r>
            <a:br>
              <a:rPr lang="en-US" sz="1400" dirty="0">
                <a:latin typeface="Menlo" panose="020B0609030804020204" pitchFamily="49" charset="0"/>
              </a:rPr>
            </a:br>
            <a:endParaRPr lang="en-US" b="0" dirty="0">
              <a:effectLst/>
              <a:latin typeface="Menlo" panose="020B0609030804020204" pitchFamily="49" charset="0"/>
            </a:endParaRPr>
          </a:p>
        </p:txBody>
      </p:sp>
    </p:spTree>
    <p:extLst>
      <p:ext uri="{BB962C8B-B14F-4D97-AF65-F5344CB8AC3E}">
        <p14:creationId xmlns:p14="http://schemas.microsoft.com/office/powerpoint/2010/main" val="61593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A608F3-F486-C54B-AFEE-CF4382AC8139}"/>
              </a:ext>
            </a:extLst>
          </p:cNvPr>
          <p:cNvSpPr/>
          <p:nvPr/>
        </p:nvSpPr>
        <p:spPr>
          <a:xfrm>
            <a:off x="881742" y="635122"/>
            <a:ext cx="9013372" cy="3600986"/>
          </a:xfrm>
          <a:prstGeom prst="rect">
            <a:avLst/>
          </a:prstGeom>
        </p:spPr>
        <p:txBody>
          <a:bodyPr wrap="square">
            <a:spAutoFit/>
          </a:bodyPr>
          <a:lstStyle/>
          <a:p>
            <a:r>
              <a:rPr lang="en-US" b="1" dirty="0">
                <a:effectLst/>
                <a:latin typeface="Menlo" panose="020B0609030804020204" pitchFamily="49" charset="0"/>
              </a:rPr>
              <a:t># DIY Pinch valve</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b="0" dirty="0">
                <a:effectLst/>
                <a:latin typeface="Menlo" panose="020B0609030804020204" pitchFamily="49" charset="0"/>
              </a:rPr>
              <a:t>The pinch valve allows to use a single pump to feed several cultures.</a:t>
            </a:r>
          </a:p>
          <a:p>
            <a:r>
              <a:rPr lang="en-US" sz="1400" b="0" dirty="0">
                <a:effectLst/>
                <a:latin typeface="Menlo" panose="020B0609030804020204" pitchFamily="49" charset="0"/>
              </a:rPr>
              <a:t>Those are required for multiplexing and the syringe pump system.</a:t>
            </a:r>
          </a:p>
          <a:p>
            <a:br>
              <a:rPr lang="en-US" sz="1400" b="0" dirty="0">
                <a:effectLst/>
                <a:latin typeface="Menlo" panose="020B0609030804020204" pitchFamily="49" charset="0"/>
              </a:rPr>
            </a:br>
            <a:r>
              <a:rPr lang="en-US" b="1" dirty="0">
                <a:effectLst/>
                <a:latin typeface="Menlo" panose="020B0609030804020204" pitchFamily="49" charset="0"/>
              </a:rPr>
              <a:t># Design examples</a:t>
            </a:r>
            <a:endParaRPr lang="en-US" b="0" dirty="0">
              <a:effectLst/>
              <a:latin typeface="Menlo" panose="020B0609030804020204" pitchFamily="49" charset="0"/>
            </a:endParaRPr>
          </a:p>
          <a:p>
            <a:br>
              <a:rPr lang="en-US" b="0" dirty="0">
                <a:effectLst/>
                <a:latin typeface="Menlo" panose="020B0609030804020204" pitchFamily="49" charset="0"/>
              </a:rPr>
            </a:br>
            <a:r>
              <a:rPr lang="en-US" sz="1400" b="0" dirty="0">
                <a:effectLst/>
                <a:latin typeface="Menlo" panose="020B0609030804020204" pitchFamily="49" charset="0"/>
              </a:rPr>
              <a:t>1. example </a:t>
            </a:r>
            <a:r>
              <a:rPr lang="en-US" sz="1400" b="0" dirty="0">
                <a:effectLst/>
                <a:latin typeface="Menlo" panose="020B0609030804020204" pitchFamily="49" charset="0"/>
                <a:hlinkClick r:id="rId2"/>
              </a:rPr>
              <a:t>link</a:t>
            </a:r>
            <a:br>
              <a:rPr lang="en-US" sz="1400" b="0" dirty="0">
                <a:effectLst/>
                <a:latin typeface="Menlo" panose="020B0609030804020204" pitchFamily="49" charset="0"/>
              </a:rPr>
            </a:br>
            <a:r>
              <a:rPr lang="en-US" sz="1400" b="0" dirty="0">
                <a:effectLst/>
                <a:latin typeface="Menlo" panose="020B0609030804020204" pitchFamily="49" charset="0"/>
              </a:rPr>
              <a:t>2. example </a:t>
            </a:r>
            <a:r>
              <a:rPr lang="en-US" sz="1400" b="0" dirty="0">
                <a:effectLst/>
                <a:latin typeface="Menlo" panose="020B0609030804020204" pitchFamily="49" charset="0"/>
                <a:hlinkClick r:id="rId3"/>
              </a:rPr>
              <a:t>link</a:t>
            </a:r>
            <a:br>
              <a:rPr lang="en-US" sz="1400" b="0" dirty="0">
                <a:effectLst/>
                <a:latin typeface="Menlo" panose="020B0609030804020204" pitchFamily="49" charset="0"/>
              </a:rPr>
            </a:br>
            <a:r>
              <a:rPr lang="en-US" sz="1400" b="0" dirty="0">
                <a:effectLst/>
                <a:latin typeface="Menlo" panose="020B0609030804020204" pitchFamily="49" charset="0"/>
              </a:rPr>
              <a:t>3. example </a:t>
            </a:r>
            <a:r>
              <a:rPr lang="en-US" sz="1400" b="0" dirty="0">
                <a:effectLst/>
                <a:latin typeface="Menlo" panose="020B0609030804020204" pitchFamily="49" charset="0"/>
                <a:hlinkClick r:id="rId4"/>
              </a:rPr>
              <a:t>link</a:t>
            </a:r>
            <a:endParaRPr lang="en-US" sz="1400" b="0" dirty="0">
              <a:effectLst/>
              <a:latin typeface="Menlo" panose="020B0609030804020204" pitchFamily="49" charset="0"/>
            </a:endParaRPr>
          </a:p>
          <a:p>
            <a:br>
              <a:rPr lang="en-US" b="0" dirty="0">
                <a:effectLst/>
                <a:latin typeface="Menlo" panose="020B0609030804020204" pitchFamily="49" charset="0"/>
              </a:rPr>
            </a:br>
            <a:r>
              <a:rPr lang="en-US" b="1" dirty="0">
                <a:effectLst/>
                <a:latin typeface="Menlo" panose="020B0609030804020204" pitchFamily="49" charset="0"/>
              </a:rPr>
              <a:t># Required Parts (per valve)</a:t>
            </a:r>
            <a:endParaRPr lang="en-US" b="0" dirty="0">
              <a:effectLst/>
              <a:latin typeface="Menlo" panose="020B0609030804020204" pitchFamily="49" charset="0"/>
            </a:endParaRPr>
          </a:p>
          <a:p>
            <a:br>
              <a:rPr lang="en-US" b="0" dirty="0">
                <a:effectLst/>
                <a:latin typeface="Menlo" panose="020B0609030804020204" pitchFamily="49" charset="0"/>
              </a:rPr>
            </a:br>
            <a:r>
              <a:rPr lang="en-US" sz="1600" b="0" dirty="0">
                <a:effectLst/>
                <a:latin typeface="Menlo" panose="020B0609030804020204" pitchFamily="49" charset="0"/>
              </a:rPr>
              <a:t>- servo motor | ~ 4.00 USD | </a:t>
            </a:r>
            <a:r>
              <a:rPr lang="en-US" sz="1600" b="0" dirty="0">
                <a:effectLst/>
                <a:latin typeface="Menlo" panose="020B0609030804020204" pitchFamily="49" charset="0"/>
                <a:hlinkClick r:id="rId5"/>
              </a:rPr>
              <a:t>link</a:t>
            </a:r>
            <a:endParaRPr lang="en-US" b="0" dirty="0">
              <a:effectLst/>
              <a:latin typeface="Menlo" panose="020B0609030804020204" pitchFamily="49" charset="0"/>
            </a:endParaRPr>
          </a:p>
        </p:txBody>
      </p:sp>
      <p:pic>
        <p:nvPicPr>
          <p:cNvPr id="5" name="Picture 4">
            <a:extLst>
              <a:ext uri="{FF2B5EF4-FFF2-40B4-BE49-F238E27FC236}">
                <a16:creationId xmlns:a16="http://schemas.microsoft.com/office/drawing/2014/main" id="{DA1BD729-F49F-264B-98DD-F28BF39C494D}"/>
              </a:ext>
            </a:extLst>
          </p:cNvPr>
          <p:cNvPicPr>
            <a:picLocks noChangeAspect="1"/>
          </p:cNvPicPr>
          <p:nvPr/>
        </p:nvPicPr>
        <p:blipFill>
          <a:blip r:embed="rId6"/>
          <a:stretch>
            <a:fillRect/>
          </a:stretch>
        </p:blipFill>
        <p:spPr>
          <a:xfrm>
            <a:off x="5943600" y="2435615"/>
            <a:ext cx="5490029" cy="3088141"/>
          </a:xfrm>
          <a:prstGeom prst="rect">
            <a:avLst/>
          </a:prstGeom>
        </p:spPr>
      </p:pic>
    </p:spTree>
    <p:extLst>
      <p:ext uri="{BB962C8B-B14F-4D97-AF65-F5344CB8AC3E}">
        <p14:creationId xmlns:p14="http://schemas.microsoft.com/office/powerpoint/2010/main" val="96302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11F46-ECED-4C47-A2CB-C525CF5B6225}"/>
              </a:ext>
            </a:extLst>
          </p:cNvPr>
          <p:cNvSpPr/>
          <p:nvPr/>
        </p:nvSpPr>
        <p:spPr>
          <a:xfrm>
            <a:off x="457199" y="362979"/>
            <a:ext cx="3864429" cy="923330"/>
          </a:xfrm>
          <a:prstGeom prst="rect">
            <a:avLst/>
          </a:prstGeom>
        </p:spPr>
        <p:txBody>
          <a:bodyPr wrap="square">
            <a:spAutoFit/>
          </a:bodyPr>
          <a:lstStyle/>
          <a:p>
            <a:r>
              <a:rPr lang="en-US" b="1" dirty="0">
                <a:effectLst/>
                <a:latin typeface="Menlo" panose="020B0609030804020204" pitchFamily="49" charset="0"/>
              </a:rPr>
              <a:t># Chemostat Examples</a:t>
            </a:r>
            <a:endParaRPr lang="en-US" b="0" dirty="0">
              <a:effectLst/>
              <a:latin typeface="Menlo" panose="020B0609030804020204" pitchFamily="49" charset="0"/>
            </a:endParaRPr>
          </a:p>
          <a:p>
            <a:br>
              <a:rPr lang="en-US" b="0" dirty="0">
                <a:effectLst/>
                <a:latin typeface="Menlo" panose="020B0609030804020204" pitchFamily="49" charset="0"/>
              </a:rPr>
            </a:br>
            <a:endParaRPr lang="en-US" b="0" dirty="0">
              <a:effectLst/>
              <a:latin typeface="Menlo" panose="020B0609030804020204" pitchFamily="49" charset="0"/>
            </a:endParaRPr>
          </a:p>
        </p:txBody>
      </p:sp>
      <p:sp>
        <p:nvSpPr>
          <p:cNvPr id="5" name="TextBox 4">
            <a:extLst>
              <a:ext uri="{FF2B5EF4-FFF2-40B4-BE49-F238E27FC236}">
                <a16:creationId xmlns:a16="http://schemas.microsoft.com/office/drawing/2014/main" id="{DC7FCE98-DC8F-0846-8D0F-0E0D7057C98C}"/>
              </a:ext>
            </a:extLst>
          </p:cNvPr>
          <p:cNvSpPr txBox="1"/>
          <p:nvPr/>
        </p:nvSpPr>
        <p:spPr>
          <a:xfrm>
            <a:off x="7130143" y="3646714"/>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B9A7052F-051A-9E48-AF42-16C9130C95D2}"/>
              </a:ext>
            </a:extLst>
          </p:cNvPr>
          <p:cNvPicPr>
            <a:picLocks noChangeAspect="1"/>
          </p:cNvPicPr>
          <p:nvPr/>
        </p:nvPicPr>
        <p:blipFill>
          <a:blip r:embed="rId2"/>
          <a:stretch>
            <a:fillRect/>
          </a:stretch>
        </p:blipFill>
        <p:spPr>
          <a:xfrm>
            <a:off x="3839947" y="152008"/>
            <a:ext cx="7536084" cy="6343013"/>
          </a:xfrm>
          <a:prstGeom prst="rect">
            <a:avLst/>
          </a:prstGeom>
        </p:spPr>
      </p:pic>
      <p:sp>
        <p:nvSpPr>
          <p:cNvPr id="7" name="Rectangle 6">
            <a:extLst>
              <a:ext uri="{FF2B5EF4-FFF2-40B4-BE49-F238E27FC236}">
                <a16:creationId xmlns:a16="http://schemas.microsoft.com/office/drawing/2014/main" id="{7F32698B-38EC-EE4A-AE7E-2DA9D45A33EC}"/>
              </a:ext>
            </a:extLst>
          </p:cNvPr>
          <p:cNvSpPr/>
          <p:nvPr/>
        </p:nvSpPr>
        <p:spPr>
          <a:xfrm>
            <a:off x="1685328" y="6172608"/>
            <a:ext cx="2154619" cy="307777"/>
          </a:xfrm>
          <a:prstGeom prst="rect">
            <a:avLst/>
          </a:prstGeom>
        </p:spPr>
        <p:txBody>
          <a:bodyPr wrap="square">
            <a:spAutoFit/>
          </a:bodyPr>
          <a:lstStyle/>
          <a:p>
            <a:r>
              <a:rPr lang="en-US" sz="1400" dirty="0"/>
              <a:t>DOI: 10.1021/sb500165g</a:t>
            </a:r>
            <a:endParaRPr lang="en-US" dirty="0"/>
          </a:p>
        </p:txBody>
      </p:sp>
    </p:spTree>
    <p:extLst>
      <p:ext uri="{BB962C8B-B14F-4D97-AF65-F5344CB8AC3E}">
        <p14:creationId xmlns:p14="http://schemas.microsoft.com/office/powerpoint/2010/main" val="147915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11F46-ECED-4C47-A2CB-C525CF5B6225}"/>
              </a:ext>
            </a:extLst>
          </p:cNvPr>
          <p:cNvSpPr/>
          <p:nvPr/>
        </p:nvSpPr>
        <p:spPr>
          <a:xfrm>
            <a:off x="457199" y="362979"/>
            <a:ext cx="3864429" cy="923330"/>
          </a:xfrm>
          <a:prstGeom prst="rect">
            <a:avLst/>
          </a:prstGeom>
        </p:spPr>
        <p:txBody>
          <a:bodyPr wrap="square">
            <a:spAutoFit/>
          </a:bodyPr>
          <a:lstStyle/>
          <a:p>
            <a:r>
              <a:rPr lang="en-US" b="1" dirty="0">
                <a:effectLst/>
                <a:latin typeface="Menlo" panose="020B0609030804020204" pitchFamily="49" charset="0"/>
              </a:rPr>
              <a:t># Chemostat Examples</a:t>
            </a:r>
            <a:endParaRPr lang="en-US" b="0" dirty="0">
              <a:effectLst/>
              <a:latin typeface="Menlo" panose="020B0609030804020204" pitchFamily="49" charset="0"/>
            </a:endParaRPr>
          </a:p>
          <a:p>
            <a:br>
              <a:rPr lang="en-US" b="0" dirty="0">
                <a:effectLst/>
                <a:latin typeface="Menlo" panose="020B0609030804020204" pitchFamily="49" charset="0"/>
              </a:rPr>
            </a:br>
            <a:endParaRPr lang="en-US" b="0" dirty="0">
              <a:effectLst/>
              <a:latin typeface="Menlo" panose="020B0609030804020204" pitchFamily="49" charset="0"/>
            </a:endParaRPr>
          </a:p>
        </p:txBody>
      </p:sp>
      <p:sp>
        <p:nvSpPr>
          <p:cNvPr id="5" name="TextBox 4">
            <a:extLst>
              <a:ext uri="{FF2B5EF4-FFF2-40B4-BE49-F238E27FC236}">
                <a16:creationId xmlns:a16="http://schemas.microsoft.com/office/drawing/2014/main" id="{DC7FCE98-DC8F-0846-8D0F-0E0D7057C98C}"/>
              </a:ext>
            </a:extLst>
          </p:cNvPr>
          <p:cNvSpPr txBox="1"/>
          <p:nvPr/>
        </p:nvSpPr>
        <p:spPr>
          <a:xfrm>
            <a:off x="7130143" y="3646714"/>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7F32698B-38EC-EE4A-AE7E-2DA9D45A33EC}"/>
              </a:ext>
            </a:extLst>
          </p:cNvPr>
          <p:cNvSpPr/>
          <p:nvPr/>
        </p:nvSpPr>
        <p:spPr>
          <a:xfrm>
            <a:off x="1110342" y="6187244"/>
            <a:ext cx="2928258" cy="307777"/>
          </a:xfrm>
          <a:prstGeom prst="rect">
            <a:avLst/>
          </a:prstGeom>
        </p:spPr>
        <p:txBody>
          <a:bodyPr wrap="square">
            <a:spAutoFit/>
          </a:bodyPr>
          <a:lstStyle/>
          <a:p>
            <a:r>
              <a:rPr lang="en-US" sz="1400" dirty="0"/>
              <a:t>10.1371/journal.pone.0133384</a:t>
            </a:r>
            <a:endParaRPr lang="en-US" dirty="0"/>
          </a:p>
        </p:txBody>
      </p:sp>
      <p:pic>
        <p:nvPicPr>
          <p:cNvPr id="2" name="Picture 1">
            <a:extLst>
              <a:ext uri="{FF2B5EF4-FFF2-40B4-BE49-F238E27FC236}">
                <a16:creationId xmlns:a16="http://schemas.microsoft.com/office/drawing/2014/main" id="{AC7FD654-8DA4-9645-A9CA-F88D70936CA8}"/>
              </a:ext>
            </a:extLst>
          </p:cNvPr>
          <p:cNvPicPr>
            <a:picLocks noChangeAspect="1"/>
          </p:cNvPicPr>
          <p:nvPr/>
        </p:nvPicPr>
        <p:blipFill rotWithShape="1">
          <a:blip r:embed="rId2"/>
          <a:srcRect b="5293"/>
          <a:stretch/>
        </p:blipFill>
        <p:spPr>
          <a:xfrm>
            <a:off x="3891302" y="0"/>
            <a:ext cx="7500938" cy="6495021"/>
          </a:xfrm>
          <a:prstGeom prst="rect">
            <a:avLst/>
          </a:prstGeom>
        </p:spPr>
      </p:pic>
    </p:spTree>
    <p:extLst>
      <p:ext uri="{BB962C8B-B14F-4D97-AF65-F5344CB8AC3E}">
        <p14:creationId xmlns:p14="http://schemas.microsoft.com/office/powerpoint/2010/main" val="57808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110</Words>
  <Application>Microsoft Macintosh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cp:revision>
  <cp:lastPrinted>2021-11-02T04:14:47Z</cp:lastPrinted>
  <dcterms:created xsi:type="dcterms:W3CDTF">2021-11-02T04:01:40Z</dcterms:created>
  <dcterms:modified xsi:type="dcterms:W3CDTF">2021-11-02T10:22:24Z</dcterms:modified>
</cp:coreProperties>
</file>