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5" autoAdjust="0"/>
    <p:restoredTop sz="94632" autoAdjust="0"/>
  </p:normalViewPr>
  <p:slideViewPr>
    <p:cSldViewPr snapToGrid="0" snapToObjects="1" showGuides="1">
      <p:cViewPr>
        <p:scale>
          <a:sx n="44" d="100"/>
          <a:sy n="44" d="100"/>
        </p:scale>
        <p:origin x="1320" y="7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2/6/23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23/A:1024068626366"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www.kaggle.com/competitions/allstate-claims-severity/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701730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Tree-based models have shown great predictive performance in this setting; however, they tend to be unstable in the sense that optimal hyperparameters,  the effect of different features on the response, and often predictive performance are very sensitive to changes in the training data.</a:t>
            </a:r>
          </a:p>
          <a:p>
            <a:endParaRPr lang="en-US" dirty="0"/>
          </a:p>
          <a:p>
            <a:r>
              <a:rPr lang="en-US" b="1" dirty="0"/>
              <a:t>Example. </a:t>
            </a:r>
            <a:r>
              <a:rPr lang="en-US" dirty="0"/>
              <a:t>The goal is to fit a severity model to predict the costs associated with each insurance policy in the next period. Two different models are fitted. Model 1 uses all the 100 available predictors and has a root mean squared error (RMSE) of 0.536 in the validation set. Model 2 uses 70 of the predictors and has a RMSE of 0.527. Is model 1 significantly better than model 2, or </a:t>
            </a:r>
            <a:r>
              <a:rPr lang="en-US" b="1" dirty="0"/>
              <a:t>is it possible that under different train-validation splits the more parsimonious model exhibits better predictive performance?</a:t>
            </a:r>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0715425"/>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1115536"/>
            <a:ext cx="6995731" cy="3634328"/>
          </a:xfrm>
          <a:ln w="19050">
            <a:solidFill>
              <a:srgbClr val="0D2069"/>
            </a:solidFill>
          </a:ln>
        </p:spPr>
        <p:txBody>
          <a:bodyPr/>
          <a:lstStyle/>
          <a:p>
            <a:r>
              <a:rPr lang="en-US" dirty="0"/>
              <a:t>Design a modeling pipeline that: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Can be easily adapted to different amounts of </a:t>
            </a:r>
            <a:r>
              <a:rPr lang="en-US" b="1" dirty="0"/>
              <a:t>computational resources</a:t>
            </a:r>
            <a:r>
              <a:rPr lang="en-US" dirty="0"/>
              <a:t>.</a:t>
            </a:r>
          </a:p>
          <a:p>
            <a:pPr marL="457200" indent="-457200">
              <a:buFont typeface="+mj-lt"/>
              <a:buAutoNum type="arabicPeriod"/>
            </a:pPr>
            <a:r>
              <a:rPr lang="en-US" dirty="0"/>
              <a:t>Can be used to study various model characteristics (e.g., feature importance).</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793823"/>
              </a:xfrm>
            </p:spPr>
            <p:txBody>
              <a:bodyPr/>
              <a:lstStyle/>
              <a:p>
                <a:r>
                  <a:rPr lang="en-US" b="1" dirty="0"/>
                  <a:t>Gradient Boosting Machines (GBMs)</a:t>
                </a:r>
              </a:p>
              <a:p>
                <a:r>
                  <a:rPr lang="en-US" dirty="0"/>
                  <a:t>This work focuses on the specific tree-based models known as GBMs. In a traditional modeling pipeline for GBMs, there are four main sources of randomness over which statisticians have some control:</a:t>
                </a:r>
              </a:p>
              <a:p>
                <a:pPr marL="457200" indent="-457200">
                  <a:buFont typeface="+mj-lt"/>
                  <a:buAutoNum type="arabicPeriod"/>
                </a:pPr>
                <a:r>
                  <a:rPr lang="en-US" dirty="0"/>
                  <a:t>How the data is split into training and validation sets.</a:t>
                </a:r>
              </a:p>
              <a:p>
                <a:pPr marL="457200" indent="-457200">
                  <a:buFont typeface="+mj-lt"/>
                  <a:buAutoNum type="arabicPeriod"/>
                </a:pPr>
                <a:r>
                  <a:rPr lang="en-US" dirty="0"/>
                  <a:t>Hyperparameter optimization procedures (e.g., Bayesian optimization).</a:t>
                </a:r>
              </a:p>
              <a:p>
                <a:pPr marL="457200" indent="-457200">
                  <a:buFont typeface="+mj-lt"/>
                  <a:buAutoNum type="arabicPeriod"/>
                </a:pPr>
                <a:r>
                  <a:rPr lang="en-US" dirty="0"/>
                  <a:t>GBM bootstrap samples.</a:t>
                </a:r>
              </a:p>
              <a:p>
                <a:pPr marL="457200" indent="-457200">
                  <a:buFont typeface="+mj-lt"/>
                  <a:buAutoNum type="arabicPeriod"/>
                </a:pPr>
                <a:r>
                  <a:rPr lang="en-US" dirty="0"/>
                  <a:t>GBM feature samples.</a:t>
                </a:r>
              </a:p>
              <a:p>
                <a:r>
                  <a:rPr lang="en-US" dirty="0"/>
                  <a:t>After multiple experiments, the first two were identified as the main sources of variability. These two sources of randomness are not specific to GBMs, so the methods mentioned here can be useful for any Machine Learning Algorithm.</a:t>
                </a:r>
              </a:p>
              <a:p>
                <a:endParaRPr lang="en-US" dirty="0"/>
              </a:p>
              <a:p>
                <a:r>
                  <a:rPr lang="en-US" b="1" dirty="0"/>
                  <a:t>Repeated Cross Validation</a:t>
                </a:r>
              </a:p>
              <a:p>
                <a:r>
                  <a:rPr lang="en-US" dirty="0"/>
                  <a:t>Cross validation (</a:t>
                </a:r>
                <a:r>
                  <a:rPr lang="en-US" i="1" dirty="0"/>
                  <a:t>k-</a:t>
                </a:r>
                <a:r>
                  <a:rPr lang="en-US" dirty="0"/>
                  <a:t>fold CV) consists of splitting the training data into </a:t>
                </a:r>
                <a:r>
                  <a:rPr lang="en-US" i="1" dirty="0"/>
                  <a:t>k </a:t>
                </a:r>
                <a:r>
                  <a:rPr lang="en-US" dirty="0"/>
                  <a:t>disjoint sets and using each of these sets as a validation set once and the other </a:t>
                </a:r>
                <a:r>
                  <a:rPr lang="en-US" i="1" dirty="0"/>
                  <a:t>k-1</a:t>
                </a:r>
                <a:r>
                  <a:rPr lang="en-US" dirty="0"/>
                  <a:t> as a training set.</a:t>
                </a:r>
              </a:p>
              <a:p>
                <a:pPr marL="342900" indent="-342900">
                  <a:buFont typeface="Arial" panose="020B0604020202020204" pitchFamily="34" charset="0"/>
                  <a:buChar char="•"/>
                </a:pPr>
                <a:r>
                  <a:rPr lang="en-US" dirty="0"/>
                  <a:t>Large </a:t>
                </a:r>
                <a:r>
                  <a:rPr lang="en-US" i="1" dirty="0"/>
                  <a:t>k</a:t>
                </a:r>
                <a:r>
                  <a:rPr lang="en-US" dirty="0"/>
                  <a:t> implies </a:t>
                </a:r>
                <a:r>
                  <a:rPr lang="en-US" b="1" dirty="0"/>
                  <a:t>less bias and more variance.</a:t>
                </a:r>
              </a:p>
              <a:p>
                <a:pPr marL="342900" indent="-342900">
                  <a:buFont typeface="Arial" panose="020B0604020202020204" pitchFamily="34" charset="0"/>
                  <a:buChar char="•"/>
                </a:pPr>
                <a:r>
                  <a:rPr lang="en-US" dirty="0"/>
                  <a:t>Small </a:t>
                </a:r>
                <a:r>
                  <a:rPr lang="en-US" i="1" dirty="0"/>
                  <a:t>k</a:t>
                </a:r>
                <a:r>
                  <a:rPr lang="en-US" dirty="0"/>
                  <a:t> implies </a:t>
                </a:r>
                <a:r>
                  <a:rPr lang="en-US" b="1" dirty="0"/>
                  <a:t>more bias and less variance.</a:t>
                </a:r>
              </a:p>
              <a:p>
                <a:r>
                  <a:rPr lang="en-US" dirty="0"/>
                  <a:t>The idea of repeated cross validation is to repeat </a:t>
                </a:r>
                <a:r>
                  <a:rPr lang="en-US" i="1" dirty="0"/>
                  <a:t>k-</a:t>
                </a:r>
                <a:r>
                  <a:rPr lang="en-US" dirty="0"/>
                  <a:t>fold CV a total of </a:t>
                </a:r>
                <a:r>
                  <a:rPr lang="en-US" i="1" dirty="0"/>
                  <a:t>r</a:t>
                </a:r>
                <a:r>
                  <a:rPr lang="en-US" dirty="0"/>
                  <a:t> times, to obtain a total of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 and avoid issues when choosing a “good” number of folds.</a:t>
                </a:r>
              </a:p>
              <a:p>
                <a:endParaRPr lang="en-US" b="1" dirty="0"/>
              </a:p>
              <a:p>
                <a:r>
                  <a:rPr lang="en-US" b="1" dirty="0"/>
                  <a:t>”Corrected” </a:t>
                </a:r>
                <a:r>
                  <a:rPr lang="en-US" b="1" i="1" dirty="0"/>
                  <a:t>t</a:t>
                </a:r>
                <a:r>
                  <a:rPr lang="en-US" b="1" dirty="0"/>
                  <a:t>-statistic</a:t>
                </a:r>
              </a:p>
              <a:p>
                <a:r>
                  <a:rPr lang="en-US" dirty="0"/>
                  <a:t>A paired </a:t>
                </a:r>
                <a:r>
                  <a:rPr lang="en-US" i="1" dirty="0"/>
                  <a:t>t-</a:t>
                </a:r>
                <a:r>
                  <a:rPr lang="en-US" dirty="0"/>
                  <a:t>test can be performed with the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dirty="0"/>
                  <a:t> performance observations to test whether one model is significantly better than another. Since observations are not independent due to cross validation, an adjustment [1] must be made to achieve desired type I error probabilities:</a:t>
                </a:r>
              </a:p>
              <a:p>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793823"/>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38582"/>
          </a:xfrm>
          <a:ln>
            <a:solidFill>
              <a:schemeClr val="accent1"/>
            </a:solidFill>
          </a:ln>
        </p:spPr>
        <p:txBody>
          <a:bodyPr/>
          <a:lstStyle/>
          <a:p>
            <a:r>
              <a:rPr lang="en-US" dirty="0"/>
              <a:t>CASE STUDY</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42108"/>
            <a:ext cx="6985298" cy="3631763"/>
          </a:xfrm>
        </p:spPr>
        <p:txBody>
          <a:bodyPr/>
          <a:lstStyle/>
          <a:p>
            <a:r>
              <a:rPr lang="en-US" dirty="0"/>
              <a:t>The models and methods introduced are applied in a real-life scenario using insurance data from a Kaggle competition [2]. The goal is to predict the severity of claims for multiple policies issued by the company.</a:t>
            </a:r>
          </a:p>
          <a:p>
            <a:endParaRPr lang="en-US" dirty="0"/>
          </a:p>
          <a:p>
            <a:r>
              <a:rPr lang="en-US" dirty="0"/>
              <a:t>The training data set consists of 194,000 policies. The columns are an ID column, a continuous response column (average claim severity for each policy), 116 categorical predictors, and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2899799"/>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3312980"/>
            <a:ext cx="6985298" cy="5052537"/>
          </a:xfrm>
          <a:ln w="19050">
            <a:solidFill>
              <a:srgbClr val="0D2069"/>
            </a:solidFill>
          </a:ln>
        </p:spPr>
        <p:txBody>
          <a:bodyPr/>
          <a:lstStyle/>
          <a:p>
            <a:pPr marL="457200" indent="-457200">
              <a:buFont typeface="+mj-lt"/>
              <a:buAutoNum type="arabicPeriod"/>
            </a:pPr>
            <a:r>
              <a:rPr lang="en-US" dirty="0"/>
              <a:t>The multiple measurements obtained with repeated cross validation </a:t>
            </a:r>
            <a:r>
              <a:rPr lang="en-US" b="1" dirty="0"/>
              <a:t>yield a more robust estimation of model performance.</a:t>
            </a:r>
          </a:p>
          <a:p>
            <a:pPr marL="457200" indent="-457200">
              <a:buFont typeface="+mj-lt"/>
              <a:buAutoNum type="arabicPeriod"/>
            </a:pPr>
            <a:r>
              <a:rPr lang="en-US" b="1" dirty="0"/>
              <a:t>Differences in performance can be statistically assessed</a:t>
            </a:r>
            <a:r>
              <a:rPr lang="en-US" dirty="0"/>
              <a:t> using an adjusted </a:t>
            </a:r>
            <a:r>
              <a:rPr lang="en-US" i="1" dirty="0"/>
              <a:t>t-</a:t>
            </a:r>
            <a:r>
              <a:rPr lang="en-US" dirty="0"/>
              <a:t>test that accounts for the fact that cross validation folds are not independent.</a:t>
            </a:r>
          </a:p>
          <a:p>
            <a:pPr marL="457200" indent="-457200">
              <a:buFont typeface="+mj-lt"/>
              <a:buAutoNum type="arabicPeriod"/>
            </a:pPr>
            <a:r>
              <a:rPr lang="en-US" dirty="0"/>
              <a:t>Repeated cross validation allows for </a:t>
            </a:r>
            <a:r>
              <a:rPr lang="en-US" b="1" dirty="0"/>
              <a:t>easy parallelization</a:t>
            </a:r>
            <a:r>
              <a:rPr lang="en-US" dirty="0"/>
              <a:t> over multiple cores. Furthermore, the number of repeats and folds are not fixed, allowing for </a:t>
            </a:r>
            <a:r>
              <a:rPr lang="en-US" b="1" dirty="0"/>
              <a:t>adaptation to different amounts of computational resources</a:t>
            </a:r>
            <a:r>
              <a:rPr lang="en-US" dirty="0"/>
              <a:t>.</a:t>
            </a:r>
          </a:p>
          <a:p>
            <a:pPr marL="457200" indent="-457200">
              <a:buFont typeface="+mj-lt"/>
              <a:buAutoNum type="arabicPeriod"/>
            </a:pPr>
            <a:r>
              <a:rPr lang="en-US" dirty="0"/>
              <a:t>Since repeated cross validation fits multiple models, all of them can be used to </a:t>
            </a:r>
            <a:r>
              <a:rPr lang="en-US" b="1" dirty="0"/>
              <a:t>study certain characteristics like feature importance or Shapley values</a:t>
            </a:r>
            <a:r>
              <a:rPr lang="en-US" dirty="0"/>
              <a:t> (for model interpretability).</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715425"/>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136078"/>
            <a:ext cx="6932379" cy="2925160"/>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Allstate claims severity. Retrieved January 2023, from </a:t>
            </a:r>
            <a:r>
              <a:rPr lang="en-US" dirty="0">
                <a:hlinkClick r:id="rId4"/>
              </a:rPr>
              <a:t>https://www.kaggle.com/competitions/allstate-claims-severity/data</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689853"/>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089964"/>
            <a:ext cx="6905919" cy="1661993"/>
          </a:xfrm>
        </p:spPr>
        <p:txBody>
          <a:bodyPr/>
          <a:lstStyle/>
          <a:p>
            <a:r>
              <a:rPr lang="en-US" dirty="0"/>
              <a:t>This project was developed during the Summer of 2022, while the author was working as an intern Data Scientist at Liberty Mutual Insurance.</a:t>
            </a:r>
          </a:p>
        </p:txBody>
      </p:sp>
      <p:sp>
        <p:nvSpPr>
          <p:cNvPr id="20" name="Smiley Face 19">
            <a:extLst>
              <a:ext uri="{FF2B5EF4-FFF2-40B4-BE49-F238E27FC236}">
                <a16:creationId xmlns:a16="http://schemas.microsoft.com/office/drawing/2014/main" id="{26651A2D-B307-7009-3EEB-D418E66EC478}"/>
              </a:ext>
            </a:extLst>
          </p:cNvPr>
          <p:cNvSpPr/>
          <p:nvPr/>
        </p:nvSpPr>
        <p:spPr>
          <a:xfrm>
            <a:off x="16488697" y="8701548"/>
            <a:ext cx="3805084" cy="3510117"/>
          </a:xfrm>
          <a:prstGeom prst="smileyFac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bg1"/>
              </a:solidFill>
            </a:endParaRPr>
          </a:p>
        </p:txBody>
      </p:sp>
      <p:sp>
        <p:nvSpPr>
          <p:cNvPr id="21" name="TextBox 20">
            <a:extLst>
              <a:ext uri="{FF2B5EF4-FFF2-40B4-BE49-F238E27FC236}">
                <a16:creationId xmlns:a16="http://schemas.microsoft.com/office/drawing/2014/main" id="{9B41304E-C622-28E2-9775-8E10820B127E}"/>
              </a:ext>
            </a:extLst>
          </p:cNvPr>
          <p:cNvSpPr txBox="1"/>
          <p:nvPr/>
        </p:nvSpPr>
        <p:spPr>
          <a:xfrm>
            <a:off x="14777660" y="12565626"/>
            <a:ext cx="6986579" cy="646331"/>
          </a:xfrm>
          <a:prstGeom prst="rect">
            <a:avLst/>
          </a:prstGeom>
          <a:noFill/>
        </p:spPr>
        <p:txBody>
          <a:bodyPr wrap="square" rtlCol="0">
            <a:spAutoFit/>
          </a:bodyPr>
          <a:lstStyle/>
          <a:p>
            <a:pPr algn="ctr"/>
            <a:r>
              <a:rPr lang="en-US" sz="3600" dirty="0"/>
              <a:t>*Still haven’t finished this section*</a:t>
            </a:r>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5541</TotalTime>
  <Words>813</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81</cp:revision>
  <dcterms:created xsi:type="dcterms:W3CDTF">2019-01-09T23:22:57Z</dcterms:created>
  <dcterms:modified xsi:type="dcterms:W3CDTF">2023-02-07T00:45:46Z</dcterms:modified>
</cp:coreProperties>
</file>