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9" r:id="rId3"/>
  </p:sldIdLst>
  <p:sldSz cx="29260800" cy="16459200"/>
  <p:notesSz cx="6858000" cy="9144000"/>
  <p:defaultTextStyle>
    <a:defPPr>
      <a:defRPr lang="en-US"/>
    </a:defPPr>
    <a:lvl1pPr marL="0" algn="l" defTabSz="2507527" rtl="0" eaLnBrk="1" latinLnBrk="0" hangingPunct="1">
      <a:defRPr sz="4913" kern="1200">
        <a:solidFill>
          <a:schemeClr val="tx1"/>
        </a:solidFill>
        <a:latin typeface="+mn-lt"/>
        <a:ea typeface="+mn-ea"/>
        <a:cs typeface="+mn-cs"/>
      </a:defRPr>
    </a:lvl1pPr>
    <a:lvl2pPr marL="1253764" algn="l" defTabSz="2507527" rtl="0" eaLnBrk="1" latinLnBrk="0" hangingPunct="1">
      <a:defRPr sz="4913" kern="1200">
        <a:solidFill>
          <a:schemeClr val="tx1"/>
        </a:solidFill>
        <a:latin typeface="+mn-lt"/>
        <a:ea typeface="+mn-ea"/>
        <a:cs typeface="+mn-cs"/>
      </a:defRPr>
    </a:lvl2pPr>
    <a:lvl3pPr marL="2507527" algn="l" defTabSz="2507527" rtl="0" eaLnBrk="1" latinLnBrk="0" hangingPunct="1">
      <a:defRPr sz="4913" kern="1200">
        <a:solidFill>
          <a:schemeClr val="tx1"/>
        </a:solidFill>
        <a:latin typeface="+mn-lt"/>
        <a:ea typeface="+mn-ea"/>
        <a:cs typeface="+mn-cs"/>
      </a:defRPr>
    </a:lvl3pPr>
    <a:lvl4pPr marL="3761290" algn="l" defTabSz="2507527" rtl="0" eaLnBrk="1" latinLnBrk="0" hangingPunct="1">
      <a:defRPr sz="4913" kern="1200">
        <a:solidFill>
          <a:schemeClr val="tx1"/>
        </a:solidFill>
        <a:latin typeface="+mn-lt"/>
        <a:ea typeface="+mn-ea"/>
        <a:cs typeface="+mn-cs"/>
      </a:defRPr>
    </a:lvl4pPr>
    <a:lvl5pPr marL="5015053" algn="l" defTabSz="2507527" rtl="0" eaLnBrk="1" latinLnBrk="0" hangingPunct="1">
      <a:defRPr sz="4913" kern="1200">
        <a:solidFill>
          <a:schemeClr val="tx1"/>
        </a:solidFill>
        <a:latin typeface="+mn-lt"/>
        <a:ea typeface="+mn-ea"/>
        <a:cs typeface="+mn-cs"/>
      </a:defRPr>
    </a:lvl5pPr>
    <a:lvl6pPr marL="6268818" algn="l" defTabSz="2507527" rtl="0" eaLnBrk="1" latinLnBrk="0" hangingPunct="1">
      <a:defRPr sz="4913" kern="1200">
        <a:solidFill>
          <a:schemeClr val="tx1"/>
        </a:solidFill>
        <a:latin typeface="+mn-lt"/>
        <a:ea typeface="+mn-ea"/>
        <a:cs typeface="+mn-cs"/>
      </a:defRPr>
    </a:lvl6pPr>
    <a:lvl7pPr marL="7522581" algn="l" defTabSz="2507527" rtl="0" eaLnBrk="1" latinLnBrk="0" hangingPunct="1">
      <a:defRPr sz="4913" kern="1200">
        <a:solidFill>
          <a:schemeClr val="tx1"/>
        </a:solidFill>
        <a:latin typeface="+mn-lt"/>
        <a:ea typeface="+mn-ea"/>
        <a:cs typeface="+mn-cs"/>
      </a:defRPr>
    </a:lvl7pPr>
    <a:lvl8pPr marL="8776344" algn="l" defTabSz="2507527" rtl="0" eaLnBrk="1" latinLnBrk="0" hangingPunct="1">
      <a:defRPr sz="4913" kern="1200">
        <a:solidFill>
          <a:schemeClr val="tx1"/>
        </a:solidFill>
        <a:latin typeface="+mn-lt"/>
        <a:ea typeface="+mn-ea"/>
        <a:cs typeface="+mn-cs"/>
      </a:defRPr>
    </a:lvl8pPr>
    <a:lvl9pPr marL="10030108" algn="l" defTabSz="2507527" rtl="0" eaLnBrk="1" latinLnBrk="0" hangingPunct="1">
      <a:defRPr sz="4913"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2069"/>
    <a:srgbClr val="1B539B"/>
    <a:srgbClr val="C7D5ED"/>
    <a:srgbClr val="F6F8FC"/>
    <a:srgbClr val="545554"/>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259" autoAdjust="0"/>
    <p:restoredTop sz="94632" autoAdjust="0"/>
  </p:normalViewPr>
  <p:slideViewPr>
    <p:cSldViewPr snapToGrid="0" snapToObjects="1" showGuides="1">
      <p:cViewPr>
        <p:scale>
          <a:sx n="45" d="100"/>
          <a:sy n="45" d="100"/>
        </p:scale>
        <p:origin x="1432" y="71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172" d="100"/>
          <a:sy n="172" d="100"/>
        </p:scale>
        <p:origin x="5344" y="20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2/20/23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2/20/23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2507527" rtl="0" eaLnBrk="1" latinLnBrk="0" hangingPunct="1">
      <a:defRPr sz="3313" kern="1200">
        <a:solidFill>
          <a:schemeClr val="tx1"/>
        </a:solidFill>
        <a:latin typeface="+mn-lt"/>
        <a:ea typeface="+mn-ea"/>
        <a:cs typeface="+mn-cs"/>
      </a:defRPr>
    </a:lvl1pPr>
    <a:lvl2pPr marL="1253764" algn="l" defTabSz="2507527" rtl="0" eaLnBrk="1" latinLnBrk="0" hangingPunct="1">
      <a:defRPr sz="3313" kern="1200">
        <a:solidFill>
          <a:schemeClr val="tx1"/>
        </a:solidFill>
        <a:latin typeface="+mn-lt"/>
        <a:ea typeface="+mn-ea"/>
        <a:cs typeface="+mn-cs"/>
      </a:defRPr>
    </a:lvl2pPr>
    <a:lvl3pPr marL="2507527" algn="l" defTabSz="2507527" rtl="0" eaLnBrk="1" latinLnBrk="0" hangingPunct="1">
      <a:defRPr sz="3313" kern="1200">
        <a:solidFill>
          <a:schemeClr val="tx1"/>
        </a:solidFill>
        <a:latin typeface="+mn-lt"/>
        <a:ea typeface="+mn-ea"/>
        <a:cs typeface="+mn-cs"/>
      </a:defRPr>
    </a:lvl3pPr>
    <a:lvl4pPr marL="3761290" algn="l" defTabSz="2507527" rtl="0" eaLnBrk="1" latinLnBrk="0" hangingPunct="1">
      <a:defRPr sz="3313" kern="1200">
        <a:solidFill>
          <a:schemeClr val="tx1"/>
        </a:solidFill>
        <a:latin typeface="+mn-lt"/>
        <a:ea typeface="+mn-ea"/>
        <a:cs typeface="+mn-cs"/>
      </a:defRPr>
    </a:lvl4pPr>
    <a:lvl5pPr marL="5015053" algn="l" defTabSz="2507527" rtl="0" eaLnBrk="1" latinLnBrk="0" hangingPunct="1">
      <a:defRPr sz="3313" kern="1200">
        <a:solidFill>
          <a:schemeClr val="tx1"/>
        </a:solidFill>
        <a:latin typeface="+mn-lt"/>
        <a:ea typeface="+mn-ea"/>
        <a:cs typeface="+mn-cs"/>
      </a:defRPr>
    </a:lvl5pPr>
    <a:lvl6pPr marL="6268818" algn="l" defTabSz="2507527" rtl="0" eaLnBrk="1" latinLnBrk="0" hangingPunct="1">
      <a:defRPr sz="3313" kern="1200">
        <a:solidFill>
          <a:schemeClr val="tx1"/>
        </a:solidFill>
        <a:latin typeface="+mn-lt"/>
        <a:ea typeface="+mn-ea"/>
        <a:cs typeface="+mn-cs"/>
      </a:defRPr>
    </a:lvl6pPr>
    <a:lvl7pPr marL="7522581" algn="l" defTabSz="2507527" rtl="0" eaLnBrk="1" latinLnBrk="0" hangingPunct="1">
      <a:defRPr sz="3313" kern="1200">
        <a:solidFill>
          <a:schemeClr val="tx1"/>
        </a:solidFill>
        <a:latin typeface="+mn-lt"/>
        <a:ea typeface="+mn-ea"/>
        <a:cs typeface="+mn-cs"/>
      </a:defRPr>
    </a:lvl7pPr>
    <a:lvl8pPr marL="8776344" algn="l" defTabSz="2507527" rtl="0" eaLnBrk="1" latinLnBrk="0" hangingPunct="1">
      <a:defRPr sz="3313" kern="1200">
        <a:solidFill>
          <a:schemeClr val="tx1"/>
        </a:solidFill>
        <a:latin typeface="+mn-lt"/>
        <a:ea typeface="+mn-ea"/>
        <a:cs typeface="+mn-cs"/>
      </a:defRPr>
    </a:lvl8pPr>
    <a:lvl9pPr marL="10030108" algn="l" defTabSz="2507527" rtl="0" eaLnBrk="1" latinLnBrk="0" hangingPunct="1">
      <a:defRPr sz="3313"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ith Guides">
    <p:spTree>
      <p:nvGrpSpPr>
        <p:cNvPr id="1" name=""/>
        <p:cNvGrpSpPr/>
        <p:nvPr/>
      </p:nvGrpSpPr>
      <p:grpSpPr>
        <a:xfrm>
          <a:off x="0" y="0"/>
          <a:ext cx="0" cy="0"/>
          <a:chOff x="0" y="0"/>
          <a:chExt cx="0" cy="0"/>
        </a:xfrm>
      </p:grpSpPr>
      <p:sp>
        <p:nvSpPr>
          <p:cNvPr id="2" name="Text Placeholder 17">
            <a:extLst>
              <a:ext uri="{FF2B5EF4-FFF2-40B4-BE49-F238E27FC236}">
                <a16:creationId xmlns:a16="http://schemas.microsoft.com/office/drawing/2014/main" id="{D79700E9-D1A1-D24E-B8AB-5C3038A93C58}"/>
              </a:ext>
            </a:extLst>
          </p:cNvPr>
          <p:cNvSpPr>
            <a:spLocks noGrp="1"/>
          </p:cNvSpPr>
          <p:nvPr>
            <p:ph type="body" sz="quarter" idx="12" hasCustomPrompt="1"/>
          </p:nvPr>
        </p:nvSpPr>
        <p:spPr>
          <a:xfrm>
            <a:off x="3393440" y="13446"/>
            <a:ext cx="22473920" cy="814518"/>
          </a:xfrm>
          <a:prstGeom prst="rect">
            <a:avLst/>
          </a:prstGeom>
        </p:spPr>
        <p:txBody>
          <a:bodyPr wrap="square">
            <a:spAutoFit/>
          </a:bodyPr>
          <a:lstStyle>
            <a:lvl1pPr marL="0" indent="0" algn="ctr">
              <a:buNone/>
              <a:defRPr sz="4693"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Poster presentation title</a:t>
            </a:r>
          </a:p>
        </p:txBody>
      </p:sp>
      <p:sp>
        <p:nvSpPr>
          <p:cNvPr id="3" name="Text Placeholder 17">
            <a:extLst>
              <a:ext uri="{FF2B5EF4-FFF2-40B4-BE49-F238E27FC236}">
                <a16:creationId xmlns:a16="http://schemas.microsoft.com/office/drawing/2014/main" id="{58904895-11AB-0440-8A8C-4CFD6D7BE734}"/>
              </a:ext>
            </a:extLst>
          </p:cNvPr>
          <p:cNvSpPr>
            <a:spLocks noGrp="1"/>
          </p:cNvSpPr>
          <p:nvPr>
            <p:ph type="body" sz="quarter" idx="11" hasCustomPrompt="1"/>
          </p:nvPr>
        </p:nvSpPr>
        <p:spPr>
          <a:xfrm>
            <a:off x="3393440" y="876111"/>
            <a:ext cx="22473920" cy="617541"/>
          </a:xfrm>
          <a:prstGeom prst="rect">
            <a:avLst/>
          </a:prstGeom>
        </p:spPr>
        <p:txBody>
          <a:bodyPr wrap="square">
            <a:spAutoFit/>
          </a:bodyPr>
          <a:lstStyle>
            <a:lvl1pPr marL="0" indent="0" algn="ctr">
              <a:buNone/>
              <a:defRPr sz="3413"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Authors and co-Authors / collaborators</a:t>
            </a:r>
          </a:p>
        </p:txBody>
      </p:sp>
      <p:sp>
        <p:nvSpPr>
          <p:cNvPr id="4" name="Text Placeholder 17">
            <a:extLst>
              <a:ext uri="{FF2B5EF4-FFF2-40B4-BE49-F238E27FC236}">
                <a16:creationId xmlns:a16="http://schemas.microsoft.com/office/drawing/2014/main" id="{DD0B8EC2-EFED-E542-8B90-121FC70C6D1B}"/>
              </a:ext>
            </a:extLst>
          </p:cNvPr>
          <p:cNvSpPr>
            <a:spLocks noGrp="1"/>
          </p:cNvSpPr>
          <p:nvPr>
            <p:ph type="body" sz="quarter" idx="10" hasCustomPrompt="1"/>
          </p:nvPr>
        </p:nvSpPr>
        <p:spPr>
          <a:xfrm>
            <a:off x="3393440" y="1526015"/>
            <a:ext cx="22473920" cy="552011"/>
          </a:xfrm>
          <a:prstGeom prst="rect">
            <a:avLst/>
          </a:prstGeom>
        </p:spPr>
        <p:txBody>
          <a:bodyPr wrap="square">
            <a:spAutoFit/>
          </a:bodyPr>
          <a:lstStyle>
            <a:lvl1pPr marL="0" indent="0" algn="ctr">
              <a:buNone/>
              <a:defRPr sz="2987"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affiliated programs, institutions, organizations, schools, etc.</a:t>
            </a:r>
          </a:p>
        </p:txBody>
      </p:sp>
      <p:sp>
        <p:nvSpPr>
          <p:cNvPr id="5" name="Text Placeholder 9">
            <a:extLst>
              <a:ext uri="{FF2B5EF4-FFF2-40B4-BE49-F238E27FC236}">
                <a16:creationId xmlns:a16="http://schemas.microsoft.com/office/drawing/2014/main" id="{C32961E2-B15D-A84D-92EB-EF8236AD2820}"/>
              </a:ext>
            </a:extLst>
          </p:cNvPr>
          <p:cNvSpPr>
            <a:spLocks noGrp="1"/>
          </p:cNvSpPr>
          <p:nvPr>
            <p:ph type="body" sz="quarter" idx="15" hasCustomPrompt="1"/>
          </p:nvPr>
        </p:nvSpPr>
        <p:spPr>
          <a:xfrm>
            <a:off x="272740" y="2899799"/>
            <a:ext cx="6986580" cy="415498"/>
          </a:xfrm>
          <a:prstGeom prst="rect">
            <a:avLst/>
          </a:prstGeom>
        </p:spPr>
        <p:txBody>
          <a:bodyPr wrap="square">
            <a:spAutoFit/>
          </a:bodyPr>
          <a:lstStyle>
            <a:lvl1pPr marL="0" indent="0" algn="ctr">
              <a:buNone/>
              <a:defRPr lang="en-US" sz="2100" b="1" dirty="0">
                <a:solidFill>
                  <a:schemeClr val="accent1">
                    <a:lumMod val="50000"/>
                  </a:schemeClr>
                </a:solidFill>
                <a:latin typeface="+mj-lt"/>
              </a:defRPr>
            </a:lvl1pPr>
            <a:lvl2pPr>
              <a:defRPr lang="en-US" sz="3413" smtClean="0"/>
            </a:lvl2pPr>
            <a:lvl3pPr>
              <a:defRPr lang="en-US" sz="2133" smtClean="0"/>
            </a:lvl3pPr>
            <a:lvl4pPr>
              <a:defRPr lang="en-US" sz="1707" smtClean="0"/>
            </a:lvl4pPr>
            <a:lvl5pPr>
              <a:defRPr lang="en-US" sz="1707"/>
            </a:lvl5pPr>
          </a:lstStyle>
          <a:p>
            <a:r>
              <a:rPr lang="en-US" dirty="0">
                <a:effectLst/>
                <a:latin typeface="Calibri" panose="020F0502020204030204" pitchFamily="34" charset="0"/>
              </a:rPr>
              <a:t>(click to edit) INTRODUCTION or ABSTRACT</a:t>
            </a:r>
          </a:p>
        </p:txBody>
      </p:sp>
      <p:sp>
        <p:nvSpPr>
          <p:cNvPr id="6" name="Text Placeholder 13">
            <a:extLst>
              <a:ext uri="{FF2B5EF4-FFF2-40B4-BE49-F238E27FC236}">
                <a16:creationId xmlns:a16="http://schemas.microsoft.com/office/drawing/2014/main" id="{84F5C0D6-0DBC-7C44-BBF0-56CA07F716E1}"/>
              </a:ext>
            </a:extLst>
          </p:cNvPr>
          <p:cNvSpPr>
            <a:spLocks noGrp="1"/>
          </p:cNvSpPr>
          <p:nvPr>
            <p:ph type="body" sz="quarter" idx="16" hasCustomPrompt="1"/>
          </p:nvPr>
        </p:nvSpPr>
        <p:spPr>
          <a:xfrm>
            <a:off x="274918" y="3338381"/>
            <a:ext cx="6959003" cy="1932837"/>
          </a:xfrm>
          <a:prstGeom prst="rect">
            <a:avLst/>
          </a:prstGeom>
        </p:spPr>
        <p:txBody>
          <a:bodyPr wrap="square" lIns="365760" tIns="365760" rIns="365760" bIns="365760">
            <a:spAutoFit/>
          </a:bodyPr>
          <a:lstStyle>
            <a:lvl1pPr marL="0" indent="0">
              <a:buNone/>
              <a:tabLst/>
              <a:defRPr lang="en-US" sz="2000" dirty="0"/>
            </a:lvl1pPr>
            <a:lvl2pPr marL="492776" indent="-247234">
              <a:tabLst/>
              <a:defRPr lang="en-US" sz="1600" dirty="0"/>
            </a:lvl2pPr>
            <a:lvl3pPr marL="492776" indent="-247234">
              <a:tabLst/>
              <a:defRPr lang="en-US" sz="1200" dirty="0"/>
            </a:lvl3pPr>
            <a:lvl4pPr marL="492776" indent="-247234">
              <a:tabLst/>
              <a:defRPr lang="en-US" sz="1000" dirty="0"/>
            </a:lvl4pPr>
            <a:lvl5pPr marL="492776" indent="-247234">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9">
            <a:extLst>
              <a:ext uri="{FF2B5EF4-FFF2-40B4-BE49-F238E27FC236}">
                <a16:creationId xmlns:a16="http://schemas.microsoft.com/office/drawing/2014/main" id="{B579CA1E-0B2D-1B47-9800-2EB97B6AC971}"/>
              </a:ext>
            </a:extLst>
          </p:cNvPr>
          <p:cNvSpPr>
            <a:spLocks noGrp="1"/>
          </p:cNvSpPr>
          <p:nvPr>
            <p:ph type="body" sz="quarter" idx="17" hasCustomPrompt="1"/>
          </p:nvPr>
        </p:nvSpPr>
        <p:spPr>
          <a:xfrm>
            <a:off x="272740" y="10031299"/>
            <a:ext cx="6959002" cy="415498"/>
          </a:xfrm>
          <a:prstGeom prst="rect">
            <a:avLst/>
          </a:prstGeom>
        </p:spPr>
        <p:txBody>
          <a:bodyPr wrap="square">
            <a:spAutoFit/>
          </a:bodyPr>
          <a:lstStyle>
            <a:lvl1pPr marL="0" indent="0" algn="ctr">
              <a:buNone/>
              <a:defRPr lang="en-US" sz="2100" b="1" dirty="0">
                <a:solidFill>
                  <a:schemeClr val="accent1">
                    <a:lumMod val="50000"/>
                  </a:schemeClr>
                </a:solidFill>
                <a:latin typeface="+mj-lt"/>
              </a:defRPr>
            </a:lvl1pPr>
            <a:lvl2pPr>
              <a:defRPr lang="en-US" sz="3413" smtClean="0"/>
            </a:lvl2pPr>
            <a:lvl3pPr>
              <a:defRPr lang="en-US" sz="2133" smtClean="0"/>
            </a:lvl3pPr>
            <a:lvl4pPr>
              <a:defRPr lang="en-US" sz="1707" smtClean="0"/>
            </a:lvl4pPr>
            <a:lvl5pPr>
              <a:defRPr lang="en-US" sz="1707"/>
            </a:lvl5pPr>
          </a:lstStyle>
          <a:p>
            <a:r>
              <a:rPr lang="en-US" dirty="0">
                <a:effectLst/>
                <a:latin typeface="Calibri" panose="020F0502020204030204" pitchFamily="34" charset="0"/>
              </a:rPr>
              <a:t>(click to edit)  OBJECTIVES</a:t>
            </a:r>
          </a:p>
        </p:txBody>
      </p:sp>
      <p:sp>
        <p:nvSpPr>
          <p:cNvPr id="8" name="Text Placeholder 13">
            <a:extLst>
              <a:ext uri="{FF2B5EF4-FFF2-40B4-BE49-F238E27FC236}">
                <a16:creationId xmlns:a16="http://schemas.microsoft.com/office/drawing/2014/main" id="{0FB70E52-71DF-9149-B846-FEA6967E5CE0}"/>
              </a:ext>
            </a:extLst>
          </p:cNvPr>
          <p:cNvSpPr>
            <a:spLocks noGrp="1"/>
          </p:cNvSpPr>
          <p:nvPr>
            <p:ph type="body" sz="quarter" idx="23" hasCustomPrompt="1"/>
          </p:nvPr>
        </p:nvSpPr>
        <p:spPr>
          <a:xfrm>
            <a:off x="247340" y="10431410"/>
            <a:ext cx="6986580" cy="1932837"/>
          </a:xfrm>
          <a:prstGeom prst="rect">
            <a:avLst/>
          </a:prstGeom>
        </p:spPr>
        <p:txBody>
          <a:bodyPr wrap="square" lIns="365760" tIns="365760" rIns="365760" bIns="365760">
            <a:spAutoFit/>
          </a:bodyPr>
          <a:lstStyle>
            <a:lvl1pPr marL="0" indent="0">
              <a:buNone/>
              <a:tabLst/>
              <a:defRPr lang="en-US" sz="2000" dirty="0"/>
            </a:lvl1pPr>
            <a:lvl2pPr marL="492776" indent="-247234">
              <a:tabLst/>
              <a:defRPr lang="en-US" sz="1600" dirty="0"/>
            </a:lvl2pPr>
            <a:lvl3pPr marL="492776" indent="-247234">
              <a:tabLst/>
              <a:defRPr lang="en-US" sz="1200" dirty="0"/>
            </a:lvl3pPr>
            <a:lvl4pPr marL="492776" indent="-247234">
              <a:tabLst/>
              <a:defRPr lang="en-US" sz="1000" dirty="0"/>
            </a:lvl4pPr>
            <a:lvl5pPr marL="492776" indent="-247234">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9">
            <a:extLst>
              <a:ext uri="{FF2B5EF4-FFF2-40B4-BE49-F238E27FC236}">
                <a16:creationId xmlns:a16="http://schemas.microsoft.com/office/drawing/2014/main" id="{8F5266F6-023E-074B-9345-95597B85ABC9}"/>
              </a:ext>
            </a:extLst>
          </p:cNvPr>
          <p:cNvSpPr>
            <a:spLocks noGrp="1"/>
          </p:cNvSpPr>
          <p:nvPr>
            <p:ph type="body" sz="quarter" idx="18" hasCustomPrompt="1"/>
          </p:nvPr>
        </p:nvSpPr>
        <p:spPr>
          <a:xfrm>
            <a:off x="7503568" y="2912963"/>
            <a:ext cx="6995514" cy="415498"/>
          </a:xfrm>
          <a:prstGeom prst="rect">
            <a:avLst/>
          </a:prstGeom>
        </p:spPr>
        <p:txBody>
          <a:bodyPr wrap="square">
            <a:spAutoFit/>
          </a:bodyPr>
          <a:lstStyle>
            <a:lvl1pPr marL="0" indent="0" algn="ctr">
              <a:buNone/>
              <a:defRPr lang="en-US" sz="2100" b="1" dirty="0">
                <a:solidFill>
                  <a:schemeClr val="accent1">
                    <a:lumMod val="50000"/>
                  </a:schemeClr>
                </a:solidFill>
                <a:latin typeface="+mj-lt"/>
              </a:defRPr>
            </a:lvl1pPr>
            <a:lvl2pPr>
              <a:defRPr lang="en-US" sz="3413" smtClean="0"/>
            </a:lvl2pPr>
            <a:lvl3pPr>
              <a:defRPr lang="en-US" sz="2133" smtClean="0"/>
            </a:lvl3pPr>
            <a:lvl4pPr>
              <a:defRPr lang="en-US" sz="1707" smtClean="0"/>
            </a:lvl4pPr>
            <a:lvl5pPr>
              <a:defRPr lang="en-US" sz="1707"/>
            </a:lvl5pPr>
          </a:lstStyle>
          <a:p>
            <a:r>
              <a:rPr lang="en-US" dirty="0">
                <a:effectLst/>
                <a:latin typeface="Calibri" panose="020F0502020204030204" pitchFamily="34" charset="0"/>
              </a:rPr>
              <a:t>(click to edit)  MATERIALS &amp; METHODS</a:t>
            </a:r>
          </a:p>
        </p:txBody>
      </p:sp>
      <p:sp>
        <p:nvSpPr>
          <p:cNvPr id="10" name="Text Placeholder 13">
            <a:extLst>
              <a:ext uri="{FF2B5EF4-FFF2-40B4-BE49-F238E27FC236}">
                <a16:creationId xmlns:a16="http://schemas.microsoft.com/office/drawing/2014/main" id="{3DF1CD88-5076-AA43-A491-4E07B7150553}"/>
              </a:ext>
            </a:extLst>
          </p:cNvPr>
          <p:cNvSpPr>
            <a:spLocks noGrp="1"/>
          </p:cNvSpPr>
          <p:nvPr>
            <p:ph type="body" sz="quarter" idx="24" hasCustomPrompt="1"/>
          </p:nvPr>
        </p:nvSpPr>
        <p:spPr>
          <a:xfrm>
            <a:off x="7513783" y="3342720"/>
            <a:ext cx="6985298" cy="1932837"/>
          </a:xfrm>
          <a:prstGeom prst="rect">
            <a:avLst/>
          </a:prstGeom>
        </p:spPr>
        <p:txBody>
          <a:bodyPr wrap="square" lIns="365760" tIns="365760" rIns="365760" bIns="365760">
            <a:spAutoFit/>
          </a:bodyPr>
          <a:lstStyle>
            <a:lvl1pPr marL="0" indent="0">
              <a:buNone/>
              <a:tabLst/>
              <a:defRPr lang="en-US" sz="2000" dirty="0"/>
            </a:lvl1pPr>
            <a:lvl2pPr marL="492776" indent="-247234">
              <a:tabLst/>
              <a:defRPr lang="en-US" sz="1600" dirty="0"/>
            </a:lvl2pPr>
            <a:lvl3pPr marL="492776" indent="-247234">
              <a:tabLst/>
              <a:defRPr lang="en-US" sz="1200" dirty="0"/>
            </a:lvl3pPr>
            <a:lvl4pPr marL="492776" indent="-247234">
              <a:tabLst/>
              <a:defRPr lang="en-US" sz="1000" dirty="0"/>
            </a:lvl4pPr>
            <a:lvl5pPr marL="492776" indent="-247234">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a:extLst>
              <a:ext uri="{FF2B5EF4-FFF2-40B4-BE49-F238E27FC236}">
                <a16:creationId xmlns:a16="http://schemas.microsoft.com/office/drawing/2014/main" id="{0D76EC8F-4F03-A846-9FC5-7A2FF39325A1}"/>
              </a:ext>
            </a:extLst>
          </p:cNvPr>
          <p:cNvSpPr>
            <a:spLocks noGrp="1"/>
          </p:cNvSpPr>
          <p:nvPr>
            <p:ph type="body" sz="quarter" idx="19" hasCustomPrompt="1"/>
          </p:nvPr>
        </p:nvSpPr>
        <p:spPr>
          <a:xfrm>
            <a:off x="14761560" y="2912963"/>
            <a:ext cx="6959003" cy="415498"/>
          </a:xfrm>
          <a:prstGeom prst="rect">
            <a:avLst/>
          </a:prstGeom>
        </p:spPr>
        <p:txBody>
          <a:bodyPr wrap="square">
            <a:spAutoFit/>
          </a:bodyPr>
          <a:lstStyle>
            <a:lvl1pPr marL="0" indent="0" algn="ctr">
              <a:buNone/>
              <a:defRPr lang="en-US" sz="2100" b="1" dirty="0">
                <a:solidFill>
                  <a:schemeClr val="accent1">
                    <a:lumMod val="50000"/>
                  </a:schemeClr>
                </a:solidFill>
                <a:latin typeface="+mj-lt"/>
              </a:defRPr>
            </a:lvl1pPr>
            <a:lvl2pPr>
              <a:defRPr lang="en-US" sz="3413" smtClean="0"/>
            </a:lvl2pPr>
            <a:lvl3pPr>
              <a:defRPr lang="en-US" sz="2133" smtClean="0"/>
            </a:lvl3pPr>
            <a:lvl4pPr>
              <a:defRPr lang="en-US" sz="1707" smtClean="0"/>
            </a:lvl4pPr>
            <a:lvl5pPr>
              <a:defRPr lang="en-US" sz="1707"/>
            </a:lvl5pPr>
          </a:lstStyle>
          <a:p>
            <a:r>
              <a:rPr lang="en-US" dirty="0">
                <a:effectLst/>
                <a:latin typeface="Calibri" panose="020F0502020204030204" pitchFamily="34" charset="0"/>
              </a:rPr>
              <a:t>(click to edit)  RESULTS</a:t>
            </a:r>
          </a:p>
        </p:txBody>
      </p:sp>
      <p:sp>
        <p:nvSpPr>
          <p:cNvPr id="13" name="Text Placeholder 13">
            <a:extLst>
              <a:ext uri="{FF2B5EF4-FFF2-40B4-BE49-F238E27FC236}">
                <a16:creationId xmlns:a16="http://schemas.microsoft.com/office/drawing/2014/main" id="{F0F782CC-FD57-D84B-B9C0-D63834C9E3A3}"/>
              </a:ext>
            </a:extLst>
          </p:cNvPr>
          <p:cNvSpPr>
            <a:spLocks noGrp="1"/>
          </p:cNvSpPr>
          <p:nvPr>
            <p:ph type="body" sz="quarter" idx="25" hasCustomPrompt="1"/>
          </p:nvPr>
        </p:nvSpPr>
        <p:spPr>
          <a:xfrm>
            <a:off x="14778942" y="3342108"/>
            <a:ext cx="6985298" cy="1932837"/>
          </a:xfrm>
          <a:prstGeom prst="rect">
            <a:avLst/>
          </a:prstGeom>
        </p:spPr>
        <p:txBody>
          <a:bodyPr wrap="square" lIns="365760" tIns="365760" rIns="365760" bIns="365760">
            <a:spAutoFit/>
          </a:bodyPr>
          <a:lstStyle>
            <a:lvl1pPr marL="0" indent="0">
              <a:buNone/>
              <a:tabLst/>
              <a:defRPr lang="en-US" sz="2000" dirty="0"/>
            </a:lvl1pPr>
            <a:lvl2pPr marL="492776" indent="-247234">
              <a:tabLst/>
              <a:defRPr lang="en-US" sz="1600" dirty="0"/>
            </a:lvl2pPr>
            <a:lvl3pPr marL="492776" indent="-247234">
              <a:tabLst/>
              <a:defRPr lang="en-US" sz="1200" dirty="0"/>
            </a:lvl3pPr>
            <a:lvl4pPr marL="492776" indent="-247234">
              <a:tabLst/>
              <a:defRPr lang="en-US" sz="1000" dirty="0"/>
            </a:lvl4pPr>
            <a:lvl5pPr marL="492776" indent="-247234">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9">
            <a:extLst>
              <a:ext uri="{FF2B5EF4-FFF2-40B4-BE49-F238E27FC236}">
                <a16:creationId xmlns:a16="http://schemas.microsoft.com/office/drawing/2014/main" id="{EE2D0987-30BC-324D-8B01-689B2DDE0053}"/>
              </a:ext>
            </a:extLst>
          </p:cNvPr>
          <p:cNvSpPr>
            <a:spLocks noGrp="1"/>
          </p:cNvSpPr>
          <p:nvPr>
            <p:ph type="body" sz="quarter" idx="20" hasCustomPrompt="1"/>
          </p:nvPr>
        </p:nvSpPr>
        <p:spPr>
          <a:xfrm>
            <a:off x="22007592" y="2899799"/>
            <a:ext cx="6958839" cy="415498"/>
          </a:xfrm>
          <a:prstGeom prst="rect">
            <a:avLst/>
          </a:prstGeom>
        </p:spPr>
        <p:txBody>
          <a:bodyPr wrap="square">
            <a:spAutoFit/>
          </a:bodyPr>
          <a:lstStyle>
            <a:lvl1pPr marL="0" indent="0" algn="ctr">
              <a:buNone/>
              <a:defRPr lang="en-US" sz="2100" b="1" dirty="0">
                <a:solidFill>
                  <a:schemeClr val="accent1">
                    <a:lumMod val="50000"/>
                  </a:schemeClr>
                </a:solidFill>
                <a:latin typeface="+mj-lt"/>
              </a:defRPr>
            </a:lvl1pPr>
            <a:lvl2pPr>
              <a:defRPr lang="en-US" sz="3413" smtClean="0"/>
            </a:lvl2pPr>
            <a:lvl3pPr>
              <a:defRPr lang="en-US" sz="2133" smtClean="0"/>
            </a:lvl3pPr>
            <a:lvl4pPr>
              <a:defRPr lang="en-US" sz="1707" smtClean="0"/>
            </a:lvl4pPr>
            <a:lvl5pPr>
              <a:defRPr lang="en-US" sz="1707"/>
            </a:lvl5pPr>
          </a:lstStyle>
          <a:p>
            <a:r>
              <a:rPr lang="en-US" dirty="0">
                <a:effectLst/>
                <a:latin typeface="Calibri" panose="020F0502020204030204" pitchFamily="34" charset="0"/>
              </a:rPr>
              <a:t>(click to edit)  CONCLUSIONS</a:t>
            </a:r>
          </a:p>
        </p:txBody>
      </p:sp>
      <p:sp>
        <p:nvSpPr>
          <p:cNvPr id="15" name="Text Placeholder 13">
            <a:extLst>
              <a:ext uri="{FF2B5EF4-FFF2-40B4-BE49-F238E27FC236}">
                <a16:creationId xmlns:a16="http://schemas.microsoft.com/office/drawing/2014/main" id="{CE6A7923-B02D-6641-BA13-107AF543E898}"/>
              </a:ext>
            </a:extLst>
          </p:cNvPr>
          <p:cNvSpPr>
            <a:spLocks noGrp="1"/>
          </p:cNvSpPr>
          <p:nvPr>
            <p:ph type="body" sz="quarter" idx="26" hasCustomPrompt="1"/>
          </p:nvPr>
        </p:nvSpPr>
        <p:spPr>
          <a:xfrm>
            <a:off x="22034051" y="3338380"/>
            <a:ext cx="6959003" cy="1932837"/>
          </a:xfrm>
          <a:prstGeom prst="rect">
            <a:avLst/>
          </a:prstGeom>
        </p:spPr>
        <p:txBody>
          <a:bodyPr wrap="square" lIns="365760" tIns="365760" rIns="365760" bIns="365760">
            <a:spAutoFit/>
          </a:bodyPr>
          <a:lstStyle>
            <a:lvl1pPr marL="0" indent="0">
              <a:buNone/>
              <a:tabLst/>
              <a:defRPr lang="en-US" sz="2000" dirty="0"/>
            </a:lvl1pPr>
            <a:lvl2pPr marL="492776" indent="-247234">
              <a:tabLst/>
              <a:defRPr lang="en-US" sz="1600" dirty="0"/>
            </a:lvl2pPr>
            <a:lvl3pPr marL="492776" indent="-247234">
              <a:tabLst/>
              <a:defRPr lang="en-US" sz="1200" dirty="0"/>
            </a:lvl3pPr>
            <a:lvl4pPr marL="492776" indent="-247234">
              <a:tabLst/>
              <a:defRPr lang="en-US" sz="1000" dirty="0"/>
            </a:lvl4pPr>
            <a:lvl5pPr marL="492776" indent="-247234">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9">
            <a:extLst>
              <a:ext uri="{FF2B5EF4-FFF2-40B4-BE49-F238E27FC236}">
                <a16:creationId xmlns:a16="http://schemas.microsoft.com/office/drawing/2014/main" id="{11DD55CE-302F-C44C-867D-693A1C523032}"/>
              </a:ext>
            </a:extLst>
          </p:cNvPr>
          <p:cNvSpPr>
            <a:spLocks noGrp="1"/>
          </p:cNvSpPr>
          <p:nvPr>
            <p:ph type="body" sz="quarter" idx="21" hasCustomPrompt="1"/>
          </p:nvPr>
        </p:nvSpPr>
        <p:spPr>
          <a:xfrm>
            <a:off x="22034215" y="10715425"/>
            <a:ext cx="6932379" cy="415498"/>
          </a:xfrm>
          <a:prstGeom prst="rect">
            <a:avLst/>
          </a:prstGeom>
        </p:spPr>
        <p:txBody>
          <a:bodyPr wrap="square">
            <a:spAutoFit/>
          </a:bodyPr>
          <a:lstStyle>
            <a:lvl1pPr marL="0" indent="0" algn="ctr">
              <a:buNone/>
              <a:defRPr lang="en-US" sz="2100" b="1" dirty="0">
                <a:solidFill>
                  <a:schemeClr val="accent1">
                    <a:lumMod val="50000"/>
                  </a:schemeClr>
                </a:solidFill>
                <a:latin typeface="+mj-lt"/>
              </a:defRPr>
            </a:lvl1pPr>
            <a:lvl2pPr>
              <a:defRPr lang="en-US" sz="3413" smtClean="0"/>
            </a:lvl2pPr>
            <a:lvl3pPr>
              <a:defRPr lang="en-US" sz="2133" smtClean="0"/>
            </a:lvl3pPr>
            <a:lvl4pPr>
              <a:defRPr lang="en-US" sz="1707" smtClean="0"/>
            </a:lvl4pPr>
            <a:lvl5pPr>
              <a:defRPr lang="en-US" sz="1707"/>
            </a:lvl5pPr>
          </a:lstStyle>
          <a:p>
            <a:r>
              <a:rPr lang="en-US" dirty="0">
                <a:effectLst/>
                <a:latin typeface="Calibri" panose="020F0502020204030204" pitchFamily="34" charset="0"/>
              </a:rPr>
              <a:t>(click to edit)  REFERENCES</a:t>
            </a:r>
          </a:p>
        </p:txBody>
      </p:sp>
      <p:sp>
        <p:nvSpPr>
          <p:cNvPr id="19" name="Text Placeholder 13">
            <a:extLst>
              <a:ext uri="{FF2B5EF4-FFF2-40B4-BE49-F238E27FC236}">
                <a16:creationId xmlns:a16="http://schemas.microsoft.com/office/drawing/2014/main" id="{29E10D60-C2C8-1A41-8AEC-ED9557B15899}"/>
              </a:ext>
            </a:extLst>
          </p:cNvPr>
          <p:cNvSpPr>
            <a:spLocks noGrp="1"/>
          </p:cNvSpPr>
          <p:nvPr>
            <p:ph type="body" sz="quarter" idx="27" hasCustomPrompt="1"/>
          </p:nvPr>
        </p:nvSpPr>
        <p:spPr>
          <a:xfrm>
            <a:off x="22034215" y="11136078"/>
            <a:ext cx="6932379" cy="1846659"/>
          </a:xfrm>
          <a:prstGeom prst="rect">
            <a:avLst/>
          </a:prstGeom>
        </p:spPr>
        <p:txBody>
          <a:bodyPr wrap="square" lIns="365760" tIns="365760" rIns="365760" bIns="365760">
            <a:spAutoFit/>
          </a:bodyPr>
          <a:lstStyle>
            <a:lvl1pPr marL="0" indent="0">
              <a:buNone/>
              <a:tabLst/>
              <a:defRPr lang="en-US" sz="1800" dirty="0"/>
            </a:lvl1pPr>
            <a:lvl2pPr marL="492776" indent="-247234">
              <a:tabLst/>
              <a:defRPr lang="en-US" sz="1400" dirty="0"/>
            </a:lvl2pPr>
            <a:lvl3pPr marL="492776" indent="-247234">
              <a:tabLst/>
              <a:defRPr lang="en-US" sz="1100" dirty="0"/>
            </a:lvl3pPr>
            <a:lvl4pPr marL="492776" indent="-247234">
              <a:tabLst/>
              <a:defRPr lang="en-US" sz="900" dirty="0"/>
            </a:lvl4pPr>
            <a:lvl5pPr marL="492776" indent="-247234">
              <a:tabLst/>
              <a:defRPr lang="en-US" sz="9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9">
            <a:extLst>
              <a:ext uri="{FF2B5EF4-FFF2-40B4-BE49-F238E27FC236}">
                <a16:creationId xmlns:a16="http://schemas.microsoft.com/office/drawing/2014/main" id="{3DEEABC9-48DF-8C4B-B4B1-B380C2549344}"/>
              </a:ext>
            </a:extLst>
          </p:cNvPr>
          <p:cNvSpPr>
            <a:spLocks noGrp="1"/>
          </p:cNvSpPr>
          <p:nvPr>
            <p:ph type="body" sz="quarter" idx="22" hasCustomPrompt="1"/>
          </p:nvPr>
        </p:nvSpPr>
        <p:spPr>
          <a:xfrm>
            <a:off x="22034215" y="13689853"/>
            <a:ext cx="6932379" cy="415498"/>
          </a:xfrm>
          <a:prstGeom prst="rect">
            <a:avLst/>
          </a:prstGeom>
        </p:spPr>
        <p:txBody>
          <a:bodyPr wrap="square">
            <a:spAutoFit/>
          </a:bodyPr>
          <a:lstStyle>
            <a:lvl1pPr marL="0" indent="0" algn="ctr">
              <a:buNone/>
              <a:defRPr lang="en-US" sz="2100" b="1" dirty="0">
                <a:solidFill>
                  <a:schemeClr val="accent1">
                    <a:lumMod val="50000"/>
                  </a:schemeClr>
                </a:solidFill>
                <a:latin typeface="+mj-lt"/>
              </a:defRPr>
            </a:lvl1pPr>
            <a:lvl2pPr>
              <a:defRPr lang="en-US" sz="3413" smtClean="0"/>
            </a:lvl2pPr>
            <a:lvl3pPr>
              <a:defRPr lang="en-US" sz="2133" smtClean="0"/>
            </a:lvl3pPr>
            <a:lvl4pPr>
              <a:defRPr lang="en-US" sz="1707" smtClean="0"/>
            </a:lvl4pPr>
            <a:lvl5pPr>
              <a:defRPr lang="en-US" sz="1707"/>
            </a:lvl5pPr>
          </a:lstStyle>
          <a:p>
            <a:r>
              <a:rPr lang="en-US" dirty="0">
                <a:effectLst/>
                <a:latin typeface="Calibri" panose="020F0502020204030204" pitchFamily="34" charset="0"/>
              </a:rPr>
              <a:t>(click to edit)  ACKNOWLEDGEMENTS or  CONTACT</a:t>
            </a:r>
          </a:p>
        </p:txBody>
      </p:sp>
      <p:sp>
        <p:nvSpPr>
          <p:cNvPr id="21" name="Text Placeholder 13">
            <a:extLst>
              <a:ext uri="{FF2B5EF4-FFF2-40B4-BE49-F238E27FC236}">
                <a16:creationId xmlns:a16="http://schemas.microsoft.com/office/drawing/2014/main" id="{A1288862-FD64-B14C-B46C-AF518E6B52C7}"/>
              </a:ext>
            </a:extLst>
          </p:cNvPr>
          <p:cNvSpPr>
            <a:spLocks noGrp="1"/>
          </p:cNvSpPr>
          <p:nvPr>
            <p:ph type="body" sz="quarter" idx="28" hasCustomPrompt="1"/>
          </p:nvPr>
        </p:nvSpPr>
        <p:spPr>
          <a:xfrm>
            <a:off x="22060675" y="14089964"/>
            <a:ext cx="6905919" cy="1932837"/>
          </a:xfrm>
          <a:prstGeom prst="rect">
            <a:avLst/>
          </a:prstGeom>
        </p:spPr>
        <p:txBody>
          <a:bodyPr wrap="square" lIns="365760" tIns="365760" rIns="365760" bIns="365760">
            <a:spAutoFit/>
          </a:bodyPr>
          <a:lstStyle>
            <a:lvl1pPr marL="0" indent="0">
              <a:buNone/>
              <a:tabLst/>
              <a:defRPr lang="en-US" sz="2000" dirty="0"/>
            </a:lvl1pPr>
            <a:lvl2pPr marL="492776" indent="-247234">
              <a:tabLst/>
              <a:defRPr lang="en-US" sz="1600" dirty="0"/>
            </a:lvl2pPr>
            <a:lvl3pPr marL="492776" indent="-247234">
              <a:tabLst/>
              <a:defRPr lang="en-US" sz="1200" dirty="0"/>
            </a:lvl3pPr>
            <a:lvl4pPr marL="492776" indent="-247234">
              <a:tabLst/>
              <a:defRPr lang="en-US" sz="1000" dirty="0"/>
            </a:lvl4pPr>
            <a:lvl5pPr marL="492776" indent="-247234">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Box 15">
            <a:extLst>
              <a:ext uri="{FF2B5EF4-FFF2-40B4-BE49-F238E27FC236}">
                <a16:creationId xmlns:a16="http://schemas.microsoft.com/office/drawing/2014/main" id="{D7609392-D545-2E66-72BB-52BC2B3A4050}"/>
              </a:ext>
            </a:extLst>
          </p:cNvPr>
          <p:cNvSpPr txBox="1"/>
          <p:nvPr userDrawn="1"/>
        </p:nvSpPr>
        <p:spPr>
          <a:xfrm>
            <a:off x="2864224" y="753035"/>
            <a:ext cx="184731" cy="848374"/>
          </a:xfrm>
          <a:prstGeom prst="rect">
            <a:avLst/>
          </a:prstGeom>
          <a:noFill/>
        </p:spPr>
        <p:txBody>
          <a:bodyPr wrap="none" rtlCol="0">
            <a:spAutoFit/>
          </a:bodyPr>
          <a:lstStyle/>
          <a:p>
            <a:endParaRPr lang="en-US" dirty="0"/>
          </a:p>
        </p:txBody>
      </p:sp>
    </p:spTree>
  </p:cSld>
  <p:clrMapOvr>
    <a:masterClrMapping/>
  </p:clrMapOvr>
  <p:extLst>
    <p:ext uri="{DCECCB84-F9BA-43D5-87BE-67443E8EF086}">
      <p15:sldGuideLst xmlns:p15="http://schemas.microsoft.com/office/powerpoint/2012/main">
        <p15:guide id="1" orient="horz" pos="1680" userDrawn="1">
          <p15:clr>
            <a:srgbClr val="FBAE40"/>
          </p15:clr>
        </p15:guide>
        <p15:guide id="2" pos="154" userDrawn="1">
          <p15:clr>
            <a:srgbClr val="FBAE40"/>
          </p15:clr>
        </p15:guide>
        <p15:guide id="3" orient="horz" pos="10104" userDrawn="1">
          <p15:clr>
            <a:srgbClr val="FBAE40"/>
          </p15:clr>
        </p15:guide>
        <p15:guide id="4" pos="4557" userDrawn="1">
          <p15:clr>
            <a:srgbClr val="FBAE40"/>
          </p15:clr>
        </p15:guide>
        <p15:guide id="5" pos="4736" userDrawn="1">
          <p15:clr>
            <a:srgbClr val="FBAE40"/>
          </p15:clr>
        </p15:guide>
        <p15:guide id="6" pos="9139" userDrawn="1">
          <p15:clr>
            <a:srgbClr val="FBAE40"/>
          </p15:clr>
        </p15:guide>
        <p15:guide id="7" pos="9288" userDrawn="1">
          <p15:clr>
            <a:srgbClr val="FBAE40"/>
          </p15:clr>
        </p15:guide>
        <p15:guide id="8" pos="13696" userDrawn="1">
          <p15:clr>
            <a:srgbClr val="FBAE40"/>
          </p15:clr>
        </p15:guide>
        <p15:guide id="9" pos="13875" userDrawn="1">
          <p15:clr>
            <a:srgbClr val="FBAE40"/>
          </p15:clr>
        </p15:guide>
        <p15:guide id="10" pos="1827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1585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12" Type="http://schemas.openxmlformats.org/officeDocument/2006/relationships/image" Target="../media/image8.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hyperlink" Target="https://www.posterpresentations.com/research" TargetMode="External"/><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lumMod val="0"/>
                <a:lumOff val="100000"/>
              </a:schemeClr>
            </a:gs>
            <a:gs pos="0">
              <a:schemeClr val="bg1">
                <a:lumMod val="0"/>
                <a:lumOff val="100000"/>
              </a:schemeClr>
            </a:gs>
          </a:gsLst>
          <a:lin ang="5400000" scaled="1"/>
          <a:tileRect/>
        </a:gradFill>
        <a:effectLst/>
      </p:bgPr>
    </p:bg>
    <p:spTree>
      <p:nvGrpSpPr>
        <p:cNvPr id="1" name=""/>
        <p:cNvGrpSpPr/>
        <p:nvPr/>
      </p:nvGrpSpPr>
      <p:grpSpPr>
        <a:xfrm>
          <a:off x="0" y="0"/>
          <a:ext cx="0" cy="0"/>
          <a:chOff x="0" y="0"/>
          <a:chExt cx="0" cy="0"/>
        </a:xfrm>
      </p:grpSpPr>
      <p:sp>
        <p:nvSpPr>
          <p:cNvPr id="10" name="Rectangle 36">
            <a:extLst>
              <a:ext uri="{FF2B5EF4-FFF2-40B4-BE49-F238E27FC236}">
                <a16:creationId xmlns:a16="http://schemas.microsoft.com/office/drawing/2014/main" id="{B82F2237-BAB6-704C-82F3-FA64CC22DF29}"/>
              </a:ext>
            </a:extLst>
          </p:cNvPr>
          <p:cNvSpPr>
            <a:spLocks noChangeArrowheads="1"/>
          </p:cNvSpPr>
          <p:nvPr userDrawn="1"/>
        </p:nvSpPr>
        <p:spPr bwMode="auto">
          <a:xfrm>
            <a:off x="0" y="0"/>
            <a:ext cx="29260800" cy="2126762"/>
          </a:xfrm>
          <a:prstGeom prst="rect">
            <a:avLst/>
          </a:prstGeom>
          <a:solidFill>
            <a:schemeClr val="accent1"/>
          </a:solidFill>
          <a:ln w="9525">
            <a:noFill/>
            <a:miter lim="800000"/>
            <a:headEnd/>
            <a:tailEnd/>
          </a:ln>
          <a:effectLst/>
        </p:spPr>
        <p:txBody>
          <a:bodyPr wrap="none" lIns="37930" tIns="18964" rIns="37930" bIns="18964" anchor="ctr"/>
          <a:lstStyle/>
          <a:p>
            <a:pPr>
              <a:defRPr/>
            </a:pPr>
            <a:endParaRPr lang="en-US" sz="2038" dirty="0"/>
          </a:p>
        </p:txBody>
      </p:sp>
      <p:sp>
        <p:nvSpPr>
          <p:cNvPr id="12" name="Text Box 14">
            <a:extLst>
              <a:ext uri="{FF2B5EF4-FFF2-40B4-BE49-F238E27FC236}">
                <a16:creationId xmlns:a16="http://schemas.microsoft.com/office/drawing/2014/main" id="{4FAAEDB7-9BBE-8D43-950B-E1D906765494}"/>
              </a:ext>
            </a:extLst>
          </p:cNvPr>
          <p:cNvSpPr txBox="1">
            <a:spLocks noChangeArrowheads="1"/>
          </p:cNvSpPr>
          <p:nvPr userDrawn="1"/>
        </p:nvSpPr>
        <p:spPr bwMode="auto">
          <a:xfrm>
            <a:off x="481258" y="16138815"/>
            <a:ext cx="1397001" cy="166783"/>
          </a:xfrm>
          <a:prstGeom prst="rect">
            <a:avLst/>
          </a:prstGeom>
          <a:noFill/>
          <a:ln w="9525">
            <a:noFill/>
            <a:miter lim="800000"/>
            <a:headEnd/>
            <a:tailEnd/>
          </a:ln>
          <a:effectLst/>
        </p:spPr>
        <p:txBody>
          <a:bodyPr wrap="square" lIns="37858" tIns="18926" rIns="37858" bIns="18926">
            <a:spAutoFit/>
          </a:bodyPr>
          <a:lstStyle/>
          <a:p>
            <a:pPr eaLnBrk="0" hangingPunct="0">
              <a:lnSpc>
                <a:spcPct val="65000"/>
              </a:lnSpc>
              <a:spcBef>
                <a:spcPct val="50000"/>
              </a:spcBef>
              <a:defRPr/>
            </a:pPr>
            <a:r>
              <a:rPr lang="en-US" sz="320" b="1" dirty="0">
                <a:solidFill>
                  <a:schemeClr val="bg1">
                    <a:lumMod val="75000"/>
                  </a:schemeClr>
                </a:solidFill>
                <a:latin typeface="Arial" charset="0"/>
              </a:rPr>
              <a:t>RESEARCH POSTER PRESENTATION TEMPLATE © 2019</a:t>
            </a:r>
          </a:p>
          <a:p>
            <a:pPr eaLnBrk="0" hangingPunct="0">
              <a:lnSpc>
                <a:spcPct val="65000"/>
              </a:lnSpc>
              <a:spcBef>
                <a:spcPct val="50000"/>
              </a:spcBef>
              <a:defRPr/>
            </a:pPr>
            <a:r>
              <a:rPr lang="en-US" sz="533" b="1" dirty="0">
                <a:solidFill>
                  <a:schemeClr val="bg1">
                    <a:lumMod val="75000"/>
                  </a:schemeClr>
                </a:solidFill>
                <a:latin typeface="Arial" charset="0"/>
              </a:rPr>
              <a:t>www.PosterPresentations.com</a:t>
            </a:r>
          </a:p>
        </p:txBody>
      </p:sp>
      <p:sp>
        <p:nvSpPr>
          <p:cNvPr id="13" name="Rounded Rectangle 12">
            <a:extLst>
              <a:ext uri="{FF2B5EF4-FFF2-40B4-BE49-F238E27FC236}">
                <a16:creationId xmlns:a16="http://schemas.microsoft.com/office/drawing/2014/main" id="{D485C5EC-23A0-7D40-81CB-4F3ADD296005}"/>
              </a:ext>
            </a:extLst>
          </p:cNvPr>
          <p:cNvSpPr/>
          <p:nvPr userDrawn="1"/>
        </p:nvSpPr>
        <p:spPr>
          <a:xfrm>
            <a:off x="261255" y="2466243"/>
            <a:ext cx="6991243" cy="13584830"/>
          </a:xfrm>
          <a:prstGeom prst="roundRect">
            <a:avLst>
              <a:gd name="adj" fmla="val 1996"/>
            </a:avLst>
          </a:prstGeom>
          <a:solidFill>
            <a:schemeClr val="bg1"/>
          </a:soli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38"/>
          </a:p>
        </p:txBody>
      </p:sp>
      <p:cxnSp>
        <p:nvCxnSpPr>
          <p:cNvPr id="34" name="Straight Connector 33">
            <a:extLst>
              <a:ext uri="{FF2B5EF4-FFF2-40B4-BE49-F238E27FC236}">
                <a16:creationId xmlns:a16="http://schemas.microsoft.com/office/drawing/2014/main" id="{457BE808-A53B-994E-80E2-9E761219D543}"/>
              </a:ext>
            </a:extLst>
          </p:cNvPr>
          <p:cNvCxnSpPr>
            <a:cxnSpLocks/>
          </p:cNvCxnSpPr>
          <p:nvPr userDrawn="1"/>
        </p:nvCxnSpPr>
        <p:spPr>
          <a:xfrm>
            <a:off x="0" y="2127087"/>
            <a:ext cx="292608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Rounded Rectangle 15">
            <a:extLst>
              <a:ext uri="{FF2B5EF4-FFF2-40B4-BE49-F238E27FC236}">
                <a16:creationId xmlns:a16="http://schemas.microsoft.com/office/drawing/2014/main" id="{12682DA0-9CCF-EF4B-8677-380B0751B423}"/>
              </a:ext>
            </a:extLst>
          </p:cNvPr>
          <p:cNvSpPr/>
          <p:nvPr userDrawn="1"/>
        </p:nvSpPr>
        <p:spPr>
          <a:xfrm>
            <a:off x="7510272" y="2466242"/>
            <a:ext cx="6991242" cy="13584829"/>
          </a:xfrm>
          <a:prstGeom prst="roundRect">
            <a:avLst>
              <a:gd name="adj" fmla="val 1996"/>
            </a:avLst>
          </a:prstGeom>
          <a:solidFill>
            <a:schemeClr val="bg1"/>
          </a:soli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38"/>
          </a:p>
        </p:txBody>
      </p:sp>
      <p:sp>
        <p:nvSpPr>
          <p:cNvPr id="17" name="Rounded Rectangle 16">
            <a:extLst>
              <a:ext uri="{FF2B5EF4-FFF2-40B4-BE49-F238E27FC236}">
                <a16:creationId xmlns:a16="http://schemas.microsoft.com/office/drawing/2014/main" id="{D0ACBDFA-3EF8-044B-8D44-7BAE9EFDAB71}"/>
              </a:ext>
            </a:extLst>
          </p:cNvPr>
          <p:cNvSpPr/>
          <p:nvPr userDrawn="1"/>
        </p:nvSpPr>
        <p:spPr>
          <a:xfrm>
            <a:off x="14759287" y="2466239"/>
            <a:ext cx="6991242" cy="13584830"/>
          </a:xfrm>
          <a:prstGeom prst="roundRect">
            <a:avLst>
              <a:gd name="adj" fmla="val 1996"/>
            </a:avLst>
          </a:prstGeom>
          <a:solidFill>
            <a:schemeClr val="bg1"/>
          </a:soli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38"/>
          </a:p>
        </p:txBody>
      </p:sp>
      <p:sp>
        <p:nvSpPr>
          <p:cNvPr id="18" name="Rounded Rectangle 17">
            <a:extLst>
              <a:ext uri="{FF2B5EF4-FFF2-40B4-BE49-F238E27FC236}">
                <a16:creationId xmlns:a16="http://schemas.microsoft.com/office/drawing/2014/main" id="{61B1F6FD-800A-7D49-B26F-452110B9E7F4}"/>
              </a:ext>
            </a:extLst>
          </p:cNvPr>
          <p:cNvSpPr/>
          <p:nvPr userDrawn="1"/>
        </p:nvSpPr>
        <p:spPr>
          <a:xfrm>
            <a:off x="22008302" y="2466238"/>
            <a:ext cx="6991242" cy="13584830"/>
          </a:xfrm>
          <a:prstGeom prst="roundRect">
            <a:avLst>
              <a:gd name="adj" fmla="val 1996"/>
            </a:avLst>
          </a:prstGeom>
          <a:solidFill>
            <a:schemeClr val="bg1"/>
          </a:soli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38"/>
          </a:p>
        </p:txBody>
      </p:sp>
      <p:graphicFrame>
        <p:nvGraphicFramePr>
          <p:cNvPr id="11" name="Table 10">
            <a:extLst>
              <a:ext uri="{FF2B5EF4-FFF2-40B4-BE49-F238E27FC236}">
                <a16:creationId xmlns:a16="http://schemas.microsoft.com/office/drawing/2014/main" id="{DAAA4647-2EC0-AE42-AFBF-8976B34616D4}"/>
              </a:ext>
            </a:extLst>
          </p:cNvPr>
          <p:cNvGraphicFramePr>
            <a:graphicFrameLocks noGrp="1"/>
          </p:cNvGraphicFramePr>
          <p:nvPr userDrawn="1">
            <p:extLst>
              <p:ext uri="{D42A27DB-BD31-4B8C-83A1-F6EECF244321}">
                <p14:modId xmlns:p14="http://schemas.microsoft.com/office/powerpoint/2010/main" val="1023419766"/>
              </p:ext>
            </p:extLst>
          </p:nvPr>
        </p:nvGraphicFramePr>
        <p:xfrm>
          <a:off x="-5980711" y="48126"/>
          <a:ext cx="5621803" cy="16470768"/>
        </p:xfrm>
        <a:graphic>
          <a:graphicData uri="http://schemas.openxmlformats.org/drawingml/2006/table">
            <a:tbl>
              <a:tblPr firstRow="1" bandRow="1">
                <a:tableStyleId>{5C22544A-7EE6-4342-B048-85BDC9FD1C3A}</a:tableStyleId>
              </a:tblPr>
              <a:tblGrid>
                <a:gridCol w="2410585">
                  <a:extLst>
                    <a:ext uri="{9D8B030D-6E8A-4147-A177-3AD203B41FA5}">
                      <a16:colId xmlns:a16="http://schemas.microsoft.com/office/drawing/2014/main" val="20000"/>
                    </a:ext>
                  </a:extLst>
                </a:gridCol>
                <a:gridCol w="3211218">
                  <a:extLst>
                    <a:ext uri="{9D8B030D-6E8A-4147-A177-3AD203B41FA5}">
                      <a16:colId xmlns:a16="http://schemas.microsoft.com/office/drawing/2014/main" val="20001"/>
                    </a:ext>
                  </a:extLst>
                </a:gridCol>
              </a:tblGrid>
              <a:tr h="66872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900" b="0" spc="600" dirty="0">
                          <a:solidFill>
                            <a:srgbClr val="1F3A4E"/>
                          </a:solidFill>
                          <a:latin typeface="Arial Black" panose="020B0A04020102020204" pitchFamily="34" charset="0"/>
                        </a:rPr>
                        <a:t>QUICK START GUIDE</a:t>
                      </a:r>
                      <a:br>
                        <a:rPr lang="en-US" sz="19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900" b="1" spc="600" dirty="0">
                        <a:solidFill>
                          <a:schemeClr val="bg1"/>
                        </a:solidFill>
                        <a:latin typeface="Trebuchet MS" pitchFamily="34" charset="0"/>
                      </a:endParaRPr>
                    </a:p>
                  </a:txBody>
                  <a:tcPr marL="71080" marR="71080" marT="35540" marB="3554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6496">
                <a:tc gridSpan="2">
                  <a:txBody>
                    <a:bodyPr/>
                    <a:lstStyle/>
                    <a:p>
                      <a:pPr defTabSz="3765639"/>
                      <a:r>
                        <a:rPr lang="en-US" sz="1000" i="0" dirty="0">
                          <a:solidFill>
                            <a:srgbClr val="D9D9D9"/>
                          </a:solidFill>
                          <a:latin typeface="Arial"/>
                          <a:cs typeface="Arial"/>
                        </a:rPr>
                        <a:t>This PowerPoint template produces a </a:t>
                      </a:r>
                      <a:r>
                        <a:rPr lang="en-US" sz="1200" i="0" dirty="0">
                          <a:solidFill>
                            <a:srgbClr val="FFC000"/>
                          </a:solidFill>
                          <a:latin typeface="Arial"/>
                          <a:cs typeface="Arial"/>
                        </a:rPr>
                        <a:t>wide screen size (16:9 Ratio) virtual </a:t>
                      </a:r>
                      <a:r>
                        <a:rPr lang="en-US" sz="1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the  </a:t>
                      </a:r>
                      <a:r>
                        <a:rPr lang="en-US" sz="1000" i="0" dirty="0">
                          <a:solidFill>
                            <a:srgbClr val="FFC000"/>
                          </a:solidFill>
                          <a:latin typeface="Arial"/>
                          <a:cs typeface="Arial"/>
                        </a:rPr>
                        <a:t>HELP DESK</a:t>
                      </a:r>
                      <a:r>
                        <a:rPr lang="en-US" sz="1000" i="0" baseline="0" dirty="0">
                          <a:solidFill>
                            <a:srgbClr val="D9D9D9"/>
                          </a:solidFill>
                          <a:latin typeface="Arial"/>
                          <a:cs typeface="Arial"/>
                        </a:rPr>
                        <a:t> </a:t>
                      </a:r>
                      <a:r>
                        <a:rPr lang="en-US" sz="1000" i="0" dirty="0">
                          <a:solidFill>
                            <a:srgbClr val="D9D9D9"/>
                          </a:solidFill>
                          <a:latin typeface="Arial"/>
                          <a:cs typeface="Arial"/>
                        </a:rPr>
                        <a:t>tab.</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To print your poster using our same-day professional printing service,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a:t>
                      </a:r>
                      <a:r>
                        <a:rPr lang="en-US" sz="1000" i="0" dirty="0">
                          <a:solidFill>
                            <a:srgbClr val="FFC000"/>
                          </a:solidFill>
                          <a:latin typeface="Arial"/>
                          <a:cs typeface="Arial"/>
                        </a:rPr>
                        <a:t>Order your poster</a:t>
                      </a:r>
                      <a:r>
                        <a:rPr lang="en-US" sz="1000" i="0" dirty="0">
                          <a:solidFill>
                            <a:srgbClr val="D9D9D9"/>
                          </a:solidFill>
                          <a:latin typeface="Arial"/>
                          <a:cs typeface="Arial"/>
                        </a:rPr>
                        <a:t>".</a:t>
                      </a:r>
                      <a:endParaRPr lang="en-US" sz="1000" b="1" dirty="0">
                        <a:solidFill>
                          <a:srgbClr val="D9D9D9"/>
                        </a:solidFill>
                        <a:latin typeface="Arial"/>
                        <a:cs typeface="Arial"/>
                      </a:endParaRPr>
                    </a:p>
                  </a:txBody>
                  <a:tcPr marL="71080" marR="71080" marT="35540" marB="3554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0540">
                <a:tc>
                  <a:txBody>
                    <a:bodyPr/>
                    <a:lstStyle/>
                    <a:p>
                      <a:pPr algn="ctr"/>
                      <a:endParaRPr lang="en-US" sz="1200" dirty="0">
                        <a:solidFill>
                          <a:srgbClr val="1F3A4E"/>
                        </a:solidFill>
                      </a:endParaRPr>
                    </a:p>
                    <a:p>
                      <a:pPr marL="0" marR="0" indent="0" algn="ctr" defTabSz="5015886"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This is a template for a </a:t>
                      </a:r>
                    </a:p>
                    <a:p>
                      <a:pPr algn="ct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Virtual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Wide Screen</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(16:9 Ratio)</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marL="52579" marR="52579" marT="23003" marB="23003">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27 tall x 48 wide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36 tall x 64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0" baseline="0" dirty="0">
                          <a:solidFill>
                            <a:srgbClr val="FFC000"/>
                          </a:solidFill>
                          <a:latin typeface="Arial" panose="020B0604020202020204" pitchFamily="34" charset="0"/>
                          <a:cs typeface="Arial" panose="020B0604020202020204" pitchFamily="34" charset="0"/>
                        </a:rPr>
                        <a:t>45 tall x 80 wide</a:t>
                      </a:r>
                    </a:p>
                  </a:txBody>
                  <a:tcPr marL="105158" marR="52579" marT="69009" marB="23003">
                    <a:solidFill>
                      <a:srgbClr val="010101"/>
                    </a:solidFill>
                  </a:tcPr>
                </a:tc>
                <a:extLst>
                  <a:ext uri="{0D108BD9-81ED-4DB2-BD59-A6C34878D82A}">
                    <a16:rowId xmlns:a16="http://schemas.microsoft.com/office/drawing/2014/main" val="10008"/>
                  </a:ext>
                </a:extLst>
              </a:tr>
              <a:tr h="2157787">
                <a:tc>
                  <a:txBody>
                    <a:bodyPr/>
                    <a:lstStyle/>
                    <a:p>
                      <a:endParaRPr lang="en-US" sz="1000" dirty="0">
                        <a:solidFill>
                          <a:srgbClr val="1F3A4E"/>
                        </a:solidFill>
                      </a:endParaRPr>
                    </a:p>
                  </a:txBody>
                  <a:tcPr marL="52579" marR="52579" marT="23003" marB="23003">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90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1. </a:t>
                      </a:r>
                      <a:r>
                        <a:rPr lang="en-US" sz="1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 </a:t>
                      </a:r>
                      <a:r>
                        <a:rPr lang="en-US" sz="1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8" marR="52579" marT="69009" marB="23003">
                    <a:solidFill>
                      <a:srgbClr val="010101"/>
                    </a:solidFill>
                  </a:tcPr>
                </a:tc>
                <a:extLst>
                  <a:ext uri="{0D108BD9-81ED-4DB2-BD59-A6C34878D82A}">
                    <a16:rowId xmlns:a16="http://schemas.microsoft.com/office/drawing/2014/main" val="10001"/>
                  </a:ext>
                </a:extLst>
              </a:tr>
              <a:tr h="9107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4157">
                <a:tc>
                  <a:txBody>
                    <a:bodyPr/>
                    <a:lstStyle/>
                    <a:p>
                      <a:endParaRPr lang="en-US" sz="1000" dirty="0">
                        <a:solidFill>
                          <a:srgbClr val="1F3A4E"/>
                        </a:solidFill>
                      </a:endParaRPr>
                    </a:p>
                  </a:txBody>
                  <a:tcPr marL="52579" marR="52579" marT="23003" marB="23003">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8" marR="52579" marT="69009" marB="23003">
                    <a:solidFill>
                      <a:srgbClr val="010101"/>
                    </a:solidFill>
                  </a:tcPr>
                </a:tc>
                <a:extLst>
                  <a:ext uri="{0D108BD9-81ED-4DB2-BD59-A6C34878D82A}">
                    <a16:rowId xmlns:a16="http://schemas.microsoft.com/office/drawing/2014/main" val="10003"/>
                  </a:ext>
                </a:extLst>
              </a:tr>
              <a:tr h="1770596">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628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3772">
                <a:tc gridSpan="2">
                  <a:txBody>
                    <a:bodyPr/>
                    <a:lstStyle/>
                    <a:p>
                      <a:endParaRPr lang="en-US" sz="1000" dirty="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15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000" noProof="0" dirty="0">
                          <a:solidFill>
                            <a:srgbClr val="D9D9D9"/>
                          </a:solidFill>
                          <a:latin typeface="Arial"/>
                          <a:cs typeface="Arial"/>
                        </a:rPr>
                        <a:t>Zoom in and look at your images at 100%-200% magnification. If they look clear, they will print well. </a:t>
                      </a:r>
                    </a:p>
                  </a:txBody>
                  <a:tcPr marL="71080" marR="71080" marT="35540" marB="3554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36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000" noProof="0" dirty="0">
                        <a:solidFill>
                          <a:schemeClr val="bg1"/>
                        </a:solidFill>
                        <a:latin typeface="Arial"/>
                        <a:cs typeface="Arial"/>
                      </a:endParaRPr>
                    </a:p>
                  </a:txBody>
                  <a:tcPr marL="71080" marR="71080" marT="35540" marB="3554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9" name="Table 18">
            <a:extLst>
              <a:ext uri="{FF2B5EF4-FFF2-40B4-BE49-F238E27FC236}">
                <a16:creationId xmlns:a16="http://schemas.microsoft.com/office/drawing/2014/main" id="{E0DA3ECB-44DB-1849-AC11-B5AB6FFC5B28}"/>
              </a:ext>
            </a:extLst>
          </p:cNvPr>
          <p:cNvGraphicFramePr>
            <a:graphicFrameLocks noGrp="1"/>
          </p:cNvGraphicFramePr>
          <p:nvPr userDrawn="1">
            <p:extLst>
              <p:ext uri="{D42A27DB-BD31-4B8C-83A1-F6EECF244321}">
                <p14:modId xmlns:p14="http://schemas.microsoft.com/office/powerpoint/2010/main" val="3994703566"/>
              </p:ext>
            </p:extLst>
          </p:nvPr>
        </p:nvGraphicFramePr>
        <p:xfrm>
          <a:off x="29619709" y="0"/>
          <a:ext cx="5621803" cy="16467402"/>
        </p:xfrm>
        <a:graphic>
          <a:graphicData uri="http://schemas.openxmlformats.org/drawingml/2006/table">
            <a:tbl>
              <a:tblPr firstRow="1" bandRow="1">
                <a:tableStyleId>{5C22544A-7EE6-4342-B048-85BDC9FD1C3A}</a:tableStyleId>
              </a:tblPr>
              <a:tblGrid>
                <a:gridCol w="2095685">
                  <a:extLst>
                    <a:ext uri="{9D8B030D-6E8A-4147-A177-3AD203B41FA5}">
                      <a16:colId xmlns:a16="http://schemas.microsoft.com/office/drawing/2014/main" val="20000"/>
                    </a:ext>
                  </a:extLst>
                </a:gridCol>
                <a:gridCol w="681713">
                  <a:extLst>
                    <a:ext uri="{9D8B030D-6E8A-4147-A177-3AD203B41FA5}">
                      <a16:colId xmlns:a16="http://schemas.microsoft.com/office/drawing/2014/main" val="997673227"/>
                    </a:ext>
                  </a:extLst>
                </a:gridCol>
                <a:gridCol w="2844405">
                  <a:extLst>
                    <a:ext uri="{9D8B030D-6E8A-4147-A177-3AD203B41FA5}">
                      <a16:colId xmlns:a16="http://schemas.microsoft.com/office/drawing/2014/main" val="3407509820"/>
                    </a:ext>
                  </a:extLst>
                </a:gridCol>
              </a:tblGrid>
              <a:tr h="64689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100" b="0" spc="600" dirty="0">
                          <a:solidFill>
                            <a:srgbClr val="1F3A4E"/>
                          </a:solidFill>
                          <a:latin typeface="Arial Black" panose="020B0A04020102020204" pitchFamily="34" charset="0"/>
                        </a:rPr>
                        <a:t>QUICK START GUIDE</a:t>
                      </a:r>
                      <a:br>
                        <a:rPr lang="en-US" sz="21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100" b="1" spc="600" dirty="0">
                        <a:solidFill>
                          <a:schemeClr val="bg1"/>
                        </a:solidFill>
                        <a:latin typeface="Trebuchet MS" pitchFamily="34" charset="0"/>
                      </a:endParaRPr>
                    </a:p>
                  </a:txBody>
                  <a:tcPr marL="95264" marR="95264" marT="47632" marB="47632">
                    <a:solidFill>
                      <a:srgbClr val="FFC000"/>
                    </a:solidFill>
                  </a:tcPr>
                </a:tc>
                <a:tc hMerge="1">
                  <a:txBody>
                    <a:bodyPr/>
                    <a:lstStyle/>
                    <a:p>
                      <a:endParaRPr lang="en-US"/>
                    </a:p>
                  </a:txBody>
                  <a:tcPr/>
                </a:tc>
                <a:tc hMerge="1">
                  <a:txBody>
                    <a:bodyPr/>
                    <a:lstStyle/>
                    <a:p>
                      <a:pPr marL="0" marR="0" indent="0" algn="ctr" defTabSz="4388900" rtl="0" eaLnBrk="1" fontAlgn="auto" latinLnBrk="0" hangingPunct="1">
                        <a:lnSpc>
                          <a:spcPct val="100000"/>
                        </a:lnSpc>
                        <a:spcBef>
                          <a:spcPts val="0"/>
                        </a:spcBef>
                        <a:spcAft>
                          <a:spcPts val="0"/>
                        </a:spcAft>
                        <a:buClrTx/>
                        <a:buSzTx/>
                        <a:buFontTx/>
                        <a:buNone/>
                        <a:tabLst/>
                        <a:defRPr/>
                      </a:pPr>
                      <a:endParaRPr lang="en-US" sz="2100" b="1" spc="600" dirty="0">
                        <a:solidFill>
                          <a:schemeClr val="bg1"/>
                        </a:solidFill>
                        <a:latin typeface="Trebuchet MS" pitchFamily="34" charset="0"/>
                      </a:endParaRPr>
                    </a:p>
                  </a:txBody>
                  <a:tcPr marL="95264" marR="95264" marT="47632" marB="47632">
                    <a:solidFill>
                      <a:srgbClr val="FFC000"/>
                    </a:solidFill>
                  </a:tcPr>
                </a:tc>
                <a:extLst>
                  <a:ext uri="{0D108BD9-81ED-4DB2-BD59-A6C34878D82A}">
                    <a16:rowId xmlns:a16="http://schemas.microsoft.com/office/drawing/2014/main" val="10000"/>
                  </a:ext>
                </a:extLst>
              </a:tr>
              <a:tr h="2580081">
                <a:tc gridSpan="3">
                  <a:txBody>
                    <a:bodyPr/>
                    <a:lstStyle/>
                    <a:p>
                      <a:pPr algn="l"/>
                      <a:r>
                        <a:rPr lang="en-US" sz="15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2" marB="47632">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txBody>
                  <a:tcPr marL="95264" marR="95264" marT="47632" marB="47632">
                    <a:solidFill>
                      <a:schemeClr val="tx1"/>
                    </a:solidFill>
                  </a:tcPr>
                </a:tc>
                <a:extLst>
                  <a:ext uri="{0D108BD9-81ED-4DB2-BD59-A6C34878D82A}">
                    <a16:rowId xmlns:a16="http://schemas.microsoft.com/office/drawing/2014/main" val="10001"/>
                  </a:ext>
                </a:extLst>
              </a:tr>
              <a:tr h="1352261">
                <a:tc gridSpan="3">
                  <a:txBody>
                    <a:bodyPr/>
                    <a:lstStyle/>
                    <a:p>
                      <a:r>
                        <a:rPr lang="en-US" sz="15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90527" marR="95264" marT="142896" marB="47632">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pPr marL="0" marR="0" indent="0" algn="l" defTabSz="3765366" rtl="0" eaLnBrk="1" fontAlgn="auto" latinLnBrk="0" hangingPunct="1">
                        <a:lnSpc>
                          <a:spcPct val="100000"/>
                        </a:lnSpc>
                        <a:spcBef>
                          <a:spcPts val="0"/>
                        </a:spcBef>
                        <a:spcAft>
                          <a:spcPts val="0"/>
                        </a:spcAft>
                        <a:buClrTx/>
                        <a:buSzTx/>
                        <a:buFontTx/>
                        <a:buNone/>
                        <a:tabLst/>
                        <a:defRPr/>
                      </a:pPr>
                      <a:endParaRPr lang="en-US" sz="4400" u="sng" dirty="0">
                        <a:solidFill>
                          <a:srgbClr val="FFC000"/>
                        </a:solidFill>
                      </a:endParaRPr>
                    </a:p>
                  </a:txBody>
                  <a:tcPr marL="190527" marR="95264" marT="142896" marB="47632">
                    <a:solidFill>
                      <a:schemeClr val="tx1"/>
                    </a:solidFill>
                  </a:tcPr>
                </a:tc>
                <a:extLst>
                  <a:ext uri="{0D108BD9-81ED-4DB2-BD59-A6C34878D82A}">
                    <a16:rowId xmlns:a16="http://schemas.microsoft.com/office/drawing/2014/main" val="10004"/>
                  </a:ext>
                </a:extLst>
              </a:tr>
              <a:tr h="158722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extLst>
                  <a:ext uri="{0D108BD9-81ED-4DB2-BD59-A6C34878D82A}">
                    <a16:rowId xmlns:a16="http://schemas.microsoft.com/office/drawing/2014/main" val="10005"/>
                  </a:ext>
                </a:extLst>
              </a:tr>
              <a:tr h="165320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1670206">
                <a:tc gridSpan="2">
                  <a:txBody>
                    <a:bodyPr/>
                    <a:lstStyle/>
                    <a:p>
                      <a:r>
                        <a:rPr lang="en-US" sz="1500" b="1" dirty="0">
                          <a:solidFill>
                            <a:srgbClr val="FFC000"/>
                          </a:solidFill>
                          <a:latin typeface="Arial" panose="020B0604020202020204" pitchFamily="34" charset="0"/>
                          <a:cs typeface="Arial" panose="020B0604020202020204" pitchFamily="34" charset="0"/>
                        </a:rPr>
                        <a:t>How to</a:t>
                      </a:r>
                      <a:r>
                        <a:rPr lang="en-US" sz="1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p>
                  </a:txBody>
                  <a:tcPr marL="95264" marR="95264" marT="47632" marB="47632">
                    <a:solidFill>
                      <a:srgbClr val="010101"/>
                    </a:solidFill>
                  </a:tcPr>
                </a:tc>
                <a:tc hMerge="1">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tc>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extLst>
                  <a:ext uri="{0D108BD9-81ED-4DB2-BD59-A6C34878D82A}">
                    <a16:rowId xmlns:a16="http://schemas.microsoft.com/office/drawing/2014/main" val="10006"/>
                  </a:ext>
                </a:extLst>
              </a:tr>
              <a:tr h="88079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7"/>
                  </a:ext>
                </a:extLst>
              </a:tr>
              <a:tr h="422492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D9D9D9"/>
                          </a:solidFill>
                          <a:latin typeface="Arial"/>
                          <a:cs typeface="Arial"/>
                        </a:rPr>
                        <a:t>Submit your poster and add it to the Research Poster Virtual Library.</a:t>
                      </a:r>
                      <a:br>
                        <a:rPr lang="en-US" sz="1400" b="1" noProof="0" dirty="0">
                          <a:solidFill>
                            <a:srgbClr val="D9D9D9"/>
                          </a:solidFill>
                          <a:latin typeface="Arial"/>
                          <a:cs typeface="Arial"/>
                        </a:rPr>
                      </a:br>
                      <a:br>
                        <a:rPr lang="en-US" sz="1400" b="1" noProof="0" dirty="0">
                          <a:solidFill>
                            <a:srgbClr val="D9D9D9"/>
                          </a:solidFill>
                          <a:latin typeface="Arial"/>
                          <a:cs typeface="Arial"/>
                        </a:rPr>
                      </a:br>
                      <a:r>
                        <a:rPr lang="en-US" sz="1400" b="1" noProof="0" dirty="0">
                          <a:solidFill>
                            <a:schemeClr val="accent4"/>
                          </a:solidFill>
                          <a:latin typeface="Arial"/>
                          <a:cs typeface="Arial"/>
                        </a:rPr>
                        <a:t>Continuous</a:t>
                      </a:r>
                      <a:r>
                        <a:rPr lang="en-US" sz="1400" b="1" noProof="0" dirty="0">
                          <a:solidFill>
                            <a:srgbClr val="D9D9D9"/>
                          </a:solidFill>
                          <a:latin typeface="Arial"/>
                          <a:cs typeface="Arial"/>
                        </a:rPr>
                        <a:t> </a:t>
                      </a:r>
                      <a:r>
                        <a:rPr lang="en-US" sz="1400" b="1" noProof="0" dirty="0">
                          <a:solidFill>
                            <a:srgbClr val="FFC000"/>
                          </a:solidFill>
                          <a:latin typeface="Arial"/>
                          <a:cs typeface="Arial"/>
                        </a:rPr>
                        <a:t>global reach</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Published posters can easily be presented at virtual conferences. Perfect solution for organizers of meetings and conferences.</a:t>
                      </a:r>
                      <a:br>
                        <a:rPr lang="en-US" sz="1400" b="1" noProof="0" dirty="0">
                          <a:solidFill>
                            <a:srgbClr val="D9D9D9"/>
                          </a:solidFill>
                          <a:latin typeface="Arial"/>
                          <a:cs typeface="Arial"/>
                        </a:rPr>
                      </a:b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https://www.PosterPresentations.com/</a:t>
                      </a:r>
                      <a:r>
                        <a:rPr lang="en-US" sz="1600" b="1" u="sng"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research</a:t>
                      </a:r>
                      <a:endParaRPr lang="en-US" sz="1600" b="1" u="sng" noProof="0" dirty="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rgbClr val="003366"/>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chemeClr val="accent5">
                        <a:lumMod val="50000"/>
                      </a:schemeClr>
                    </a:solidFill>
                  </a:tcPr>
                </a:tc>
                <a:extLst>
                  <a:ext uri="{0D108BD9-81ED-4DB2-BD59-A6C34878D82A}">
                    <a16:rowId xmlns:a16="http://schemas.microsoft.com/office/drawing/2014/main" val="2448051497"/>
                  </a:ext>
                </a:extLst>
              </a:tr>
              <a:tr h="770816">
                <a:tc gridSpan="3">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10008"/>
                  </a:ext>
                </a:extLst>
              </a:tr>
              <a:tr h="560893">
                <a:tc>
                  <a:txBody>
                    <a:bodyPr/>
                    <a:lstStyle/>
                    <a:p>
                      <a:pPr>
                        <a:lnSpc>
                          <a:spcPct val="100000"/>
                        </a:lnSpc>
                      </a:pPr>
                      <a:r>
                        <a:rPr lang="en-US" sz="1000" dirty="0">
                          <a:solidFill>
                            <a:schemeClr val="bg1">
                              <a:lumMod val="85000"/>
                            </a:schemeClr>
                          </a:solidFill>
                          <a:latin typeface="Arial"/>
                          <a:cs typeface="Arial"/>
                        </a:rPr>
                        <a:t>© 2020</a:t>
                      </a:r>
                      <a:r>
                        <a:rPr lang="en-US" sz="1000" baseline="0" dirty="0">
                          <a:solidFill>
                            <a:schemeClr val="bg1">
                              <a:lumMod val="85000"/>
                            </a:schemeClr>
                          </a:solidFill>
                          <a:latin typeface="Arial"/>
                          <a:cs typeface="Arial"/>
                        </a:rPr>
                        <a:t> </a:t>
                      </a:r>
                      <a:r>
                        <a:rPr lang="en-US" sz="1000" dirty="0" err="1">
                          <a:solidFill>
                            <a:schemeClr val="bg1">
                              <a:lumMod val="85000"/>
                            </a:schemeClr>
                          </a:solidFill>
                          <a:latin typeface="Arial"/>
                          <a:cs typeface="Arial"/>
                        </a:rPr>
                        <a:t>PosterPresentations.com</a:t>
                      </a:r>
                      <a:br>
                        <a:rPr lang="en-US" sz="1000" dirty="0">
                          <a:solidFill>
                            <a:schemeClr val="bg1">
                              <a:lumMod val="85000"/>
                            </a:schemeClr>
                          </a:solidFill>
                          <a:latin typeface="Arial"/>
                          <a:cs typeface="Arial"/>
                        </a:rPr>
                      </a:br>
                      <a:r>
                        <a:rPr lang="en-US" sz="1000" dirty="0">
                          <a:solidFill>
                            <a:schemeClr val="bg1">
                              <a:lumMod val="85000"/>
                            </a:schemeClr>
                          </a:solidFill>
                          <a:latin typeface="Arial"/>
                          <a:cs typeface="Arial"/>
                        </a:rPr>
                        <a:t>2117 Fourth Street ,</a:t>
                      </a:r>
                      <a:r>
                        <a:rPr lang="en-US" sz="1000" baseline="0" dirty="0">
                          <a:solidFill>
                            <a:schemeClr val="bg1">
                              <a:lumMod val="85000"/>
                            </a:schemeClr>
                          </a:solidFill>
                          <a:latin typeface="Arial"/>
                          <a:cs typeface="Arial"/>
                        </a:rPr>
                        <a:t> STE C        </a:t>
                      </a:r>
                    </a:p>
                    <a:p>
                      <a:pPr>
                        <a:lnSpc>
                          <a:spcPct val="100000"/>
                        </a:lnSpc>
                      </a:pPr>
                      <a:r>
                        <a:rPr lang="en-US" sz="1000" baseline="0" dirty="0">
                          <a:solidFill>
                            <a:schemeClr val="bg1">
                              <a:lumMod val="85000"/>
                            </a:schemeClr>
                          </a:solidFill>
                          <a:latin typeface="Arial"/>
                          <a:cs typeface="Arial"/>
                        </a:rPr>
                        <a:t>Berkeley CA 94710 USA</a:t>
                      </a:r>
                      <a:endParaRPr lang="en-US" sz="1000" dirty="0">
                        <a:solidFill>
                          <a:schemeClr val="bg1">
                            <a:lumMod val="85000"/>
                          </a:schemeClr>
                        </a:solidFill>
                        <a:latin typeface="Arial"/>
                        <a:cs typeface="Arial"/>
                      </a:endParaRPr>
                    </a:p>
                  </a:txBody>
                  <a:tcPr marL="106881" marR="53440" marT="70140" marB="2338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D0D0D0"/>
                          </a:solidFill>
                          <a:latin typeface="Arial"/>
                          <a:cs typeface="Arial"/>
                        </a:rPr>
                        <a:t>For poster-making tutorials</a:t>
                      </a:r>
                      <a:r>
                        <a:rPr lang="en-US" sz="13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900" b="1" dirty="0">
                          <a:solidFill>
                            <a:srgbClr val="FFC000"/>
                          </a:solidFill>
                          <a:latin typeface="Arial"/>
                          <a:cs typeface="Arial"/>
                        </a:rPr>
                        <a:t>https://</a:t>
                      </a:r>
                      <a:r>
                        <a:rPr lang="en-US" sz="900" b="1" dirty="0" err="1">
                          <a:solidFill>
                            <a:srgbClr val="FFC000"/>
                          </a:solidFill>
                          <a:latin typeface="Arial"/>
                          <a:cs typeface="Arial"/>
                        </a:rPr>
                        <a:t>www.posterpresentations.com</a:t>
                      </a:r>
                      <a:r>
                        <a:rPr lang="en-US" sz="900" b="1" dirty="0">
                          <a:solidFill>
                            <a:srgbClr val="FFC000"/>
                          </a:solidFill>
                          <a:latin typeface="Arial"/>
                          <a:cs typeface="Arial"/>
                        </a:rPr>
                        <a:t>/</a:t>
                      </a:r>
                      <a:r>
                        <a:rPr lang="en-US" sz="900" b="1" dirty="0" err="1">
                          <a:solidFill>
                            <a:srgbClr val="FFC000"/>
                          </a:solidFill>
                          <a:latin typeface="Arial"/>
                          <a:cs typeface="Arial"/>
                        </a:rPr>
                        <a:t>helpdesk.html</a:t>
                      </a:r>
                      <a:endParaRPr lang="en-US" sz="900" dirty="0">
                        <a:solidFill>
                          <a:schemeClr val="bg1">
                            <a:lumMod val="85000"/>
                          </a:schemeClr>
                        </a:solidFill>
                        <a:latin typeface="Arial"/>
                        <a:cs typeface="Arial"/>
                      </a:endParaRPr>
                    </a:p>
                  </a:txBody>
                  <a:tcPr marL="95264" marR="95264" marT="47632" marB="47632">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endParaRPr lang="en-US" sz="900" dirty="0">
                        <a:solidFill>
                          <a:schemeClr val="bg1">
                            <a:lumMod val="85000"/>
                          </a:schemeClr>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9"/>
                  </a:ext>
                </a:extLst>
              </a:tr>
            </a:tbl>
          </a:graphicData>
        </a:graphic>
      </p:graphicFrame>
      <p:sp>
        <p:nvSpPr>
          <p:cNvPr id="3" name="Title Placeholder 2">
            <a:extLst>
              <a:ext uri="{FF2B5EF4-FFF2-40B4-BE49-F238E27FC236}">
                <a16:creationId xmlns:a16="http://schemas.microsoft.com/office/drawing/2014/main" id="{C0D9191C-BC7F-A0F4-F992-E5853BA6C271}"/>
              </a:ext>
            </a:extLst>
          </p:cNvPr>
          <p:cNvSpPr>
            <a:spLocks noGrp="1"/>
          </p:cNvSpPr>
          <p:nvPr>
            <p:ph type="title"/>
          </p:nvPr>
        </p:nvSpPr>
        <p:spPr>
          <a:xfrm>
            <a:off x="2011363" y="876300"/>
            <a:ext cx="25238075" cy="3181350"/>
          </a:xfrm>
          <a:prstGeom prst="rect">
            <a:avLst/>
          </a:prstGeom>
        </p:spPr>
        <p:txBody>
          <a:bodyPr vert="horz" lIns="91440" tIns="45720" rIns="91440" bIns="45720" rtlCol="0" anchor="ctr">
            <a:normAutofit/>
          </a:bodyPr>
          <a:lstStyle/>
          <a:p>
            <a:r>
              <a:rPr lang="en-US"/>
              <a:t>Click to edit Master title style</a:t>
            </a:r>
          </a:p>
        </p:txBody>
      </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1820689" rtl="0" eaLnBrk="1" latinLnBrk="0" hangingPunct="1">
        <a:spcBef>
          <a:spcPct val="0"/>
        </a:spcBef>
        <a:buNone/>
        <a:defRPr sz="3651" kern="1200">
          <a:solidFill>
            <a:schemeClr val="bg1"/>
          </a:solidFill>
          <a:latin typeface="Trebuchet MS" pitchFamily="34" charset="0"/>
          <a:ea typeface="+mj-ea"/>
          <a:cs typeface="+mj-cs"/>
        </a:defRPr>
      </a:lvl1pPr>
    </p:titleStyle>
    <p:bodyStyle>
      <a:lvl1pPr marL="316108" indent="-316108" algn="l" defTabSz="1820689" rtl="0" eaLnBrk="1" latinLnBrk="0" hangingPunct="1">
        <a:spcBef>
          <a:spcPct val="20000"/>
        </a:spcBef>
        <a:buFont typeface="Arial" pitchFamily="34" charset="0"/>
        <a:buChar char="•"/>
        <a:tabLst/>
        <a:defRPr sz="1992" kern="1200">
          <a:solidFill>
            <a:schemeClr val="tx1"/>
          </a:solidFill>
          <a:latin typeface="+mn-lt"/>
          <a:ea typeface="+mn-ea"/>
          <a:cs typeface="+mn-cs"/>
        </a:defRPr>
      </a:lvl1pPr>
      <a:lvl2pPr marL="316108" indent="-316108" algn="l" defTabSz="1820689" rtl="0" eaLnBrk="1" latinLnBrk="0" hangingPunct="1">
        <a:spcBef>
          <a:spcPct val="20000"/>
        </a:spcBef>
        <a:buFont typeface="Arial" pitchFamily="34" charset="0"/>
        <a:buChar char="–"/>
        <a:tabLst/>
        <a:defRPr sz="1660" kern="1200">
          <a:solidFill>
            <a:schemeClr val="tx1"/>
          </a:solidFill>
          <a:latin typeface="+mn-lt"/>
          <a:ea typeface="+mn-ea"/>
          <a:cs typeface="+mn-cs"/>
        </a:defRPr>
      </a:lvl2pPr>
      <a:lvl3pPr marL="316108" indent="-316108" algn="l" defTabSz="1820689" rtl="0" eaLnBrk="1" latinLnBrk="0" hangingPunct="1">
        <a:spcBef>
          <a:spcPct val="20000"/>
        </a:spcBef>
        <a:buFont typeface="Arial" pitchFamily="34" charset="0"/>
        <a:buChar char="•"/>
        <a:tabLst/>
        <a:defRPr sz="1328" kern="1200">
          <a:solidFill>
            <a:schemeClr val="tx1"/>
          </a:solidFill>
          <a:latin typeface="+mn-lt"/>
          <a:ea typeface="+mn-ea"/>
          <a:cs typeface="+mn-cs"/>
        </a:defRPr>
      </a:lvl3pPr>
      <a:lvl4pPr marL="316108" indent="-316108" algn="l" defTabSz="1820689" rtl="0" eaLnBrk="1" latinLnBrk="0" hangingPunct="1">
        <a:spcBef>
          <a:spcPct val="20000"/>
        </a:spcBef>
        <a:buFont typeface="Arial" pitchFamily="34" charset="0"/>
        <a:buChar char="–"/>
        <a:tabLst/>
        <a:defRPr sz="996" kern="1200">
          <a:solidFill>
            <a:schemeClr val="tx1"/>
          </a:solidFill>
          <a:latin typeface="+mn-lt"/>
          <a:ea typeface="+mn-ea"/>
          <a:cs typeface="+mn-cs"/>
        </a:defRPr>
      </a:lvl4pPr>
      <a:lvl5pPr marL="316108" indent="-316108" algn="l" defTabSz="1820689" rtl="0" eaLnBrk="1" latinLnBrk="0" hangingPunct="1">
        <a:spcBef>
          <a:spcPct val="20000"/>
        </a:spcBef>
        <a:buFont typeface="Arial" pitchFamily="34" charset="0"/>
        <a:buChar char="»"/>
        <a:tabLst/>
        <a:defRPr sz="996" kern="1200">
          <a:solidFill>
            <a:schemeClr val="tx1"/>
          </a:solidFill>
          <a:latin typeface="+mn-lt"/>
          <a:ea typeface="+mn-ea"/>
          <a:cs typeface="+mn-cs"/>
        </a:defRPr>
      </a:lvl5pPr>
      <a:lvl6pPr marL="5006898"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6pPr>
      <a:lvl7pPr marL="5917242"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7pPr>
      <a:lvl8pPr marL="6827587"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8pPr>
      <a:lvl9pPr marL="7737932"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9pPr>
    </p:bodyStyle>
    <p:otherStyle>
      <a:defPPr>
        <a:defRPr lang="en-US"/>
      </a:defPPr>
      <a:lvl1pPr marL="0" algn="l" defTabSz="1820689" rtl="0" eaLnBrk="1" latinLnBrk="0" hangingPunct="1">
        <a:defRPr sz="3568" kern="1200">
          <a:solidFill>
            <a:schemeClr val="tx1"/>
          </a:solidFill>
          <a:latin typeface="+mn-lt"/>
          <a:ea typeface="+mn-ea"/>
          <a:cs typeface="+mn-cs"/>
        </a:defRPr>
      </a:lvl1pPr>
      <a:lvl2pPr marL="910346" algn="l" defTabSz="1820689" rtl="0" eaLnBrk="1" latinLnBrk="0" hangingPunct="1">
        <a:defRPr sz="3568" kern="1200">
          <a:solidFill>
            <a:schemeClr val="tx1"/>
          </a:solidFill>
          <a:latin typeface="+mn-lt"/>
          <a:ea typeface="+mn-ea"/>
          <a:cs typeface="+mn-cs"/>
        </a:defRPr>
      </a:lvl2pPr>
      <a:lvl3pPr marL="1820689" algn="l" defTabSz="1820689" rtl="0" eaLnBrk="1" latinLnBrk="0" hangingPunct="1">
        <a:defRPr sz="3568" kern="1200">
          <a:solidFill>
            <a:schemeClr val="tx1"/>
          </a:solidFill>
          <a:latin typeface="+mn-lt"/>
          <a:ea typeface="+mn-ea"/>
          <a:cs typeface="+mn-cs"/>
        </a:defRPr>
      </a:lvl3pPr>
      <a:lvl4pPr marL="2731036" algn="l" defTabSz="1820689" rtl="0" eaLnBrk="1" latinLnBrk="0" hangingPunct="1">
        <a:defRPr sz="3568" kern="1200">
          <a:solidFill>
            <a:schemeClr val="tx1"/>
          </a:solidFill>
          <a:latin typeface="+mn-lt"/>
          <a:ea typeface="+mn-ea"/>
          <a:cs typeface="+mn-cs"/>
        </a:defRPr>
      </a:lvl4pPr>
      <a:lvl5pPr marL="3641380" algn="l" defTabSz="1820689" rtl="0" eaLnBrk="1" latinLnBrk="0" hangingPunct="1">
        <a:defRPr sz="3568" kern="1200">
          <a:solidFill>
            <a:schemeClr val="tx1"/>
          </a:solidFill>
          <a:latin typeface="+mn-lt"/>
          <a:ea typeface="+mn-ea"/>
          <a:cs typeface="+mn-cs"/>
        </a:defRPr>
      </a:lvl5pPr>
      <a:lvl6pPr marL="4551725" algn="l" defTabSz="1820689" rtl="0" eaLnBrk="1" latinLnBrk="0" hangingPunct="1">
        <a:defRPr sz="3568" kern="1200">
          <a:solidFill>
            <a:schemeClr val="tx1"/>
          </a:solidFill>
          <a:latin typeface="+mn-lt"/>
          <a:ea typeface="+mn-ea"/>
          <a:cs typeface="+mn-cs"/>
        </a:defRPr>
      </a:lvl6pPr>
      <a:lvl7pPr marL="5462070" algn="l" defTabSz="1820689" rtl="0" eaLnBrk="1" latinLnBrk="0" hangingPunct="1">
        <a:defRPr sz="3568" kern="1200">
          <a:solidFill>
            <a:schemeClr val="tx1"/>
          </a:solidFill>
          <a:latin typeface="+mn-lt"/>
          <a:ea typeface="+mn-ea"/>
          <a:cs typeface="+mn-cs"/>
        </a:defRPr>
      </a:lvl7pPr>
      <a:lvl8pPr marL="6372415" algn="l" defTabSz="1820689" rtl="0" eaLnBrk="1" latinLnBrk="0" hangingPunct="1">
        <a:defRPr sz="3568" kern="1200">
          <a:solidFill>
            <a:schemeClr val="tx1"/>
          </a:solidFill>
          <a:latin typeface="+mn-lt"/>
          <a:ea typeface="+mn-ea"/>
          <a:cs typeface="+mn-cs"/>
        </a:defRPr>
      </a:lvl8pPr>
      <a:lvl9pPr marL="7282761" algn="l" defTabSz="1820689" rtl="0" eaLnBrk="1" latinLnBrk="0" hangingPunct="1">
        <a:defRPr sz="3568"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lumMod val="0"/>
                <a:lumOff val="100000"/>
              </a:schemeClr>
            </a:gs>
            <a:gs pos="0">
              <a:schemeClr val="bg1">
                <a:lumMod val="0"/>
                <a:lumOff val="100000"/>
              </a:schemeClr>
            </a:gs>
          </a:gsLst>
          <a:lin ang="5400000" scaled="1"/>
          <a:tileRect/>
        </a:gradFill>
        <a:effectLst/>
      </p:bgPr>
    </p:bg>
    <p:spTree>
      <p:nvGrpSpPr>
        <p:cNvPr id="1" name=""/>
        <p:cNvGrpSpPr/>
        <p:nvPr/>
      </p:nvGrpSpPr>
      <p:grpSpPr>
        <a:xfrm>
          <a:off x="0" y="0"/>
          <a:ext cx="0" cy="0"/>
          <a:chOff x="0" y="0"/>
          <a:chExt cx="0" cy="0"/>
        </a:xfrm>
      </p:grpSpPr>
      <p:sp>
        <p:nvSpPr>
          <p:cNvPr id="10" name="Rectangle 36">
            <a:extLst>
              <a:ext uri="{FF2B5EF4-FFF2-40B4-BE49-F238E27FC236}">
                <a16:creationId xmlns:a16="http://schemas.microsoft.com/office/drawing/2014/main" id="{B82F2237-BAB6-704C-82F3-FA64CC22DF29}"/>
              </a:ext>
            </a:extLst>
          </p:cNvPr>
          <p:cNvSpPr>
            <a:spLocks noChangeArrowheads="1"/>
          </p:cNvSpPr>
          <p:nvPr userDrawn="1"/>
        </p:nvSpPr>
        <p:spPr bwMode="auto">
          <a:xfrm>
            <a:off x="0" y="0"/>
            <a:ext cx="29260800" cy="2400300"/>
          </a:xfrm>
          <a:prstGeom prst="rect">
            <a:avLst/>
          </a:prstGeom>
          <a:solidFill>
            <a:schemeClr val="accent1"/>
          </a:solidFill>
          <a:ln w="9525">
            <a:noFill/>
            <a:miter lim="800000"/>
            <a:headEnd/>
            <a:tailEnd/>
          </a:ln>
          <a:effectLst/>
        </p:spPr>
        <p:txBody>
          <a:bodyPr wrap="none" lIns="37930" tIns="18964" rIns="37930" bIns="18964" anchor="ctr"/>
          <a:lstStyle/>
          <a:p>
            <a:pPr>
              <a:defRPr/>
            </a:pPr>
            <a:endParaRPr lang="en-US" sz="2038" dirty="0"/>
          </a:p>
        </p:txBody>
      </p:sp>
      <p:sp>
        <p:nvSpPr>
          <p:cNvPr id="13" name="Rounded Rectangle 12">
            <a:extLst>
              <a:ext uri="{FF2B5EF4-FFF2-40B4-BE49-F238E27FC236}">
                <a16:creationId xmlns:a16="http://schemas.microsoft.com/office/drawing/2014/main" id="{D485C5EC-23A0-7D40-81CB-4F3ADD296005}"/>
              </a:ext>
            </a:extLst>
          </p:cNvPr>
          <p:cNvSpPr/>
          <p:nvPr userDrawn="1"/>
        </p:nvSpPr>
        <p:spPr>
          <a:xfrm>
            <a:off x="261257" y="2687927"/>
            <a:ext cx="6991242" cy="13368338"/>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38"/>
          </a:p>
        </p:txBody>
      </p:sp>
      <p:cxnSp>
        <p:nvCxnSpPr>
          <p:cNvPr id="34" name="Straight Connector 33">
            <a:extLst>
              <a:ext uri="{FF2B5EF4-FFF2-40B4-BE49-F238E27FC236}">
                <a16:creationId xmlns:a16="http://schemas.microsoft.com/office/drawing/2014/main" id="{457BE808-A53B-994E-80E2-9E761219D543}"/>
              </a:ext>
            </a:extLst>
          </p:cNvPr>
          <p:cNvCxnSpPr>
            <a:cxnSpLocks/>
          </p:cNvCxnSpPr>
          <p:nvPr userDrawn="1"/>
        </p:nvCxnSpPr>
        <p:spPr>
          <a:xfrm>
            <a:off x="0" y="2407349"/>
            <a:ext cx="292608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Rounded Rectangle 15">
            <a:extLst>
              <a:ext uri="{FF2B5EF4-FFF2-40B4-BE49-F238E27FC236}">
                <a16:creationId xmlns:a16="http://schemas.microsoft.com/office/drawing/2014/main" id="{12682DA0-9CCF-EF4B-8677-380B0751B423}"/>
              </a:ext>
            </a:extLst>
          </p:cNvPr>
          <p:cNvSpPr/>
          <p:nvPr userDrawn="1"/>
        </p:nvSpPr>
        <p:spPr>
          <a:xfrm>
            <a:off x="7510272" y="2687927"/>
            <a:ext cx="6991242" cy="13368338"/>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38"/>
          </a:p>
        </p:txBody>
      </p:sp>
      <p:sp>
        <p:nvSpPr>
          <p:cNvPr id="17" name="Rounded Rectangle 16">
            <a:extLst>
              <a:ext uri="{FF2B5EF4-FFF2-40B4-BE49-F238E27FC236}">
                <a16:creationId xmlns:a16="http://schemas.microsoft.com/office/drawing/2014/main" id="{D0ACBDFA-3EF8-044B-8D44-7BAE9EFDAB71}"/>
              </a:ext>
            </a:extLst>
          </p:cNvPr>
          <p:cNvSpPr/>
          <p:nvPr userDrawn="1"/>
        </p:nvSpPr>
        <p:spPr>
          <a:xfrm>
            <a:off x="14759287" y="2687927"/>
            <a:ext cx="6991242" cy="13368338"/>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38"/>
          </a:p>
        </p:txBody>
      </p:sp>
      <p:sp>
        <p:nvSpPr>
          <p:cNvPr id="18" name="Rounded Rectangle 17">
            <a:extLst>
              <a:ext uri="{FF2B5EF4-FFF2-40B4-BE49-F238E27FC236}">
                <a16:creationId xmlns:a16="http://schemas.microsoft.com/office/drawing/2014/main" id="{61B1F6FD-800A-7D49-B26F-452110B9E7F4}"/>
              </a:ext>
            </a:extLst>
          </p:cNvPr>
          <p:cNvSpPr/>
          <p:nvPr userDrawn="1"/>
        </p:nvSpPr>
        <p:spPr>
          <a:xfrm>
            <a:off x="22008302" y="2687927"/>
            <a:ext cx="6991242" cy="13368338"/>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38"/>
          </a:p>
        </p:txBody>
      </p:sp>
      <p:sp>
        <p:nvSpPr>
          <p:cNvPr id="11" name="Text Box 14">
            <a:extLst>
              <a:ext uri="{FF2B5EF4-FFF2-40B4-BE49-F238E27FC236}">
                <a16:creationId xmlns:a16="http://schemas.microsoft.com/office/drawing/2014/main" id="{4BDAC735-4497-6B43-9EFD-70285A5B732A}"/>
              </a:ext>
            </a:extLst>
          </p:cNvPr>
          <p:cNvSpPr txBox="1">
            <a:spLocks noChangeArrowheads="1"/>
          </p:cNvSpPr>
          <p:nvPr userDrawn="1"/>
        </p:nvSpPr>
        <p:spPr bwMode="auto">
          <a:xfrm>
            <a:off x="481258" y="16138815"/>
            <a:ext cx="1397001" cy="166783"/>
          </a:xfrm>
          <a:prstGeom prst="rect">
            <a:avLst/>
          </a:prstGeom>
          <a:noFill/>
          <a:ln w="9525">
            <a:noFill/>
            <a:miter lim="800000"/>
            <a:headEnd/>
            <a:tailEnd/>
          </a:ln>
          <a:effectLst/>
        </p:spPr>
        <p:txBody>
          <a:bodyPr wrap="square" lIns="37858" tIns="18926" rIns="37858" bIns="18926">
            <a:spAutoFit/>
          </a:bodyPr>
          <a:lstStyle/>
          <a:p>
            <a:pPr eaLnBrk="0" hangingPunct="0">
              <a:lnSpc>
                <a:spcPct val="65000"/>
              </a:lnSpc>
              <a:spcBef>
                <a:spcPct val="50000"/>
              </a:spcBef>
              <a:defRPr/>
            </a:pPr>
            <a:r>
              <a:rPr lang="en-US" sz="320" b="1" dirty="0">
                <a:solidFill>
                  <a:prstClr val="white">
                    <a:lumMod val="75000"/>
                  </a:prstClr>
                </a:solidFill>
                <a:latin typeface="Arial" charset="0"/>
              </a:rPr>
              <a:t>RESEARCH POSTER PRESENTATION TEMPLATE © 2019</a:t>
            </a:r>
          </a:p>
          <a:p>
            <a:pPr eaLnBrk="0" hangingPunct="0">
              <a:lnSpc>
                <a:spcPct val="65000"/>
              </a:lnSpc>
              <a:spcBef>
                <a:spcPct val="50000"/>
              </a:spcBef>
              <a:defRPr/>
            </a:pPr>
            <a:r>
              <a:rPr lang="en-US" sz="533" b="1" dirty="0">
                <a:solidFill>
                  <a:prstClr val="white">
                    <a:lumMod val="75000"/>
                  </a:prstClr>
                </a:solidFill>
                <a:latin typeface="Arial" charset="0"/>
              </a:rPr>
              <a:t>www.PosterPresentations.com</a:t>
            </a:r>
          </a:p>
        </p:txBody>
      </p:sp>
    </p:spTree>
    <p:extLst>
      <p:ext uri="{BB962C8B-B14F-4D97-AF65-F5344CB8AC3E}">
        <p14:creationId xmlns:p14="http://schemas.microsoft.com/office/powerpoint/2010/main" val="91241736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1820689" rtl="0" eaLnBrk="1" latinLnBrk="0" hangingPunct="1">
        <a:spcBef>
          <a:spcPct val="0"/>
        </a:spcBef>
        <a:buNone/>
        <a:defRPr sz="3651" kern="1200">
          <a:solidFill>
            <a:schemeClr val="bg1"/>
          </a:solidFill>
          <a:latin typeface="Trebuchet MS" pitchFamily="34" charset="0"/>
          <a:ea typeface="+mj-ea"/>
          <a:cs typeface="+mj-cs"/>
        </a:defRPr>
      </a:lvl1pPr>
    </p:titleStyle>
    <p:bodyStyle>
      <a:lvl1pPr marL="316108" indent="-316108" algn="l" defTabSz="1820689" rtl="0" eaLnBrk="1" latinLnBrk="0" hangingPunct="1">
        <a:spcBef>
          <a:spcPct val="20000"/>
        </a:spcBef>
        <a:buFont typeface="Arial" pitchFamily="34" charset="0"/>
        <a:buChar char="•"/>
        <a:tabLst/>
        <a:defRPr sz="1992" kern="1200">
          <a:solidFill>
            <a:schemeClr val="tx1"/>
          </a:solidFill>
          <a:latin typeface="+mn-lt"/>
          <a:ea typeface="+mn-ea"/>
          <a:cs typeface="+mn-cs"/>
        </a:defRPr>
      </a:lvl1pPr>
      <a:lvl2pPr marL="316108" indent="-316108" algn="l" defTabSz="1820689" rtl="0" eaLnBrk="1" latinLnBrk="0" hangingPunct="1">
        <a:spcBef>
          <a:spcPct val="20000"/>
        </a:spcBef>
        <a:buFont typeface="Arial" pitchFamily="34" charset="0"/>
        <a:buChar char="–"/>
        <a:tabLst/>
        <a:defRPr sz="1660" kern="1200">
          <a:solidFill>
            <a:schemeClr val="tx1"/>
          </a:solidFill>
          <a:latin typeface="+mn-lt"/>
          <a:ea typeface="+mn-ea"/>
          <a:cs typeface="+mn-cs"/>
        </a:defRPr>
      </a:lvl2pPr>
      <a:lvl3pPr marL="316108" indent="-316108" algn="l" defTabSz="1820689" rtl="0" eaLnBrk="1" latinLnBrk="0" hangingPunct="1">
        <a:spcBef>
          <a:spcPct val="20000"/>
        </a:spcBef>
        <a:buFont typeface="Arial" pitchFamily="34" charset="0"/>
        <a:buChar char="•"/>
        <a:tabLst/>
        <a:defRPr sz="1328" kern="1200">
          <a:solidFill>
            <a:schemeClr val="tx1"/>
          </a:solidFill>
          <a:latin typeface="+mn-lt"/>
          <a:ea typeface="+mn-ea"/>
          <a:cs typeface="+mn-cs"/>
        </a:defRPr>
      </a:lvl3pPr>
      <a:lvl4pPr marL="316108" indent="-316108" algn="l" defTabSz="1820689" rtl="0" eaLnBrk="1" latinLnBrk="0" hangingPunct="1">
        <a:spcBef>
          <a:spcPct val="20000"/>
        </a:spcBef>
        <a:buFont typeface="Arial" pitchFamily="34" charset="0"/>
        <a:buChar char="–"/>
        <a:tabLst/>
        <a:defRPr sz="996" kern="1200">
          <a:solidFill>
            <a:schemeClr val="tx1"/>
          </a:solidFill>
          <a:latin typeface="+mn-lt"/>
          <a:ea typeface="+mn-ea"/>
          <a:cs typeface="+mn-cs"/>
        </a:defRPr>
      </a:lvl4pPr>
      <a:lvl5pPr marL="316108" indent="-316108" algn="l" defTabSz="1820689" rtl="0" eaLnBrk="1" latinLnBrk="0" hangingPunct="1">
        <a:spcBef>
          <a:spcPct val="20000"/>
        </a:spcBef>
        <a:buFont typeface="Arial" pitchFamily="34" charset="0"/>
        <a:buChar char="»"/>
        <a:tabLst/>
        <a:defRPr sz="996" kern="1200">
          <a:solidFill>
            <a:schemeClr val="tx1"/>
          </a:solidFill>
          <a:latin typeface="+mn-lt"/>
          <a:ea typeface="+mn-ea"/>
          <a:cs typeface="+mn-cs"/>
        </a:defRPr>
      </a:lvl5pPr>
      <a:lvl6pPr marL="5006898"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6pPr>
      <a:lvl7pPr marL="5917242"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7pPr>
      <a:lvl8pPr marL="6827587"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8pPr>
      <a:lvl9pPr marL="7737932"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9pPr>
    </p:bodyStyle>
    <p:otherStyle>
      <a:defPPr>
        <a:defRPr lang="en-US"/>
      </a:defPPr>
      <a:lvl1pPr marL="0" algn="l" defTabSz="1820689" rtl="0" eaLnBrk="1" latinLnBrk="0" hangingPunct="1">
        <a:defRPr sz="3568" kern="1200">
          <a:solidFill>
            <a:schemeClr val="tx1"/>
          </a:solidFill>
          <a:latin typeface="+mn-lt"/>
          <a:ea typeface="+mn-ea"/>
          <a:cs typeface="+mn-cs"/>
        </a:defRPr>
      </a:lvl1pPr>
      <a:lvl2pPr marL="910346" algn="l" defTabSz="1820689" rtl="0" eaLnBrk="1" latinLnBrk="0" hangingPunct="1">
        <a:defRPr sz="3568" kern="1200">
          <a:solidFill>
            <a:schemeClr val="tx1"/>
          </a:solidFill>
          <a:latin typeface="+mn-lt"/>
          <a:ea typeface="+mn-ea"/>
          <a:cs typeface="+mn-cs"/>
        </a:defRPr>
      </a:lvl2pPr>
      <a:lvl3pPr marL="1820689" algn="l" defTabSz="1820689" rtl="0" eaLnBrk="1" latinLnBrk="0" hangingPunct="1">
        <a:defRPr sz="3568" kern="1200">
          <a:solidFill>
            <a:schemeClr val="tx1"/>
          </a:solidFill>
          <a:latin typeface="+mn-lt"/>
          <a:ea typeface="+mn-ea"/>
          <a:cs typeface="+mn-cs"/>
        </a:defRPr>
      </a:lvl3pPr>
      <a:lvl4pPr marL="2731036" algn="l" defTabSz="1820689" rtl="0" eaLnBrk="1" latinLnBrk="0" hangingPunct="1">
        <a:defRPr sz="3568" kern="1200">
          <a:solidFill>
            <a:schemeClr val="tx1"/>
          </a:solidFill>
          <a:latin typeface="+mn-lt"/>
          <a:ea typeface="+mn-ea"/>
          <a:cs typeface="+mn-cs"/>
        </a:defRPr>
      </a:lvl4pPr>
      <a:lvl5pPr marL="3641380" algn="l" defTabSz="1820689" rtl="0" eaLnBrk="1" latinLnBrk="0" hangingPunct="1">
        <a:defRPr sz="3568" kern="1200">
          <a:solidFill>
            <a:schemeClr val="tx1"/>
          </a:solidFill>
          <a:latin typeface="+mn-lt"/>
          <a:ea typeface="+mn-ea"/>
          <a:cs typeface="+mn-cs"/>
        </a:defRPr>
      </a:lvl5pPr>
      <a:lvl6pPr marL="4551725" algn="l" defTabSz="1820689" rtl="0" eaLnBrk="1" latinLnBrk="0" hangingPunct="1">
        <a:defRPr sz="3568" kern="1200">
          <a:solidFill>
            <a:schemeClr val="tx1"/>
          </a:solidFill>
          <a:latin typeface="+mn-lt"/>
          <a:ea typeface="+mn-ea"/>
          <a:cs typeface="+mn-cs"/>
        </a:defRPr>
      </a:lvl6pPr>
      <a:lvl7pPr marL="5462070" algn="l" defTabSz="1820689" rtl="0" eaLnBrk="1" latinLnBrk="0" hangingPunct="1">
        <a:defRPr sz="3568" kern="1200">
          <a:solidFill>
            <a:schemeClr val="tx1"/>
          </a:solidFill>
          <a:latin typeface="+mn-lt"/>
          <a:ea typeface="+mn-ea"/>
          <a:cs typeface="+mn-cs"/>
        </a:defRPr>
      </a:lvl7pPr>
      <a:lvl8pPr marL="6372415" algn="l" defTabSz="1820689" rtl="0" eaLnBrk="1" latinLnBrk="0" hangingPunct="1">
        <a:defRPr sz="3568" kern="1200">
          <a:solidFill>
            <a:schemeClr val="tx1"/>
          </a:solidFill>
          <a:latin typeface="+mn-lt"/>
          <a:ea typeface="+mn-ea"/>
          <a:cs typeface="+mn-cs"/>
        </a:defRPr>
      </a:lvl8pPr>
      <a:lvl9pPr marL="7282761" algn="l" defTabSz="1820689" rtl="0" eaLnBrk="1" latinLnBrk="0" hangingPunct="1">
        <a:defRPr sz="356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hyperlink" Target="https://doi.org/10.1023/A:1024068626366" TargetMode="External"/><Relationship Id="rId7" Type="http://schemas.openxmlformats.org/officeDocument/2006/relationships/image" Target="../media/image12.jpe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hyperlink" Target="https://www.kaggle.com/competitions/allstate-claims-severity/data" TargetMode="External"/><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90FDE7-287E-E5D2-A040-78E628ABD333}"/>
              </a:ext>
            </a:extLst>
          </p:cNvPr>
          <p:cNvSpPr>
            <a:spLocks noGrp="1"/>
          </p:cNvSpPr>
          <p:nvPr>
            <p:ph type="body" sz="quarter" idx="12"/>
          </p:nvPr>
        </p:nvSpPr>
        <p:spPr/>
        <p:txBody>
          <a:bodyPr/>
          <a:lstStyle/>
          <a:p>
            <a:r>
              <a:rPr lang="en-US" dirty="0"/>
              <a:t>Testing Differences in Performance of Pricing Models</a:t>
            </a:r>
          </a:p>
        </p:txBody>
      </p:sp>
      <p:sp>
        <p:nvSpPr>
          <p:cNvPr id="3" name="Text Placeholder 2">
            <a:extLst>
              <a:ext uri="{FF2B5EF4-FFF2-40B4-BE49-F238E27FC236}">
                <a16:creationId xmlns:a16="http://schemas.microsoft.com/office/drawing/2014/main" id="{CD36233D-1E6C-814E-5A34-00896AF960BD}"/>
              </a:ext>
            </a:extLst>
          </p:cNvPr>
          <p:cNvSpPr>
            <a:spLocks noGrp="1"/>
          </p:cNvSpPr>
          <p:nvPr>
            <p:ph type="body" sz="quarter" idx="11"/>
          </p:nvPr>
        </p:nvSpPr>
        <p:spPr/>
        <p:txBody>
          <a:bodyPr/>
          <a:lstStyle/>
          <a:p>
            <a:r>
              <a:rPr lang="en-US" dirty="0"/>
              <a:t>Jose Pliego San Martin</a:t>
            </a:r>
          </a:p>
        </p:txBody>
      </p:sp>
      <p:sp>
        <p:nvSpPr>
          <p:cNvPr id="4" name="Text Placeholder 3">
            <a:extLst>
              <a:ext uri="{FF2B5EF4-FFF2-40B4-BE49-F238E27FC236}">
                <a16:creationId xmlns:a16="http://schemas.microsoft.com/office/drawing/2014/main" id="{476EC5C9-BB24-8F10-8B61-D7870268A87C}"/>
              </a:ext>
            </a:extLst>
          </p:cNvPr>
          <p:cNvSpPr>
            <a:spLocks noGrp="1"/>
          </p:cNvSpPr>
          <p:nvPr>
            <p:ph type="body" sz="quarter" idx="10"/>
          </p:nvPr>
        </p:nvSpPr>
        <p:spPr/>
        <p:txBody>
          <a:bodyPr/>
          <a:lstStyle/>
          <a:p>
            <a:r>
              <a:rPr lang="en-US" dirty="0"/>
              <a:t>Duke University, Department of Statistical Science</a:t>
            </a:r>
          </a:p>
        </p:txBody>
      </p:sp>
      <p:sp>
        <p:nvSpPr>
          <p:cNvPr id="5" name="Text Placeholder 4">
            <a:extLst>
              <a:ext uri="{FF2B5EF4-FFF2-40B4-BE49-F238E27FC236}">
                <a16:creationId xmlns:a16="http://schemas.microsoft.com/office/drawing/2014/main" id="{06E8A5F9-7FE7-632A-EA5D-912FCD3B6A34}"/>
              </a:ext>
            </a:extLst>
          </p:cNvPr>
          <p:cNvSpPr>
            <a:spLocks noGrp="1"/>
          </p:cNvSpPr>
          <p:nvPr>
            <p:ph type="body" sz="quarter" idx="15"/>
          </p:nvPr>
        </p:nvSpPr>
        <p:spPr>
          <a:xfrm>
            <a:off x="272740" y="2899799"/>
            <a:ext cx="6990656" cy="438582"/>
          </a:xfrm>
          <a:ln>
            <a:solidFill>
              <a:srgbClr val="0D2069"/>
            </a:solidFill>
          </a:ln>
        </p:spPr>
        <p:txBody>
          <a:bodyPr/>
          <a:lstStyle/>
          <a:p>
            <a:r>
              <a:rPr lang="en-US" dirty="0"/>
              <a:t>INTRODUCTION &amp; MOTIVATING EXAMPLE</a:t>
            </a:r>
          </a:p>
        </p:txBody>
      </p:sp>
      <p:sp>
        <p:nvSpPr>
          <p:cNvPr id="6" name="Text Placeholder 5">
            <a:extLst>
              <a:ext uri="{FF2B5EF4-FFF2-40B4-BE49-F238E27FC236}">
                <a16:creationId xmlns:a16="http://schemas.microsoft.com/office/drawing/2014/main" id="{277B643D-4DE9-EED4-5589-F87ADD88AE2A}"/>
              </a:ext>
            </a:extLst>
          </p:cNvPr>
          <p:cNvSpPr>
            <a:spLocks noGrp="1"/>
          </p:cNvSpPr>
          <p:nvPr>
            <p:ph type="body" sz="quarter" idx="16"/>
          </p:nvPr>
        </p:nvSpPr>
        <p:spPr>
          <a:xfrm>
            <a:off x="274918" y="3338381"/>
            <a:ext cx="6959003" cy="5170646"/>
          </a:xfrm>
        </p:spPr>
        <p:txBody>
          <a:bodyPr/>
          <a:lstStyle/>
          <a:p>
            <a:r>
              <a:rPr lang="en-US" dirty="0"/>
              <a:t>Accurately pricing policies is key for insurance companies. Under-pricing policies results in losses for the company, while over-pricing policies may result in customers turning to competitors for a better quote or even sanctions from regulatory authorities. </a:t>
            </a:r>
            <a:r>
              <a:rPr lang="en-US" b="1" dirty="0"/>
              <a:t>Gradient Boosting Machines (GBMs) </a:t>
            </a:r>
            <a:r>
              <a:rPr lang="en-US" dirty="0"/>
              <a:t>have shown great predictive performance in this setting; however, they tend to be unstable since they have a lot of hyperparameters and are prone to overfitting without adequate tuning.</a:t>
            </a:r>
          </a:p>
          <a:p>
            <a:endParaRPr lang="en-US" dirty="0"/>
          </a:p>
          <a:p>
            <a:r>
              <a:rPr lang="en-US" b="1" dirty="0"/>
              <a:t>Example. </a:t>
            </a:r>
            <a:r>
              <a:rPr lang="en-US" dirty="0"/>
              <a:t>New regulation states that insurance companies cannot use certain client characteristics in pricing models. How does the removal of these predictors affect model performance?</a:t>
            </a:r>
            <a:endParaRPr lang="en-US" b="1" dirty="0"/>
          </a:p>
        </p:txBody>
      </p:sp>
      <p:sp>
        <p:nvSpPr>
          <p:cNvPr id="7" name="Text Placeholder 6">
            <a:extLst>
              <a:ext uri="{FF2B5EF4-FFF2-40B4-BE49-F238E27FC236}">
                <a16:creationId xmlns:a16="http://schemas.microsoft.com/office/drawing/2014/main" id="{DF8F034E-25C7-6E5E-4385-8FF752439BF1}"/>
              </a:ext>
            </a:extLst>
          </p:cNvPr>
          <p:cNvSpPr>
            <a:spLocks noGrp="1"/>
          </p:cNvSpPr>
          <p:nvPr>
            <p:ph type="body" sz="quarter" idx="17"/>
          </p:nvPr>
        </p:nvSpPr>
        <p:spPr>
          <a:xfrm>
            <a:off x="272740" y="11720834"/>
            <a:ext cx="6985298" cy="387798"/>
          </a:xfrm>
          <a:solidFill>
            <a:srgbClr val="0D2069"/>
          </a:solidFill>
          <a:ln w="19050">
            <a:solidFill>
              <a:schemeClr val="accent1"/>
            </a:solidFill>
          </a:ln>
        </p:spPr>
        <p:txBody>
          <a:bodyPr/>
          <a:lstStyle/>
          <a:p>
            <a:r>
              <a:rPr lang="en-US" dirty="0">
                <a:solidFill>
                  <a:schemeClr val="bg1"/>
                </a:solidFill>
              </a:rPr>
              <a:t>OBJECTIVES</a:t>
            </a:r>
          </a:p>
        </p:txBody>
      </p:sp>
      <p:sp>
        <p:nvSpPr>
          <p:cNvPr id="8" name="Text Placeholder 7">
            <a:extLst>
              <a:ext uri="{FF2B5EF4-FFF2-40B4-BE49-F238E27FC236}">
                <a16:creationId xmlns:a16="http://schemas.microsoft.com/office/drawing/2014/main" id="{ECED8183-1F60-4CC2-F414-9BFA64FA2AF7}"/>
              </a:ext>
            </a:extLst>
          </p:cNvPr>
          <p:cNvSpPr>
            <a:spLocks noGrp="1"/>
          </p:cNvSpPr>
          <p:nvPr>
            <p:ph type="body" sz="quarter" idx="23"/>
          </p:nvPr>
        </p:nvSpPr>
        <p:spPr>
          <a:xfrm>
            <a:off x="262306" y="12120945"/>
            <a:ext cx="6995731" cy="3077766"/>
          </a:xfrm>
          <a:ln w="19050">
            <a:solidFill>
              <a:srgbClr val="0D2069"/>
            </a:solidFill>
          </a:ln>
        </p:spPr>
        <p:txBody>
          <a:bodyPr/>
          <a:lstStyle/>
          <a:p>
            <a:r>
              <a:rPr lang="en-US" dirty="0"/>
              <a:t>Transform the model training pipeline so that it:</a:t>
            </a:r>
          </a:p>
          <a:p>
            <a:pPr marL="457200" indent="-457200">
              <a:buFont typeface="+mj-lt"/>
              <a:buAutoNum type="arabicPeriod"/>
            </a:pPr>
            <a:r>
              <a:rPr lang="en-US" dirty="0"/>
              <a:t>Allows for a more </a:t>
            </a:r>
            <a:r>
              <a:rPr lang="en-US" b="1" dirty="0"/>
              <a:t>robust estimation </a:t>
            </a:r>
            <a:r>
              <a:rPr lang="en-US" dirty="0"/>
              <a:t>of model performance.</a:t>
            </a:r>
          </a:p>
          <a:p>
            <a:pPr marL="457200" indent="-457200">
              <a:buFont typeface="+mj-lt"/>
              <a:buAutoNum type="arabicPeriod"/>
            </a:pPr>
            <a:r>
              <a:rPr lang="en-US" dirty="0"/>
              <a:t>Implements a procedure to test if differences in model performance are </a:t>
            </a:r>
            <a:r>
              <a:rPr lang="en-US" b="1" dirty="0"/>
              <a:t>statistically significant</a:t>
            </a:r>
            <a:r>
              <a:rPr lang="en-US" dirty="0"/>
              <a:t>.</a:t>
            </a:r>
          </a:p>
          <a:p>
            <a:pPr marL="457200" indent="-457200">
              <a:buFont typeface="+mj-lt"/>
              <a:buAutoNum type="arabicPeriod"/>
            </a:pPr>
            <a:r>
              <a:rPr lang="en-US" dirty="0"/>
              <a:t>Effectively adapts to different </a:t>
            </a:r>
            <a:r>
              <a:rPr lang="en-US" b="1" dirty="0"/>
              <a:t>computational and time resources.</a:t>
            </a:r>
          </a:p>
        </p:txBody>
      </p:sp>
      <p:sp>
        <p:nvSpPr>
          <p:cNvPr id="9" name="Text Placeholder 8">
            <a:extLst>
              <a:ext uri="{FF2B5EF4-FFF2-40B4-BE49-F238E27FC236}">
                <a16:creationId xmlns:a16="http://schemas.microsoft.com/office/drawing/2014/main" id="{9D92BC49-BE7C-C496-0511-9DB8D717E45D}"/>
              </a:ext>
            </a:extLst>
          </p:cNvPr>
          <p:cNvSpPr>
            <a:spLocks noGrp="1"/>
          </p:cNvSpPr>
          <p:nvPr>
            <p:ph type="body" sz="quarter" idx="18"/>
          </p:nvPr>
        </p:nvSpPr>
        <p:spPr>
          <a:ln>
            <a:solidFill>
              <a:srgbClr val="0D2069"/>
            </a:solidFill>
          </a:ln>
        </p:spPr>
        <p:txBody>
          <a:bodyPr/>
          <a:lstStyle/>
          <a:p>
            <a:r>
              <a:rPr lang="en-US" dirty="0"/>
              <a:t>MODELS &amp; METHODS</a:t>
            </a:r>
          </a:p>
        </p:txBody>
      </p:sp>
      <mc:AlternateContent xmlns:mc="http://schemas.openxmlformats.org/markup-compatibility/2006">
        <mc:Choice xmlns:a14="http://schemas.microsoft.com/office/drawing/2010/main" Requires="a14">
          <p:sp>
            <p:nvSpPr>
              <p:cNvPr id="10" name="Text Placeholder 9">
                <a:extLst>
                  <a:ext uri="{FF2B5EF4-FFF2-40B4-BE49-F238E27FC236}">
                    <a16:creationId xmlns:a16="http://schemas.microsoft.com/office/drawing/2014/main" id="{00A421C1-0C7D-DA0A-69C6-9D3B89760674}"/>
                  </a:ext>
                </a:extLst>
              </p:cNvPr>
              <p:cNvSpPr>
                <a:spLocks noGrp="1"/>
              </p:cNvSpPr>
              <p:nvPr>
                <p:ph type="body" sz="quarter" idx="24"/>
              </p:nvPr>
            </p:nvSpPr>
            <p:spPr>
              <a:xfrm>
                <a:off x="7513783" y="3342720"/>
                <a:ext cx="6985298" cy="12495472"/>
              </a:xfrm>
            </p:spPr>
            <p:txBody>
              <a:bodyPr/>
              <a:lstStyle/>
              <a:p>
                <a:r>
                  <a:rPr lang="en-US" b="1" dirty="0"/>
                  <a:t>Gradient Boosting Machines (GBMs)</a:t>
                </a:r>
              </a:p>
              <a:p>
                <a:pPr marL="342900" indent="-342900">
                  <a:buFont typeface="Arial" panose="020B0604020202020204" pitchFamily="34" charset="0"/>
                  <a:buChar char="•"/>
                </a:pPr>
                <a:r>
                  <a:rPr lang="en-US" dirty="0"/>
                  <a:t>Boosting is a technique that combines several weak learners into one big model.</a:t>
                </a:r>
              </a:p>
              <a:p>
                <a:pPr marL="342900" indent="-342900">
                  <a:buFont typeface="Arial" panose="020B0604020202020204" pitchFamily="34" charset="0"/>
                  <a:buChar char="•"/>
                </a:pPr>
                <a:r>
                  <a:rPr lang="en-US" dirty="0"/>
                  <a:t>In GBMs, the weak learners are usually decision trees. </a:t>
                </a:r>
              </a:p>
              <a:p>
                <a:pPr marL="342900" indent="-342900">
                  <a:buFont typeface="Arial" panose="020B0604020202020204" pitchFamily="34" charset="0"/>
                  <a:buChar char="•"/>
                </a:pPr>
                <a:r>
                  <a:rPr lang="en-US" dirty="0"/>
                  <a:t>Two of the most popular implementations are XGBoost and LightGBM.</a:t>
                </a:r>
              </a:p>
              <a:p>
                <a:pPr marL="342900" indent="-342900">
                  <a:buFont typeface="Arial" panose="020B0604020202020204" pitchFamily="34" charset="0"/>
                  <a:buChar char="•"/>
                </a:pPr>
                <a:r>
                  <a:rPr lang="en-US" dirty="0"/>
                  <a:t>Hyperparameter tuning is crucial to avoid overfitting.</a:t>
                </a:r>
              </a:p>
              <a:p>
                <a:endParaRPr lang="en-US" dirty="0"/>
              </a:p>
              <a:p>
                <a:r>
                  <a:rPr lang="en-US" b="1" dirty="0"/>
                  <a:t>Repeated Cross Validation (RCV)</a:t>
                </a:r>
              </a:p>
              <a:p>
                <a:pPr marL="342900" indent="-342900">
                  <a:buFont typeface="Arial" panose="020B0604020202020204" pitchFamily="34" charset="0"/>
                  <a:buChar char="•"/>
                </a:pPr>
                <a:r>
                  <a:rPr lang="en-US" dirty="0"/>
                  <a:t>Cross validation (</a:t>
                </a:r>
                <a:r>
                  <a:rPr lang="en-US" i="1" dirty="0"/>
                  <a:t>k</a:t>
                </a:r>
                <a:r>
                  <a:rPr lang="en-US" dirty="0"/>
                  <a:t>-fold CV): split training data into </a:t>
                </a:r>
                <a:r>
                  <a:rPr lang="en-US" i="1" dirty="0"/>
                  <a:t>k</a:t>
                </a:r>
                <a:r>
                  <a:rPr lang="en-US" dirty="0"/>
                  <a:t> disjoint sets and use each as a validation set once.</a:t>
                </a:r>
              </a:p>
              <a:p>
                <a:pPr marL="342900" indent="-342900">
                  <a:buFont typeface="Arial" panose="020B0604020202020204" pitchFamily="34" charset="0"/>
                  <a:buChar char="•"/>
                </a:pPr>
                <a:r>
                  <a:rPr lang="en-US" dirty="0"/>
                  <a:t>Repeated cross validation: perform </a:t>
                </a:r>
                <a:r>
                  <a:rPr lang="en-US" i="1" dirty="0"/>
                  <a:t>k</a:t>
                </a:r>
                <a:r>
                  <a:rPr lang="en-US" dirty="0"/>
                  <a:t>-fold CV a total of </a:t>
                </a:r>
                <a:r>
                  <a:rPr lang="en-US" i="1" dirty="0"/>
                  <a:t>r</a:t>
                </a:r>
                <a:r>
                  <a:rPr lang="en-US" dirty="0"/>
                  <a:t> times to obtain </a:t>
                </a:r>
                <a14:m>
                  <m:oMath xmlns:m="http://schemas.openxmlformats.org/officeDocument/2006/math">
                    <m:r>
                      <a:rPr lang="es-ES" b="0" i="1" smtClean="0">
                        <a:latin typeface="Cambria Math" panose="02040503050406030204" pitchFamily="18" charset="0"/>
                      </a:rPr>
                      <m:t>𝑟</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𝑘</m:t>
                    </m:r>
                  </m:oMath>
                </a14:m>
                <a:r>
                  <a:rPr lang="en-US" i="1" dirty="0"/>
                  <a:t> </a:t>
                </a:r>
                <a:r>
                  <a:rPr lang="en-US" dirty="0"/>
                  <a:t>performance observations.</a:t>
                </a:r>
              </a:p>
              <a:p>
                <a:pPr marL="342900" indent="-342900">
                  <a:buFont typeface="Arial" panose="020B0604020202020204" pitchFamily="34" charset="0"/>
                  <a:buChar char="•"/>
                </a:pPr>
                <a:r>
                  <a:rPr lang="en-US" dirty="0"/>
                  <a:t>Hyperparameter optimization using all the validation sets yield over-optimistic performance estimations.</a:t>
                </a:r>
              </a:p>
              <a:p>
                <a:pPr marL="342900" indent="-342900">
                  <a:buFont typeface="Arial" panose="020B0604020202020204" pitchFamily="34" charset="0"/>
                  <a:buChar char="•"/>
                </a:pPr>
                <a:endParaRPr lang="en-US" dirty="0"/>
              </a:p>
              <a:p>
                <a:r>
                  <a:rPr lang="en-US" b="1" dirty="0"/>
                  <a:t>Nested Cross Validation (NCV)</a:t>
                </a:r>
              </a:p>
              <a:p>
                <a:pPr marL="342900" indent="-342900">
                  <a:buFont typeface="Arial" panose="020B0604020202020204" pitchFamily="34" charset="0"/>
                  <a:buChar char="•"/>
                </a:pPr>
                <a:r>
                  <a:rPr lang="en-US" dirty="0"/>
                  <a:t>Within a cross validation fold, split the training set again using </a:t>
                </a:r>
                <a:r>
                  <a:rPr lang="en-US" i="1" dirty="0"/>
                  <a:t>k</a:t>
                </a:r>
                <a:r>
                  <a:rPr lang="en-US" dirty="0"/>
                  <a:t>-fold CV to tune hyperparameters.</a:t>
                </a:r>
              </a:p>
              <a:p>
                <a:pPr marL="342900" indent="-342900">
                  <a:buFont typeface="Arial" panose="020B0604020202020204" pitchFamily="34" charset="0"/>
                  <a:buChar char="•"/>
                </a:pPr>
                <a:r>
                  <a:rPr lang="en-US" dirty="0"/>
                  <a:t>Since the validation sets are not used to tune, performance observations are less biased in general.</a:t>
                </a:r>
              </a:p>
              <a:p>
                <a:pPr marL="342900" indent="-342900">
                  <a:buFont typeface="Arial" panose="020B0604020202020204" pitchFamily="34" charset="0"/>
                  <a:buChar char="•"/>
                </a:pPr>
                <a:r>
                  <a:rPr lang="en-US" dirty="0"/>
                  <a:t>Depending on the number of “outer” and “inner” folds, it can be computationally expensive.</a:t>
                </a:r>
              </a:p>
              <a:p>
                <a:endParaRPr lang="en-US" b="1" dirty="0"/>
              </a:p>
              <a:p>
                <a:r>
                  <a:rPr lang="en-US" b="1" dirty="0"/>
                  <a:t>”Corrected” </a:t>
                </a:r>
                <a:r>
                  <a:rPr lang="en-US" b="1" i="1" dirty="0"/>
                  <a:t>t</a:t>
                </a:r>
                <a:r>
                  <a:rPr lang="en-US" b="1" dirty="0"/>
                  <a:t>-statistic</a:t>
                </a:r>
              </a:p>
              <a:p>
                <a:pPr marL="342900" indent="-342900">
                  <a:buFont typeface="Arial" panose="020B0604020202020204" pitchFamily="34" charset="0"/>
                  <a:buChar char="•"/>
                </a:pPr>
                <a:r>
                  <a:rPr lang="en-US" dirty="0"/>
                  <a:t>Statistically assess differences in performance using a paired </a:t>
                </a:r>
                <a:r>
                  <a:rPr lang="en-US" i="1" dirty="0"/>
                  <a:t>t</a:t>
                </a:r>
                <a:r>
                  <a:rPr lang="en-US" dirty="0"/>
                  <a:t>-test.</a:t>
                </a:r>
              </a:p>
              <a:p>
                <a:pPr marL="342900" indent="-342900">
                  <a:buFont typeface="Arial" panose="020B0604020202020204" pitchFamily="34" charset="0"/>
                  <a:buChar char="•"/>
                </a:pPr>
                <a:r>
                  <a:rPr lang="en-US" dirty="0"/>
                  <a:t>Need to account for the fact that training sets in cross validation are not independent to stabilize type I error rates [1].</a:t>
                </a:r>
                <a:endParaRPr lang="en-US" b="1" dirty="0"/>
              </a:p>
              <a:p>
                <a:pP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𝒕</m:t>
                      </m:r>
                      <m:r>
                        <a:rPr lang="es-ES" b="1" i="1" smtClean="0">
                          <a:latin typeface="Cambria Math" panose="02040503050406030204" pitchFamily="18" charset="0"/>
                        </a:rPr>
                        <m:t>= </m:t>
                      </m:r>
                      <m:f>
                        <m:fPr>
                          <m:ctrlPr>
                            <a:rPr lang="es-ES" b="1" i="1" smtClean="0">
                              <a:latin typeface="Cambria Math" panose="02040503050406030204" pitchFamily="18" charset="0"/>
                            </a:rPr>
                          </m:ctrlPr>
                        </m:fPr>
                        <m:num>
                          <m:nary>
                            <m:naryPr>
                              <m:chr m:val="∑"/>
                              <m:limLoc m:val="subSup"/>
                              <m:ctrlPr>
                                <a:rPr lang="es-ES" b="1" i="1" smtClean="0">
                                  <a:latin typeface="Cambria Math" panose="02040503050406030204" pitchFamily="18" charset="0"/>
                                </a:rPr>
                              </m:ctrlPr>
                            </m:naryPr>
                            <m:sub>
                              <m:r>
                                <m:rPr>
                                  <m:brk m:alnAt="25"/>
                                </m:rPr>
                                <a:rPr lang="es-ES" b="1" i="1" smtClean="0">
                                  <a:latin typeface="Cambria Math" panose="02040503050406030204" pitchFamily="18" charset="0"/>
                                </a:rPr>
                                <m:t>𝒊</m:t>
                              </m:r>
                              <m:r>
                                <a:rPr lang="es-ES" b="1" i="1" smtClean="0">
                                  <a:latin typeface="Cambria Math" panose="02040503050406030204" pitchFamily="18" charset="0"/>
                                </a:rPr>
                                <m:t>=</m:t>
                              </m:r>
                              <m:r>
                                <a:rPr lang="es-ES" b="1" i="1" smtClean="0">
                                  <a:latin typeface="Cambria Math" panose="02040503050406030204" pitchFamily="18" charset="0"/>
                                </a:rPr>
                                <m:t>𝟏</m:t>
                              </m:r>
                            </m:sub>
                            <m:sup>
                              <m:r>
                                <a:rPr lang="es-ES" b="1" i="1" smtClean="0">
                                  <a:latin typeface="Cambria Math" panose="02040503050406030204" pitchFamily="18" charset="0"/>
                                </a:rPr>
                                <m:t>𝒓</m:t>
                              </m:r>
                            </m:sup>
                            <m:e>
                              <m:nary>
                                <m:naryPr>
                                  <m:chr m:val="∑"/>
                                  <m:ctrlPr>
                                    <a:rPr lang="es-ES" b="1" i="1" smtClean="0">
                                      <a:latin typeface="Cambria Math" panose="02040503050406030204" pitchFamily="18" charset="0"/>
                                    </a:rPr>
                                  </m:ctrlPr>
                                </m:naryPr>
                                <m:sub>
                                  <m:r>
                                    <m:rPr>
                                      <m:brk m:alnAt="23"/>
                                    </m:rPr>
                                    <a:rPr lang="es-ES" b="1" i="1" smtClean="0">
                                      <a:latin typeface="Cambria Math" panose="02040503050406030204" pitchFamily="18" charset="0"/>
                                    </a:rPr>
                                    <m:t>𝒋</m:t>
                                  </m:r>
                                  <m:r>
                                    <a:rPr lang="es-ES" b="1" i="1" smtClean="0">
                                      <a:latin typeface="Cambria Math" panose="02040503050406030204" pitchFamily="18" charset="0"/>
                                    </a:rPr>
                                    <m:t>=</m:t>
                                  </m:r>
                                  <m:r>
                                    <a:rPr lang="es-ES" b="1" i="1" smtClean="0">
                                      <a:latin typeface="Cambria Math" panose="02040503050406030204" pitchFamily="18" charset="0"/>
                                    </a:rPr>
                                    <m:t>𝟏</m:t>
                                  </m:r>
                                </m:sub>
                                <m:sup>
                                  <m:r>
                                    <a:rPr lang="es-ES" b="1" i="1" smtClean="0">
                                      <a:latin typeface="Cambria Math" panose="02040503050406030204" pitchFamily="18" charset="0"/>
                                    </a:rPr>
                                    <m:t>𝒌</m:t>
                                  </m:r>
                                </m:sup>
                                <m:e>
                                  <m:sSub>
                                    <m:sSubPr>
                                      <m:ctrlPr>
                                        <a:rPr lang="es-ES" b="1" i="1" smtClean="0">
                                          <a:latin typeface="Cambria Math" panose="02040503050406030204" pitchFamily="18" charset="0"/>
                                        </a:rPr>
                                      </m:ctrlPr>
                                    </m:sSubPr>
                                    <m:e>
                                      <m:r>
                                        <a:rPr lang="es-ES" b="1" i="1" smtClean="0">
                                          <a:latin typeface="Cambria Math" panose="02040503050406030204" pitchFamily="18" charset="0"/>
                                        </a:rPr>
                                        <m:t>𝒙</m:t>
                                      </m:r>
                                    </m:e>
                                    <m:sub>
                                      <m:r>
                                        <a:rPr lang="es-ES" b="1" i="1" smtClean="0">
                                          <a:latin typeface="Cambria Math" panose="02040503050406030204" pitchFamily="18" charset="0"/>
                                        </a:rPr>
                                        <m:t>𝒊𝒋</m:t>
                                      </m:r>
                                    </m:sub>
                                  </m:sSub>
                                </m:e>
                              </m:nary>
                            </m:e>
                          </m:nary>
                        </m:num>
                        <m:den>
                          <m:rad>
                            <m:radPr>
                              <m:degHide m:val="on"/>
                              <m:ctrlPr>
                                <a:rPr lang="es-ES" b="1" i="1" smtClean="0">
                                  <a:latin typeface="Cambria Math" panose="02040503050406030204" pitchFamily="18" charset="0"/>
                                </a:rPr>
                              </m:ctrlPr>
                            </m:radPr>
                            <m:deg/>
                            <m:e>
                              <m:d>
                                <m:dPr>
                                  <m:ctrlPr>
                                    <a:rPr lang="es-ES" b="1" i="1" smtClean="0">
                                      <a:latin typeface="Cambria Math" panose="02040503050406030204" pitchFamily="18" charset="0"/>
                                    </a:rPr>
                                  </m:ctrlPr>
                                </m:dPr>
                                <m:e>
                                  <m:f>
                                    <m:fPr>
                                      <m:ctrlPr>
                                        <a:rPr lang="es-ES" b="1" i="1" smtClean="0">
                                          <a:latin typeface="Cambria Math" panose="02040503050406030204" pitchFamily="18" charset="0"/>
                                        </a:rPr>
                                      </m:ctrlPr>
                                    </m:fPr>
                                    <m:num>
                                      <m:r>
                                        <a:rPr lang="es-ES" b="1" i="1" smtClean="0">
                                          <a:latin typeface="Cambria Math" panose="02040503050406030204" pitchFamily="18" charset="0"/>
                                        </a:rPr>
                                        <m:t>𝟏</m:t>
                                      </m:r>
                                    </m:num>
                                    <m:den>
                                      <m:r>
                                        <a:rPr lang="es-ES" b="1" i="1" smtClean="0">
                                          <a:latin typeface="Cambria Math" panose="02040503050406030204" pitchFamily="18" charset="0"/>
                                        </a:rPr>
                                        <m:t>𝒌</m:t>
                                      </m:r>
                                      <m:r>
                                        <a:rPr lang="es-ES" b="1" i="1" smtClean="0">
                                          <a:latin typeface="Cambria Math" panose="02040503050406030204" pitchFamily="18" charset="0"/>
                                        </a:rPr>
                                        <m:t> × </m:t>
                                      </m:r>
                                      <m:r>
                                        <a:rPr lang="es-ES" b="1" i="1" smtClean="0">
                                          <a:latin typeface="Cambria Math" panose="02040503050406030204" pitchFamily="18" charset="0"/>
                                          <a:ea typeface="Cambria Math" panose="02040503050406030204" pitchFamily="18" charset="0"/>
                                        </a:rPr>
                                        <m:t>𝒓</m:t>
                                      </m:r>
                                    </m:den>
                                  </m:f>
                                  <m:r>
                                    <a:rPr lang="es-ES" b="1" i="1" smtClean="0">
                                      <a:latin typeface="Cambria Math" panose="02040503050406030204" pitchFamily="18" charset="0"/>
                                    </a:rPr>
                                    <m:t>+</m:t>
                                  </m:r>
                                  <m:f>
                                    <m:fPr>
                                      <m:ctrlPr>
                                        <a:rPr lang="es-ES" b="1" i="1" smtClean="0">
                                          <a:latin typeface="Cambria Math" panose="02040503050406030204" pitchFamily="18" charset="0"/>
                                        </a:rPr>
                                      </m:ctrlPr>
                                    </m:fPr>
                                    <m:num>
                                      <m:sSub>
                                        <m:sSubPr>
                                          <m:ctrlPr>
                                            <a:rPr lang="es-ES" b="1" i="1" smtClean="0">
                                              <a:latin typeface="Cambria Math" panose="02040503050406030204" pitchFamily="18" charset="0"/>
                                            </a:rPr>
                                          </m:ctrlPr>
                                        </m:sSubPr>
                                        <m:e>
                                          <m:r>
                                            <a:rPr lang="es-ES" b="1" i="1" smtClean="0">
                                              <a:latin typeface="Cambria Math" panose="02040503050406030204" pitchFamily="18" charset="0"/>
                                            </a:rPr>
                                            <m:t>𝒏</m:t>
                                          </m:r>
                                        </m:e>
                                        <m:sub>
                                          <m:r>
                                            <a:rPr lang="es-ES" b="1" i="1" smtClean="0">
                                              <a:latin typeface="Cambria Math" panose="02040503050406030204" pitchFamily="18" charset="0"/>
                                            </a:rPr>
                                            <m:t>𝟐</m:t>
                                          </m:r>
                                        </m:sub>
                                      </m:sSub>
                                    </m:num>
                                    <m:den>
                                      <m:sSub>
                                        <m:sSubPr>
                                          <m:ctrlPr>
                                            <a:rPr lang="es-ES" b="1" i="1" smtClean="0">
                                              <a:latin typeface="Cambria Math" panose="02040503050406030204" pitchFamily="18" charset="0"/>
                                            </a:rPr>
                                          </m:ctrlPr>
                                        </m:sSubPr>
                                        <m:e>
                                          <m:r>
                                            <a:rPr lang="es-ES" b="1" i="1" smtClean="0">
                                              <a:latin typeface="Cambria Math" panose="02040503050406030204" pitchFamily="18" charset="0"/>
                                            </a:rPr>
                                            <m:t>𝒏</m:t>
                                          </m:r>
                                        </m:e>
                                        <m:sub>
                                          <m:r>
                                            <a:rPr lang="es-ES" b="1" i="1" smtClean="0">
                                              <a:latin typeface="Cambria Math" panose="02040503050406030204" pitchFamily="18" charset="0"/>
                                            </a:rPr>
                                            <m:t>𝟏</m:t>
                                          </m:r>
                                        </m:sub>
                                      </m:sSub>
                                    </m:den>
                                  </m:f>
                                </m:e>
                              </m:d>
                              <m:sSup>
                                <m:sSupPr>
                                  <m:ctrlPr>
                                    <a:rPr lang="es-ES" b="1" i="1" smtClean="0">
                                      <a:latin typeface="Cambria Math" panose="02040503050406030204" pitchFamily="18" charset="0"/>
                                    </a:rPr>
                                  </m:ctrlPr>
                                </m:sSupPr>
                                <m:e>
                                  <m:acc>
                                    <m:accPr>
                                      <m:chr m:val="̂"/>
                                      <m:ctrlPr>
                                        <a:rPr lang="es-ES" b="1" i="1" smtClean="0">
                                          <a:latin typeface="Cambria Math" panose="02040503050406030204" pitchFamily="18" charset="0"/>
                                        </a:rPr>
                                      </m:ctrlPr>
                                    </m:accPr>
                                    <m:e>
                                      <m:r>
                                        <a:rPr lang="es-ES" b="1" i="1" smtClean="0">
                                          <a:latin typeface="Cambria Math" panose="02040503050406030204" pitchFamily="18" charset="0"/>
                                          <a:ea typeface="Cambria Math" panose="02040503050406030204" pitchFamily="18" charset="0"/>
                                        </a:rPr>
                                        <m:t>𝝈</m:t>
                                      </m:r>
                                    </m:e>
                                  </m:acc>
                                </m:e>
                                <m:sup>
                                  <m:r>
                                    <a:rPr lang="es-ES" b="1" i="1" smtClean="0">
                                      <a:latin typeface="Cambria Math" panose="02040503050406030204" pitchFamily="18" charset="0"/>
                                    </a:rPr>
                                    <m:t>𝟐</m:t>
                                  </m:r>
                                </m:sup>
                              </m:sSup>
                            </m:e>
                          </m:rad>
                        </m:den>
                      </m:f>
                    </m:oMath>
                  </m:oMathPara>
                </a14:m>
                <a:endParaRPr lang="en-US" b="1" dirty="0"/>
              </a:p>
              <a:p>
                <a:endParaRPr lang="en-US" b="1" dirty="0"/>
              </a:p>
            </p:txBody>
          </p:sp>
        </mc:Choice>
        <mc:Fallback>
          <p:sp>
            <p:nvSpPr>
              <p:cNvPr id="10" name="Text Placeholder 9">
                <a:extLst>
                  <a:ext uri="{FF2B5EF4-FFF2-40B4-BE49-F238E27FC236}">
                    <a16:creationId xmlns:a16="http://schemas.microsoft.com/office/drawing/2014/main" id="{00A421C1-0C7D-DA0A-69C6-9D3B89760674}"/>
                  </a:ext>
                </a:extLst>
              </p:cNvPr>
              <p:cNvSpPr>
                <a:spLocks noGrp="1" noRot="1" noChangeAspect="1" noMove="1" noResize="1" noEditPoints="1" noAdjustHandles="1" noChangeArrowheads="1" noChangeShapeType="1" noTextEdit="1"/>
              </p:cNvSpPr>
              <p:nvPr>
                <p:ph type="body" sz="quarter" idx="24"/>
              </p:nvPr>
            </p:nvSpPr>
            <p:spPr>
              <a:xfrm>
                <a:off x="7513783" y="3342720"/>
                <a:ext cx="6985298" cy="12495472"/>
              </a:xfrm>
              <a:blipFill>
                <a:blip r:embed="rId2"/>
                <a:stretch>
                  <a:fillRect/>
                </a:stretch>
              </a:blipFill>
            </p:spPr>
            <p:txBody>
              <a:bodyPr/>
              <a:lstStyle/>
              <a:p>
                <a:r>
                  <a:rPr lang="en-US">
                    <a:noFill/>
                  </a:rPr>
                  <a:t> </a:t>
                </a:r>
              </a:p>
            </p:txBody>
          </p:sp>
        </mc:Fallback>
      </mc:AlternateContent>
      <p:sp>
        <p:nvSpPr>
          <p:cNvPr id="11" name="Text Placeholder 10">
            <a:extLst>
              <a:ext uri="{FF2B5EF4-FFF2-40B4-BE49-F238E27FC236}">
                <a16:creationId xmlns:a16="http://schemas.microsoft.com/office/drawing/2014/main" id="{66114998-FE69-AD99-5342-E8FA9CA7620C}"/>
              </a:ext>
            </a:extLst>
          </p:cNvPr>
          <p:cNvSpPr>
            <a:spLocks noGrp="1"/>
          </p:cNvSpPr>
          <p:nvPr>
            <p:ph type="body" sz="quarter" idx="19"/>
          </p:nvPr>
        </p:nvSpPr>
        <p:spPr>
          <a:xfrm>
            <a:off x="14761560" y="2912962"/>
            <a:ext cx="6995514" cy="438582"/>
          </a:xfrm>
          <a:ln>
            <a:solidFill>
              <a:schemeClr val="accent1"/>
            </a:solidFill>
          </a:ln>
        </p:spPr>
        <p:txBody>
          <a:bodyPr/>
          <a:lstStyle/>
          <a:p>
            <a:r>
              <a:rPr lang="en-US" dirty="0"/>
              <a:t>CASE STUDY</a:t>
            </a:r>
          </a:p>
        </p:txBody>
      </p:sp>
      <p:sp>
        <p:nvSpPr>
          <p:cNvPr id="12" name="Text Placeholder 11">
            <a:extLst>
              <a:ext uri="{FF2B5EF4-FFF2-40B4-BE49-F238E27FC236}">
                <a16:creationId xmlns:a16="http://schemas.microsoft.com/office/drawing/2014/main" id="{5C4FA1C4-02AF-9298-1347-4ACCF75CF6E3}"/>
              </a:ext>
            </a:extLst>
          </p:cNvPr>
          <p:cNvSpPr>
            <a:spLocks noGrp="1"/>
          </p:cNvSpPr>
          <p:nvPr>
            <p:ph type="body" sz="quarter" idx="25"/>
          </p:nvPr>
        </p:nvSpPr>
        <p:spPr>
          <a:xfrm>
            <a:off x="14778942" y="3338381"/>
            <a:ext cx="6985298" cy="2074975"/>
          </a:xfrm>
        </p:spPr>
        <p:txBody>
          <a:bodyPr/>
          <a:lstStyle/>
          <a:p>
            <a:pPr marL="342900" indent="-342900">
              <a:buFont typeface="Arial" panose="020B0604020202020204" pitchFamily="34" charset="0"/>
              <a:buChar char="•"/>
            </a:pPr>
            <a:r>
              <a:rPr lang="en-US" dirty="0"/>
              <a:t>Claim severity data from a Kaggle competition [2].</a:t>
            </a:r>
          </a:p>
          <a:p>
            <a:pPr marL="342900" indent="-342900">
              <a:buFont typeface="Arial" panose="020B0604020202020204" pitchFamily="34" charset="0"/>
              <a:buChar char="•"/>
            </a:pPr>
            <a:r>
              <a:rPr lang="en-US" dirty="0"/>
              <a:t>The goal is to predict the severity associated with each claim (continuous response, MAE loss).</a:t>
            </a:r>
          </a:p>
          <a:p>
            <a:pPr marL="342900" indent="-342900">
              <a:buFont typeface="Arial" panose="020B0604020202020204" pitchFamily="34" charset="0"/>
              <a:buChar char="•"/>
            </a:pPr>
            <a:r>
              <a:rPr lang="en-US" dirty="0"/>
              <a:t>194,000 claims, 116 categorical predictors, 14 numerical predictors.</a:t>
            </a:r>
          </a:p>
        </p:txBody>
      </p:sp>
      <p:sp>
        <p:nvSpPr>
          <p:cNvPr id="13" name="Text Placeholder 12">
            <a:extLst>
              <a:ext uri="{FF2B5EF4-FFF2-40B4-BE49-F238E27FC236}">
                <a16:creationId xmlns:a16="http://schemas.microsoft.com/office/drawing/2014/main" id="{671C8346-C8CD-5CFA-5862-43E83C9BE5ED}"/>
              </a:ext>
            </a:extLst>
          </p:cNvPr>
          <p:cNvSpPr>
            <a:spLocks noGrp="1"/>
          </p:cNvSpPr>
          <p:nvPr>
            <p:ph type="body" sz="quarter" idx="20"/>
          </p:nvPr>
        </p:nvSpPr>
        <p:spPr>
          <a:xfrm>
            <a:off x="22007592" y="2899799"/>
            <a:ext cx="6990656" cy="428662"/>
          </a:xfrm>
          <a:solidFill>
            <a:srgbClr val="0D2069"/>
          </a:solidFill>
          <a:ln w="19050">
            <a:solidFill>
              <a:schemeClr val="accent1"/>
            </a:solidFill>
          </a:ln>
        </p:spPr>
        <p:txBody>
          <a:bodyPr/>
          <a:lstStyle/>
          <a:p>
            <a:r>
              <a:rPr lang="en-US" dirty="0">
                <a:solidFill>
                  <a:schemeClr val="bg1"/>
                </a:solidFill>
              </a:rPr>
              <a:t>CONCLUSIONS</a:t>
            </a:r>
          </a:p>
        </p:txBody>
      </p:sp>
      <p:sp>
        <p:nvSpPr>
          <p:cNvPr id="14" name="Text Placeholder 13">
            <a:extLst>
              <a:ext uri="{FF2B5EF4-FFF2-40B4-BE49-F238E27FC236}">
                <a16:creationId xmlns:a16="http://schemas.microsoft.com/office/drawing/2014/main" id="{AB1A02A0-EA4C-4FF6-65AB-41D2B1B5E2A8}"/>
              </a:ext>
            </a:extLst>
          </p:cNvPr>
          <p:cNvSpPr>
            <a:spLocks noGrp="1"/>
          </p:cNvSpPr>
          <p:nvPr>
            <p:ph type="body" sz="quarter" idx="26"/>
          </p:nvPr>
        </p:nvSpPr>
        <p:spPr>
          <a:xfrm>
            <a:off x="22008651" y="3312980"/>
            <a:ext cx="6985298" cy="5052537"/>
          </a:xfrm>
          <a:ln w="19050">
            <a:solidFill>
              <a:srgbClr val="0D2069"/>
            </a:solidFill>
          </a:ln>
        </p:spPr>
        <p:txBody>
          <a:bodyPr/>
          <a:lstStyle/>
          <a:p>
            <a:pPr marL="457200" indent="-457200">
              <a:buFont typeface="+mj-lt"/>
              <a:buAutoNum type="arabicPeriod"/>
            </a:pPr>
            <a:r>
              <a:rPr lang="en-US" dirty="0"/>
              <a:t>The multiple measurements obtained with repeated cross validation </a:t>
            </a:r>
            <a:r>
              <a:rPr lang="en-US" b="1" dirty="0"/>
              <a:t>yield a more robust estimation of model performance.</a:t>
            </a:r>
          </a:p>
          <a:p>
            <a:pPr marL="457200" indent="-457200">
              <a:buFont typeface="+mj-lt"/>
              <a:buAutoNum type="arabicPeriod"/>
            </a:pPr>
            <a:r>
              <a:rPr lang="en-US" b="1" dirty="0"/>
              <a:t>Differences in performance can be statistically assessed</a:t>
            </a:r>
            <a:r>
              <a:rPr lang="en-US" dirty="0"/>
              <a:t> using an adjusted </a:t>
            </a:r>
            <a:r>
              <a:rPr lang="en-US" i="1" dirty="0"/>
              <a:t>t-</a:t>
            </a:r>
            <a:r>
              <a:rPr lang="en-US" dirty="0"/>
              <a:t>test that accounts for the fact that cross validation folds are not independent.</a:t>
            </a:r>
          </a:p>
          <a:p>
            <a:pPr marL="457200" indent="-457200">
              <a:buFont typeface="+mj-lt"/>
              <a:buAutoNum type="arabicPeriod"/>
            </a:pPr>
            <a:r>
              <a:rPr lang="en-US" dirty="0"/>
              <a:t>Repeated cross validation allows for </a:t>
            </a:r>
            <a:r>
              <a:rPr lang="en-US" b="1" dirty="0"/>
              <a:t>easy parallelization</a:t>
            </a:r>
            <a:r>
              <a:rPr lang="en-US" dirty="0"/>
              <a:t> over multiple cores. Furthermore, the number of repeats and folds are not fixed, allowing for </a:t>
            </a:r>
            <a:r>
              <a:rPr lang="en-US" b="1" dirty="0"/>
              <a:t>adaptation to different amounts of computational resources</a:t>
            </a:r>
            <a:r>
              <a:rPr lang="en-US" dirty="0"/>
              <a:t>.</a:t>
            </a:r>
          </a:p>
          <a:p>
            <a:pPr marL="457200" indent="-457200">
              <a:buFont typeface="+mj-lt"/>
              <a:buAutoNum type="arabicPeriod"/>
            </a:pPr>
            <a:r>
              <a:rPr lang="en-US" dirty="0"/>
              <a:t>Since repeated cross validation fits multiple models, all of them can be used to </a:t>
            </a:r>
            <a:r>
              <a:rPr lang="en-US" b="1" dirty="0"/>
              <a:t>study certain characteristics like feature importance or Shapley values</a:t>
            </a:r>
            <a:r>
              <a:rPr lang="en-US" dirty="0"/>
              <a:t> (for model interpretability).</a:t>
            </a:r>
          </a:p>
        </p:txBody>
      </p:sp>
      <p:sp>
        <p:nvSpPr>
          <p:cNvPr id="15" name="Text Placeholder 14">
            <a:extLst>
              <a:ext uri="{FF2B5EF4-FFF2-40B4-BE49-F238E27FC236}">
                <a16:creationId xmlns:a16="http://schemas.microsoft.com/office/drawing/2014/main" id="{9DD7EA92-C32B-5014-23E9-01576156D078}"/>
              </a:ext>
            </a:extLst>
          </p:cNvPr>
          <p:cNvSpPr>
            <a:spLocks noGrp="1"/>
          </p:cNvSpPr>
          <p:nvPr>
            <p:ph type="body" sz="quarter" idx="21"/>
          </p:nvPr>
        </p:nvSpPr>
        <p:spPr>
          <a:xfrm>
            <a:off x="22007592" y="10715425"/>
            <a:ext cx="6990656" cy="415498"/>
          </a:xfrm>
          <a:ln>
            <a:solidFill>
              <a:schemeClr val="accent1"/>
            </a:solidFill>
          </a:ln>
        </p:spPr>
        <p:txBody>
          <a:bodyPr/>
          <a:lstStyle/>
          <a:p>
            <a:r>
              <a:rPr lang="en-US" dirty="0"/>
              <a:t>REFERENCES</a:t>
            </a:r>
          </a:p>
        </p:txBody>
      </p:sp>
      <p:sp>
        <p:nvSpPr>
          <p:cNvPr id="16" name="Text Placeholder 15">
            <a:extLst>
              <a:ext uri="{FF2B5EF4-FFF2-40B4-BE49-F238E27FC236}">
                <a16:creationId xmlns:a16="http://schemas.microsoft.com/office/drawing/2014/main" id="{2D14732B-2485-FD69-8AEC-4E140038A8B2}"/>
              </a:ext>
            </a:extLst>
          </p:cNvPr>
          <p:cNvSpPr>
            <a:spLocks noGrp="1"/>
          </p:cNvSpPr>
          <p:nvPr>
            <p:ph type="body" sz="quarter" idx="27"/>
          </p:nvPr>
        </p:nvSpPr>
        <p:spPr>
          <a:xfrm>
            <a:off x="22034215" y="11136078"/>
            <a:ext cx="6932379" cy="2925160"/>
          </a:xfrm>
        </p:spPr>
        <p:txBody>
          <a:bodyPr/>
          <a:lstStyle/>
          <a:p>
            <a:r>
              <a:rPr lang="en-US" dirty="0"/>
              <a:t>[1] Nadeau, C., &amp; Bengio, Y. (2003). Inference for the generalization error. </a:t>
            </a:r>
            <a:r>
              <a:rPr lang="en-US" i="1" dirty="0"/>
              <a:t>Machine Learning, 52(3), </a:t>
            </a:r>
            <a:r>
              <a:rPr lang="en-US" dirty="0"/>
              <a:t>239-281. </a:t>
            </a:r>
            <a:r>
              <a:rPr lang="en-US" dirty="0">
                <a:hlinkClick r:id="rId3"/>
              </a:rPr>
              <a:t>https://doi.org/10.1023/A:1024068626366</a:t>
            </a:r>
            <a:endParaRPr lang="en-US" dirty="0"/>
          </a:p>
          <a:p>
            <a:r>
              <a:rPr lang="en-US" dirty="0"/>
              <a:t>[2] Allstate Insurance. Allstate claims severity. Retrieved January 2023, from </a:t>
            </a:r>
            <a:r>
              <a:rPr lang="en-US" dirty="0">
                <a:hlinkClick r:id="rId4"/>
              </a:rPr>
              <a:t>https://www.kaggle.com/competitions/allstate-claims-severity/data</a:t>
            </a:r>
            <a:endParaRPr lang="en-US" dirty="0"/>
          </a:p>
          <a:p>
            <a:endParaRPr lang="en-US" dirty="0"/>
          </a:p>
        </p:txBody>
      </p:sp>
      <p:sp>
        <p:nvSpPr>
          <p:cNvPr id="17" name="Text Placeholder 16">
            <a:extLst>
              <a:ext uri="{FF2B5EF4-FFF2-40B4-BE49-F238E27FC236}">
                <a16:creationId xmlns:a16="http://schemas.microsoft.com/office/drawing/2014/main" id="{AD9FF622-B06A-1D82-D7F9-9FA5B40B4451}"/>
              </a:ext>
            </a:extLst>
          </p:cNvPr>
          <p:cNvSpPr>
            <a:spLocks noGrp="1"/>
          </p:cNvSpPr>
          <p:nvPr>
            <p:ph type="body" sz="quarter" idx="22"/>
          </p:nvPr>
        </p:nvSpPr>
        <p:spPr>
          <a:xfrm>
            <a:off x="22011913" y="13689853"/>
            <a:ext cx="6986580" cy="415498"/>
          </a:xfrm>
          <a:ln>
            <a:solidFill>
              <a:srgbClr val="0D2069"/>
            </a:solidFill>
          </a:ln>
        </p:spPr>
        <p:txBody>
          <a:bodyPr/>
          <a:lstStyle/>
          <a:p>
            <a:r>
              <a:rPr lang="en-US" dirty="0"/>
              <a:t>ACKNOWLEDGEMENTS</a:t>
            </a:r>
          </a:p>
        </p:txBody>
      </p:sp>
      <p:sp>
        <p:nvSpPr>
          <p:cNvPr id="18" name="Text Placeholder 17">
            <a:extLst>
              <a:ext uri="{FF2B5EF4-FFF2-40B4-BE49-F238E27FC236}">
                <a16:creationId xmlns:a16="http://schemas.microsoft.com/office/drawing/2014/main" id="{5A2F5879-4555-2CA2-B95A-13A9976B6A38}"/>
              </a:ext>
            </a:extLst>
          </p:cNvPr>
          <p:cNvSpPr>
            <a:spLocks noGrp="1"/>
          </p:cNvSpPr>
          <p:nvPr>
            <p:ph type="body" sz="quarter" idx="28"/>
          </p:nvPr>
        </p:nvSpPr>
        <p:spPr>
          <a:xfrm>
            <a:off x="22060675" y="14089964"/>
            <a:ext cx="6905919" cy="1661993"/>
          </a:xfrm>
        </p:spPr>
        <p:txBody>
          <a:bodyPr/>
          <a:lstStyle/>
          <a:p>
            <a:r>
              <a:rPr lang="en-US" dirty="0"/>
              <a:t>This project was developed during the Summer of 2022, while the author was working as an intern Data Scientist at Liberty Mutual Insurance.</a:t>
            </a:r>
          </a:p>
        </p:txBody>
      </p:sp>
      <p:pic>
        <p:nvPicPr>
          <p:cNvPr id="28" name="Graphic 27">
            <a:extLst>
              <a:ext uri="{FF2B5EF4-FFF2-40B4-BE49-F238E27FC236}">
                <a16:creationId xmlns:a16="http://schemas.microsoft.com/office/drawing/2014/main" id="{D0166F6C-E1A8-8987-7D5C-06C0628AE24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485621" y="10139175"/>
            <a:ext cx="2569103" cy="581421"/>
          </a:xfrm>
          <a:prstGeom prst="rect">
            <a:avLst/>
          </a:prstGeom>
        </p:spPr>
      </p:pic>
      <p:pic>
        <p:nvPicPr>
          <p:cNvPr id="30" name="Picture 29" descr="Logo, icon&#10;&#10;Description automatically generated">
            <a:extLst>
              <a:ext uri="{FF2B5EF4-FFF2-40B4-BE49-F238E27FC236}">
                <a16:creationId xmlns:a16="http://schemas.microsoft.com/office/drawing/2014/main" id="{D63039D1-75BF-8E35-CBA3-073469A0A20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57571" y="8434231"/>
            <a:ext cx="1025204" cy="1150420"/>
          </a:xfrm>
          <a:prstGeom prst="rect">
            <a:avLst/>
          </a:prstGeom>
        </p:spPr>
      </p:pic>
      <p:pic>
        <p:nvPicPr>
          <p:cNvPr id="38" name="Picture 37" descr="Shape&#10;&#10;Description automatically generated with low confidence">
            <a:extLst>
              <a:ext uri="{FF2B5EF4-FFF2-40B4-BE49-F238E27FC236}">
                <a16:creationId xmlns:a16="http://schemas.microsoft.com/office/drawing/2014/main" id="{B96BD481-3F66-BA63-87AA-CE7989B8539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6320" y="9210853"/>
            <a:ext cx="1058636" cy="1058636"/>
          </a:xfrm>
          <a:prstGeom prst="rect">
            <a:avLst/>
          </a:prstGeom>
        </p:spPr>
      </p:pic>
      <p:sp>
        <p:nvSpPr>
          <p:cNvPr id="39" name="TextBox 38">
            <a:extLst>
              <a:ext uri="{FF2B5EF4-FFF2-40B4-BE49-F238E27FC236}">
                <a16:creationId xmlns:a16="http://schemas.microsoft.com/office/drawing/2014/main" id="{7FA58538-CA08-BD6E-2D02-14BA40CAE7E9}"/>
              </a:ext>
            </a:extLst>
          </p:cNvPr>
          <p:cNvSpPr txBox="1"/>
          <p:nvPr/>
        </p:nvSpPr>
        <p:spPr>
          <a:xfrm>
            <a:off x="400093" y="10253451"/>
            <a:ext cx="821410" cy="523220"/>
          </a:xfrm>
          <a:prstGeom prst="rect">
            <a:avLst/>
          </a:prstGeom>
          <a:noFill/>
        </p:spPr>
        <p:txBody>
          <a:bodyPr wrap="square" rtlCol="0">
            <a:spAutoFit/>
          </a:bodyPr>
          <a:lstStyle/>
          <a:p>
            <a:pPr algn="ctr"/>
            <a:r>
              <a:rPr lang="en-US" sz="1400" dirty="0"/>
              <a:t>Training Data</a:t>
            </a:r>
          </a:p>
        </p:txBody>
      </p:sp>
      <p:sp>
        <p:nvSpPr>
          <p:cNvPr id="42" name="Oval 41">
            <a:extLst>
              <a:ext uri="{FF2B5EF4-FFF2-40B4-BE49-F238E27FC236}">
                <a16:creationId xmlns:a16="http://schemas.microsoft.com/office/drawing/2014/main" id="{CA9AC509-866C-1411-14CF-41035384CF5A}"/>
              </a:ext>
            </a:extLst>
          </p:cNvPr>
          <p:cNvSpPr/>
          <p:nvPr/>
        </p:nvSpPr>
        <p:spPr>
          <a:xfrm>
            <a:off x="1977682" y="8237527"/>
            <a:ext cx="3626603" cy="30042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xtBox 43">
            <a:extLst>
              <a:ext uri="{FF2B5EF4-FFF2-40B4-BE49-F238E27FC236}">
                <a16:creationId xmlns:a16="http://schemas.microsoft.com/office/drawing/2014/main" id="{4815FF89-D9A5-9E86-5CC6-6B692E2EC0F5}"/>
              </a:ext>
            </a:extLst>
          </p:cNvPr>
          <p:cNvSpPr txBox="1"/>
          <p:nvPr/>
        </p:nvSpPr>
        <p:spPr>
          <a:xfrm>
            <a:off x="3543306" y="9614684"/>
            <a:ext cx="453734" cy="584775"/>
          </a:xfrm>
          <a:prstGeom prst="rect">
            <a:avLst/>
          </a:prstGeom>
          <a:noFill/>
        </p:spPr>
        <p:txBody>
          <a:bodyPr wrap="square" rtlCol="0">
            <a:spAutoFit/>
          </a:bodyPr>
          <a:lstStyle/>
          <a:p>
            <a:pPr algn="ctr"/>
            <a:r>
              <a:rPr lang="en-US" sz="3200" dirty="0"/>
              <a:t>+</a:t>
            </a:r>
            <a:endParaRPr lang="en-US" dirty="0"/>
          </a:p>
        </p:txBody>
      </p:sp>
      <p:pic>
        <p:nvPicPr>
          <p:cNvPr id="45" name="Picture 44" descr="Shape&#10;&#10;Description automatically generated with low confidence">
            <a:extLst>
              <a:ext uri="{FF2B5EF4-FFF2-40B4-BE49-F238E27FC236}">
                <a16:creationId xmlns:a16="http://schemas.microsoft.com/office/drawing/2014/main" id="{338879B3-8414-ED59-F4A2-8252E0AE24C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75285" y="9210853"/>
            <a:ext cx="1058636" cy="1058636"/>
          </a:xfrm>
          <a:prstGeom prst="rect">
            <a:avLst/>
          </a:prstGeom>
        </p:spPr>
      </p:pic>
      <p:sp>
        <p:nvSpPr>
          <p:cNvPr id="46" name="TextBox 45">
            <a:extLst>
              <a:ext uri="{FF2B5EF4-FFF2-40B4-BE49-F238E27FC236}">
                <a16:creationId xmlns:a16="http://schemas.microsoft.com/office/drawing/2014/main" id="{A0837B6B-D57D-04D7-7FBE-8A887C9308FB}"/>
              </a:ext>
            </a:extLst>
          </p:cNvPr>
          <p:cNvSpPr txBox="1"/>
          <p:nvPr/>
        </p:nvSpPr>
        <p:spPr>
          <a:xfrm>
            <a:off x="6237011" y="10253451"/>
            <a:ext cx="935183" cy="523220"/>
          </a:xfrm>
          <a:prstGeom prst="rect">
            <a:avLst/>
          </a:prstGeom>
          <a:noFill/>
        </p:spPr>
        <p:txBody>
          <a:bodyPr wrap="square" rtlCol="0">
            <a:spAutoFit/>
          </a:bodyPr>
          <a:lstStyle/>
          <a:p>
            <a:pPr algn="ctr"/>
            <a:r>
              <a:rPr lang="en-US" sz="1400" dirty="0"/>
              <a:t>Validation Data</a:t>
            </a:r>
          </a:p>
        </p:txBody>
      </p:sp>
      <p:cxnSp>
        <p:nvCxnSpPr>
          <p:cNvPr id="48" name="Straight Arrow Connector 47">
            <a:extLst>
              <a:ext uri="{FF2B5EF4-FFF2-40B4-BE49-F238E27FC236}">
                <a16:creationId xmlns:a16="http://schemas.microsoft.com/office/drawing/2014/main" id="{DA33C62C-78E1-1608-C773-8FA221D74246}"/>
              </a:ext>
            </a:extLst>
          </p:cNvPr>
          <p:cNvCxnSpPr>
            <a:stCxn id="38" idx="3"/>
            <a:endCxn id="42" idx="2"/>
          </p:cNvCxnSpPr>
          <p:nvPr/>
        </p:nvCxnSpPr>
        <p:spPr>
          <a:xfrm flipV="1">
            <a:off x="1344956" y="9739631"/>
            <a:ext cx="632726" cy="5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3856DC56-CDA8-03CB-A76D-453F423C5924}"/>
              </a:ext>
            </a:extLst>
          </p:cNvPr>
          <p:cNvCxnSpPr>
            <a:stCxn id="42" idx="6"/>
            <a:endCxn id="45" idx="1"/>
          </p:cNvCxnSpPr>
          <p:nvPr/>
        </p:nvCxnSpPr>
        <p:spPr>
          <a:xfrm>
            <a:off x="5604285" y="9739631"/>
            <a:ext cx="571000" cy="5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aphicFrame>
        <p:nvGraphicFramePr>
          <p:cNvPr id="20" name="Table 20">
            <a:extLst>
              <a:ext uri="{FF2B5EF4-FFF2-40B4-BE49-F238E27FC236}">
                <a16:creationId xmlns:a16="http://schemas.microsoft.com/office/drawing/2014/main" id="{840AECC3-FE6D-3276-0C4B-DAC77D3BE9FB}"/>
              </a:ext>
            </a:extLst>
          </p:cNvPr>
          <p:cNvGraphicFramePr>
            <a:graphicFrameLocks noGrp="1"/>
          </p:cNvGraphicFramePr>
          <p:nvPr>
            <p:extLst>
              <p:ext uri="{D42A27DB-BD31-4B8C-83A1-F6EECF244321}">
                <p14:modId xmlns:p14="http://schemas.microsoft.com/office/powerpoint/2010/main" val="3232558727"/>
              </p:ext>
            </p:extLst>
          </p:nvPr>
        </p:nvGraphicFramePr>
        <p:xfrm>
          <a:off x="14937764" y="5841020"/>
          <a:ext cx="6667652" cy="1005840"/>
        </p:xfrm>
        <a:graphic>
          <a:graphicData uri="http://schemas.openxmlformats.org/drawingml/2006/table">
            <a:tbl>
              <a:tblPr firstRow="1" bandRow="1">
                <a:tableStyleId>{5C22544A-7EE6-4342-B048-85BDC9FD1C3A}</a:tableStyleId>
              </a:tblPr>
              <a:tblGrid>
                <a:gridCol w="1666913">
                  <a:extLst>
                    <a:ext uri="{9D8B030D-6E8A-4147-A177-3AD203B41FA5}">
                      <a16:colId xmlns:a16="http://schemas.microsoft.com/office/drawing/2014/main" val="1957464870"/>
                    </a:ext>
                  </a:extLst>
                </a:gridCol>
                <a:gridCol w="1666913">
                  <a:extLst>
                    <a:ext uri="{9D8B030D-6E8A-4147-A177-3AD203B41FA5}">
                      <a16:colId xmlns:a16="http://schemas.microsoft.com/office/drawing/2014/main" val="2781740689"/>
                    </a:ext>
                  </a:extLst>
                </a:gridCol>
                <a:gridCol w="1666913">
                  <a:extLst>
                    <a:ext uri="{9D8B030D-6E8A-4147-A177-3AD203B41FA5}">
                      <a16:colId xmlns:a16="http://schemas.microsoft.com/office/drawing/2014/main" val="3730805822"/>
                    </a:ext>
                  </a:extLst>
                </a:gridCol>
                <a:gridCol w="1666913">
                  <a:extLst>
                    <a:ext uri="{9D8B030D-6E8A-4147-A177-3AD203B41FA5}">
                      <a16:colId xmlns:a16="http://schemas.microsoft.com/office/drawing/2014/main" val="3385206762"/>
                    </a:ext>
                  </a:extLst>
                </a:gridCol>
              </a:tblGrid>
              <a:tr h="0">
                <a:tc>
                  <a:txBody>
                    <a:bodyPr/>
                    <a:lstStyle/>
                    <a:p>
                      <a:pPr algn="ctr"/>
                      <a:r>
                        <a:rPr lang="en-US" sz="1600" dirty="0"/>
                        <a:t>Cross Validation</a:t>
                      </a:r>
                    </a:p>
                  </a:txBody>
                  <a:tcPr anchor="ctr"/>
                </a:tc>
                <a:tc>
                  <a:txBody>
                    <a:bodyPr/>
                    <a:lstStyle/>
                    <a:p>
                      <a:pPr algn="ctr"/>
                      <a:r>
                        <a:rPr lang="en-US" sz="1600" dirty="0"/>
                        <a:t>Avg. MAE</a:t>
                      </a:r>
                    </a:p>
                  </a:txBody>
                  <a:tcPr anchor="ctr"/>
                </a:tc>
                <a:tc>
                  <a:txBody>
                    <a:bodyPr/>
                    <a:lstStyle/>
                    <a:p>
                      <a:pPr algn="ctr"/>
                      <a:r>
                        <a:rPr lang="en-US" sz="1600" dirty="0"/>
                        <a:t>SD MAE</a:t>
                      </a:r>
                    </a:p>
                  </a:txBody>
                  <a:tcPr anchor="ctr"/>
                </a:tc>
                <a:tc>
                  <a:txBody>
                    <a:bodyPr/>
                    <a:lstStyle/>
                    <a:p>
                      <a:pPr algn="ctr"/>
                      <a:r>
                        <a:rPr lang="en-US" sz="1600" dirty="0"/>
                        <a:t>Time*</a:t>
                      </a:r>
                    </a:p>
                  </a:txBody>
                  <a:tcPr anchor="ctr"/>
                </a:tc>
                <a:extLst>
                  <a:ext uri="{0D108BD9-81ED-4DB2-BD59-A6C34878D82A}">
                    <a16:rowId xmlns:a16="http://schemas.microsoft.com/office/drawing/2014/main" val="1084369413"/>
                  </a:ext>
                </a:extLst>
              </a:tr>
              <a:tr h="0">
                <a:tc>
                  <a:txBody>
                    <a:bodyPr/>
                    <a:lstStyle/>
                    <a:p>
                      <a:pPr algn="ctr"/>
                      <a:r>
                        <a:rPr lang="en-US" sz="1600" dirty="0"/>
                        <a:t>Nested RCV</a:t>
                      </a:r>
                    </a:p>
                  </a:txBody>
                  <a:tcPr anchor="ctr"/>
                </a:tc>
                <a:tc>
                  <a:txBody>
                    <a:bodyPr/>
                    <a:lstStyle/>
                    <a:p>
                      <a:pPr algn="ctr"/>
                      <a:r>
                        <a:rPr lang="en-US" sz="1600" dirty="0"/>
                        <a:t>1149.73</a:t>
                      </a:r>
                    </a:p>
                  </a:txBody>
                  <a:tcPr anchor="ctr"/>
                </a:tc>
                <a:tc>
                  <a:txBody>
                    <a:bodyPr/>
                    <a:lstStyle/>
                    <a:p>
                      <a:pPr algn="ctr"/>
                      <a:r>
                        <a:rPr lang="en-US" sz="1600" dirty="0"/>
                        <a:t>10.52</a:t>
                      </a:r>
                    </a:p>
                  </a:txBody>
                  <a:tcPr anchor="ctr"/>
                </a:tc>
                <a:tc>
                  <a:txBody>
                    <a:bodyPr/>
                    <a:lstStyle/>
                    <a:p>
                      <a:pPr algn="ctr"/>
                      <a:r>
                        <a:rPr lang="en-US" sz="1600" dirty="0"/>
                        <a:t>2h 35m</a:t>
                      </a:r>
                    </a:p>
                  </a:txBody>
                  <a:tcPr anchor="ctr"/>
                </a:tc>
                <a:extLst>
                  <a:ext uri="{0D108BD9-81ED-4DB2-BD59-A6C34878D82A}">
                    <a16:rowId xmlns:a16="http://schemas.microsoft.com/office/drawing/2014/main" val="1227903077"/>
                  </a:ext>
                </a:extLst>
              </a:tr>
              <a:tr h="0">
                <a:tc>
                  <a:txBody>
                    <a:bodyPr/>
                    <a:lstStyle/>
                    <a:p>
                      <a:pPr algn="ctr"/>
                      <a:r>
                        <a:rPr lang="en-US" sz="1600" dirty="0"/>
                        <a:t>Non-nested RCV</a:t>
                      </a:r>
                    </a:p>
                  </a:txBody>
                  <a:tcPr anchor="ctr"/>
                </a:tc>
                <a:tc>
                  <a:txBody>
                    <a:bodyPr/>
                    <a:lstStyle/>
                    <a:p>
                      <a:pPr algn="ctr"/>
                      <a:r>
                        <a:rPr lang="en-US" sz="1600" dirty="0"/>
                        <a:t>1148.85</a:t>
                      </a:r>
                    </a:p>
                  </a:txBody>
                  <a:tcPr anchor="ctr"/>
                </a:tc>
                <a:tc>
                  <a:txBody>
                    <a:bodyPr/>
                    <a:lstStyle/>
                    <a:p>
                      <a:pPr algn="ctr"/>
                      <a:r>
                        <a:rPr lang="en-US" sz="1600" dirty="0"/>
                        <a:t>9.69</a:t>
                      </a:r>
                    </a:p>
                  </a:txBody>
                  <a:tcPr anchor="ctr"/>
                </a:tc>
                <a:tc>
                  <a:txBody>
                    <a:bodyPr/>
                    <a:lstStyle/>
                    <a:p>
                      <a:pPr algn="ctr"/>
                      <a:r>
                        <a:rPr lang="en-US" sz="1600" dirty="0"/>
                        <a:t>1h 2m</a:t>
                      </a:r>
                    </a:p>
                  </a:txBody>
                  <a:tcPr anchor="ctr"/>
                </a:tc>
                <a:extLst>
                  <a:ext uri="{0D108BD9-81ED-4DB2-BD59-A6C34878D82A}">
                    <a16:rowId xmlns:a16="http://schemas.microsoft.com/office/drawing/2014/main" val="23211046"/>
                  </a:ext>
                </a:extLst>
              </a:tr>
            </a:tbl>
          </a:graphicData>
        </a:graphic>
      </p:graphicFrame>
      <p:sp>
        <p:nvSpPr>
          <p:cNvPr id="23" name="TextBox 22">
            <a:extLst>
              <a:ext uri="{FF2B5EF4-FFF2-40B4-BE49-F238E27FC236}">
                <a16:creationId xmlns:a16="http://schemas.microsoft.com/office/drawing/2014/main" id="{D76FCA8F-A63A-6295-AAE5-FD5485133CBB}"/>
              </a:ext>
            </a:extLst>
          </p:cNvPr>
          <p:cNvSpPr txBox="1"/>
          <p:nvPr/>
        </p:nvSpPr>
        <p:spPr>
          <a:xfrm>
            <a:off x="14915524" y="6828102"/>
            <a:ext cx="7002680" cy="276999"/>
          </a:xfrm>
          <a:prstGeom prst="rect">
            <a:avLst/>
          </a:prstGeom>
          <a:noFill/>
        </p:spPr>
        <p:txBody>
          <a:bodyPr wrap="square" rtlCol="0">
            <a:spAutoFit/>
          </a:bodyPr>
          <a:lstStyle/>
          <a:p>
            <a:r>
              <a:rPr lang="en-US" sz="1200" dirty="0"/>
              <a:t>* Tested using 5 cores in parallel on a 2022 MacBook Air with 8 GB RAM and M2 chip (MacOS Ventura 13.1).</a:t>
            </a:r>
          </a:p>
        </p:txBody>
      </p:sp>
      <p:pic>
        <p:nvPicPr>
          <p:cNvPr id="27" name="Picture 26">
            <a:extLst>
              <a:ext uri="{FF2B5EF4-FFF2-40B4-BE49-F238E27FC236}">
                <a16:creationId xmlns:a16="http://schemas.microsoft.com/office/drawing/2014/main" id="{46A26B1E-4554-45E9-D4E0-1C11D4D0D1FC}"/>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14937765" y="9009441"/>
            <a:ext cx="6667651" cy="3590274"/>
          </a:xfrm>
          <a:prstGeom prst="rect">
            <a:avLst/>
          </a:prstGeom>
        </p:spPr>
      </p:pic>
      <p:graphicFrame>
        <p:nvGraphicFramePr>
          <p:cNvPr id="32" name="Table 32">
            <a:extLst>
              <a:ext uri="{FF2B5EF4-FFF2-40B4-BE49-F238E27FC236}">
                <a16:creationId xmlns:a16="http://schemas.microsoft.com/office/drawing/2014/main" id="{C2CB50BB-8F5E-C957-0FA7-73E897791204}"/>
              </a:ext>
            </a:extLst>
          </p:cNvPr>
          <p:cNvGraphicFramePr>
            <a:graphicFrameLocks noGrp="1"/>
          </p:cNvGraphicFramePr>
          <p:nvPr>
            <p:extLst>
              <p:ext uri="{D42A27DB-BD31-4B8C-83A1-F6EECF244321}">
                <p14:modId xmlns:p14="http://schemas.microsoft.com/office/powerpoint/2010/main" val="1193051932"/>
              </p:ext>
            </p:extLst>
          </p:nvPr>
        </p:nvGraphicFramePr>
        <p:xfrm>
          <a:off x="14897291" y="12985556"/>
          <a:ext cx="6667650" cy="1005840"/>
        </p:xfrm>
        <a:graphic>
          <a:graphicData uri="http://schemas.openxmlformats.org/drawingml/2006/table">
            <a:tbl>
              <a:tblPr firstRow="1" bandRow="1">
                <a:tableStyleId>{5C22544A-7EE6-4342-B048-85BDC9FD1C3A}</a:tableStyleId>
              </a:tblPr>
              <a:tblGrid>
                <a:gridCol w="1333530">
                  <a:extLst>
                    <a:ext uri="{9D8B030D-6E8A-4147-A177-3AD203B41FA5}">
                      <a16:colId xmlns:a16="http://schemas.microsoft.com/office/drawing/2014/main" val="3984412085"/>
                    </a:ext>
                  </a:extLst>
                </a:gridCol>
                <a:gridCol w="1333530">
                  <a:extLst>
                    <a:ext uri="{9D8B030D-6E8A-4147-A177-3AD203B41FA5}">
                      <a16:colId xmlns:a16="http://schemas.microsoft.com/office/drawing/2014/main" val="868282736"/>
                    </a:ext>
                  </a:extLst>
                </a:gridCol>
                <a:gridCol w="1333530">
                  <a:extLst>
                    <a:ext uri="{9D8B030D-6E8A-4147-A177-3AD203B41FA5}">
                      <a16:colId xmlns:a16="http://schemas.microsoft.com/office/drawing/2014/main" val="1330813819"/>
                    </a:ext>
                  </a:extLst>
                </a:gridCol>
                <a:gridCol w="1333530">
                  <a:extLst>
                    <a:ext uri="{9D8B030D-6E8A-4147-A177-3AD203B41FA5}">
                      <a16:colId xmlns:a16="http://schemas.microsoft.com/office/drawing/2014/main" val="3565910152"/>
                    </a:ext>
                  </a:extLst>
                </a:gridCol>
                <a:gridCol w="1333530">
                  <a:extLst>
                    <a:ext uri="{9D8B030D-6E8A-4147-A177-3AD203B41FA5}">
                      <a16:colId xmlns:a16="http://schemas.microsoft.com/office/drawing/2014/main" val="1693654350"/>
                    </a:ext>
                  </a:extLst>
                </a:gridCol>
              </a:tblGrid>
              <a:tr h="0">
                <a:tc>
                  <a:txBody>
                    <a:bodyPr/>
                    <a:lstStyle/>
                    <a:p>
                      <a:pPr algn="ctr"/>
                      <a:r>
                        <a:rPr lang="en-US" sz="1600" dirty="0"/>
                        <a:t>Model</a:t>
                      </a:r>
                    </a:p>
                  </a:txBody>
                  <a:tcPr anchor="ctr"/>
                </a:tc>
                <a:tc>
                  <a:txBody>
                    <a:bodyPr/>
                    <a:lstStyle/>
                    <a:p>
                      <a:pPr algn="ctr"/>
                      <a:r>
                        <a:rPr lang="en-US" sz="1600" dirty="0"/>
                        <a:t>Avg. MAE</a:t>
                      </a:r>
                    </a:p>
                  </a:txBody>
                  <a:tcPr anchor="ctr"/>
                </a:tc>
                <a:tc>
                  <a:txBody>
                    <a:bodyPr/>
                    <a:lstStyle/>
                    <a:p>
                      <a:pPr algn="ctr"/>
                      <a:r>
                        <a:rPr lang="en-US" sz="1600" dirty="0"/>
                        <a:t>SD MAE</a:t>
                      </a:r>
                    </a:p>
                  </a:txBody>
                  <a:tcPr anchor="ctr"/>
                </a:tc>
                <a:tc>
                  <a:txBody>
                    <a:bodyPr/>
                    <a:lstStyle/>
                    <a:p>
                      <a:pPr algn="ctr"/>
                      <a:r>
                        <a:rPr lang="en-US" sz="1600" dirty="0"/>
                        <a:t>Avg. Diff.</a:t>
                      </a:r>
                    </a:p>
                  </a:txBody>
                  <a:tcPr anchor="ctr"/>
                </a:tc>
                <a:tc>
                  <a:txBody>
                    <a:bodyPr/>
                    <a:lstStyle/>
                    <a:p>
                      <a:pPr algn="ctr"/>
                      <a:r>
                        <a:rPr lang="en-US" sz="1600" i="1" dirty="0"/>
                        <a:t>t </a:t>
                      </a:r>
                      <a:r>
                        <a:rPr lang="en-US" sz="1600" i="0" dirty="0"/>
                        <a:t>statistic</a:t>
                      </a:r>
                      <a:endParaRPr lang="en-US" sz="1600" i="1" dirty="0"/>
                    </a:p>
                  </a:txBody>
                  <a:tcPr anchor="ctr"/>
                </a:tc>
                <a:extLst>
                  <a:ext uri="{0D108BD9-81ED-4DB2-BD59-A6C34878D82A}">
                    <a16:rowId xmlns:a16="http://schemas.microsoft.com/office/drawing/2014/main" val="3442803741"/>
                  </a:ext>
                </a:extLst>
              </a:tr>
              <a:tr h="0">
                <a:tc>
                  <a:txBody>
                    <a:bodyPr/>
                    <a:lstStyle/>
                    <a:p>
                      <a:pPr algn="ctr"/>
                      <a:r>
                        <a:rPr lang="en-US" sz="1600" dirty="0"/>
                        <a:t>Full</a:t>
                      </a:r>
                    </a:p>
                  </a:txBody>
                  <a:tcPr anchor="ctr"/>
                </a:tc>
                <a:tc>
                  <a:txBody>
                    <a:bodyPr/>
                    <a:lstStyle/>
                    <a:p>
                      <a:pPr algn="ctr"/>
                      <a:r>
                        <a:rPr lang="en-US" sz="1600" dirty="0"/>
                        <a:t>1146.34</a:t>
                      </a:r>
                    </a:p>
                  </a:txBody>
                  <a:tcPr anchor="ctr"/>
                </a:tc>
                <a:tc>
                  <a:txBody>
                    <a:bodyPr/>
                    <a:lstStyle/>
                    <a:p>
                      <a:pPr algn="ctr"/>
                      <a:r>
                        <a:rPr lang="en-US" sz="1600" dirty="0"/>
                        <a:t>9.46</a:t>
                      </a:r>
                    </a:p>
                  </a:txBody>
                  <a:tcPr anchor="ctr"/>
                </a:tc>
                <a:tc>
                  <a:txBody>
                    <a:bodyPr/>
                    <a:lstStyle/>
                    <a:p>
                      <a:pPr algn="ctr"/>
                      <a:r>
                        <a:rPr lang="en-US" sz="1600" dirty="0"/>
                        <a:t>2.35</a:t>
                      </a:r>
                    </a:p>
                  </a:txBody>
                  <a:tcPr anchor="ctr"/>
                </a:tc>
                <a:tc>
                  <a:txBody>
                    <a:bodyPr/>
                    <a:lstStyle/>
                    <a:p>
                      <a:pPr algn="ctr"/>
                      <a:r>
                        <a:rPr lang="en-US" sz="1600" dirty="0"/>
                        <a:t>2.06</a:t>
                      </a:r>
                    </a:p>
                  </a:txBody>
                  <a:tcPr anchor="ctr"/>
                </a:tc>
                <a:extLst>
                  <a:ext uri="{0D108BD9-81ED-4DB2-BD59-A6C34878D82A}">
                    <a16:rowId xmlns:a16="http://schemas.microsoft.com/office/drawing/2014/main" val="756519327"/>
                  </a:ext>
                </a:extLst>
              </a:tr>
              <a:tr h="0">
                <a:tc>
                  <a:txBody>
                    <a:bodyPr/>
                    <a:lstStyle/>
                    <a:p>
                      <a:pPr algn="ctr"/>
                      <a:r>
                        <a:rPr lang="en-US" sz="1600" dirty="0"/>
                        <a:t>Reduced</a:t>
                      </a:r>
                    </a:p>
                  </a:txBody>
                  <a:tcPr anchor="ctr"/>
                </a:tc>
                <a:tc>
                  <a:txBody>
                    <a:bodyPr/>
                    <a:lstStyle/>
                    <a:p>
                      <a:pPr algn="ctr"/>
                      <a:r>
                        <a:rPr lang="en-US" sz="1600" dirty="0"/>
                        <a:t>1143.99</a:t>
                      </a:r>
                    </a:p>
                  </a:txBody>
                  <a:tcPr anchor="ctr"/>
                </a:tc>
                <a:tc>
                  <a:txBody>
                    <a:bodyPr/>
                    <a:lstStyle/>
                    <a:p>
                      <a:pPr algn="ctr"/>
                      <a:r>
                        <a:rPr lang="en-US" sz="1600" dirty="0"/>
                        <a:t>8.51</a:t>
                      </a:r>
                    </a:p>
                  </a:txBody>
                  <a:tcPr anchor="ctr"/>
                </a:tc>
                <a:tc>
                  <a:txBody>
                    <a:bodyPr/>
                    <a:lstStyle/>
                    <a:p>
                      <a:pPr algn="ctr"/>
                      <a:endParaRPr lang="en-US" sz="1600" dirty="0"/>
                    </a:p>
                  </a:txBody>
                  <a:tcPr anchor="ctr"/>
                </a:tc>
                <a:tc>
                  <a:txBody>
                    <a:bodyPr/>
                    <a:lstStyle/>
                    <a:p>
                      <a:pPr algn="ctr"/>
                      <a:endParaRPr lang="en-US" sz="1600" dirty="0"/>
                    </a:p>
                  </a:txBody>
                  <a:tcPr anchor="ctr"/>
                </a:tc>
                <a:extLst>
                  <a:ext uri="{0D108BD9-81ED-4DB2-BD59-A6C34878D82A}">
                    <a16:rowId xmlns:a16="http://schemas.microsoft.com/office/drawing/2014/main" val="3350978864"/>
                  </a:ext>
                </a:extLst>
              </a:tr>
            </a:tbl>
          </a:graphicData>
        </a:graphic>
      </p:graphicFrame>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C4D35232-CD28-E8B5-6774-F024459E50DA}"/>
                  </a:ext>
                </a:extLst>
              </p:cNvPr>
              <p:cNvSpPr txBox="1"/>
              <p:nvPr/>
            </p:nvSpPr>
            <p:spPr>
              <a:xfrm>
                <a:off x="14915579" y="13991396"/>
                <a:ext cx="5729088" cy="307777"/>
              </a:xfrm>
              <a:prstGeom prst="rect">
                <a:avLst/>
              </a:prstGeom>
              <a:noFill/>
            </p:spPr>
            <p:txBody>
              <a:bodyPr wrap="square" rtlCol="0">
                <a:spAutoFit/>
              </a:bodyPr>
              <a:lstStyle/>
              <a:p>
                <a:r>
                  <a:rPr lang="en-US" sz="1400" i="1" dirty="0"/>
                  <a:t>p-</a:t>
                </a:r>
                <a:r>
                  <a:rPr lang="en-US" sz="1400" dirty="0"/>
                  <a:t>value = 0.0507, obtained with a </a:t>
                </a:r>
                <a14:m>
                  <m:oMath xmlns:m="http://schemas.openxmlformats.org/officeDocument/2006/math">
                    <m:sSub>
                      <m:sSubPr>
                        <m:ctrlPr>
                          <a:rPr lang="en-US" sz="1400" i="1" smtClean="0">
                            <a:latin typeface="Cambria Math" panose="02040503050406030204" pitchFamily="18" charset="0"/>
                          </a:rPr>
                        </m:ctrlPr>
                      </m:sSubPr>
                      <m:e>
                        <m:r>
                          <a:rPr lang="es-ES" sz="1400" b="0" i="1" smtClean="0">
                            <a:latin typeface="Cambria Math" panose="02040503050406030204" pitchFamily="18" charset="0"/>
                          </a:rPr>
                          <m:t>𝑡</m:t>
                        </m:r>
                      </m:e>
                      <m:sub>
                        <m:r>
                          <a:rPr lang="es-ES" sz="1400" b="0" i="1" smtClean="0">
                            <a:latin typeface="Cambria Math" panose="02040503050406030204" pitchFamily="18" charset="0"/>
                          </a:rPr>
                          <m:t>𝑟</m:t>
                        </m:r>
                        <m:r>
                          <a:rPr lang="es-ES" sz="1400" b="0" i="1" smtClean="0">
                            <a:latin typeface="Cambria Math" panose="02040503050406030204" pitchFamily="18" charset="0"/>
                            <a:ea typeface="Cambria Math" panose="02040503050406030204" pitchFamily="18" charset="0"/>
                          </a:rPr>
                          <m:t>×</m:t>
                        </m:r>
                        <m:r>
                          <a:rPr lang="es-ES" sz="1400" b="0" i="1" smtClean="0">
                            <a:latin typeface="Cambria Math" panose="02040503050406030204" pitchFamily="18" charset="0"/>
                          </a:rPr>
                          <m:t>𝑘</m:t>
                        </m:r>
                        <m:r>
                          <a:rPr lang="es-ES" sz="1400" b="0" i="1" smtClean="0">
                            <a:latin typeface="Cambria Math" panose="02040503050406030204" pitchFamily="18" charset="0"/>
                          </a:rPr>
                          <m:t>−1</m:t>
                        </m:r>
                      </m:sub>
                    </m:sSub>
                  </m:oMath>
                </a14:m>
                <a:r>
                  <a:rPr lang="en-US" sz="1400" i="1" dirty="0"/>
                  <a:t> </a:t>
                </a:r>
                <a:r>
                  <a:rPr lang="en-US" sz="1400" dirty="0"/>
                  <a:t>distribution.</a:t>
                </a:r>
                <a:endParaRPr lang="en-US" sz="1400" i="1" dirty="0"/>
              </a:p>
            </p:txBody>
          </p:sp>
        </mc:Choice>
        <mc:Fallback>
          <p:sp>
            <p:nvSpPr>
              <p:cNvPr id="33" name="TextBox 32">
                <a:extLst>
                  <a:ext uri="{FF2B5EF4-FFF2-40B4-BE49-F238E27FC236}">
                    <a16:creationId xmlns:a16="http://schemas.microsoft.com/office/drawing/2014/main" id="{C4D35232-CD28-E8B5-6774-F024459E50DA}"/>
                  </a:ext>
                </a:extLst>
              </p:cNvPr>
              <p:cNvSpPr txBox="1">
                <a:spLocks noRot="1" noChangeAspect="1" noMove="1" noResize="1" noEditPoints="1" noAdjustHandles="1" noChangeArrowheads="1" noChangeShapeType="1" noTextEdit="1"/>
              </p:cNvSpPr>
              <p:nvPr/>
            </p:nvSpPr>
            <p:spPr>
              <a:xfrm>
                <a:off x="14915579" y="13991396"/>
                <a:ext cx="5729088" cy="307777"/>
              </a:xfrm>
              <a:prstGeom prst="rect">
                <a:avLst/>
              </a:prstGeom>
              <a:blipFill>
                <a:blip r:embed="rId10"/>
                <a:stretch>
                  <a:fillRect l="-221" t="-3846" b="-15385"/>
                </a:stretch>
              </a:blipFill>
            </p:spPr>
            <p:txBody>
              <a:bodyPr/>
              <a:lstStyle/>
              <a:p>
                <a:r>
                  <a:rPr lang="en-US">
                    <a:noFill/>
                  </a:rPr>
                  <a:t> </a:t>
                </a:r>
              </a:p>
            </p:txBody>
          </p:sp>
        </mc:Fallback>
      </mc:AlternateContent>
      <p:sp>
        <p:nvSpPr>
          <p:cNvPr id="41" name="TextBox 40">
            <a:extLst>
              <a:ext uri="{FF2B5EF4-FFF2-40B4-BE49-F238E27FC236}">
                <a16:creationId xmlns:a16="http://schemas.microsoft.com/office/drawing/2014/main" id="{794B5552-4C40-1464-ACA9-6300F6472273}"/>
              </a:ext>
            </a:extLst>
          </p:cNvPr>
          <p:cNvSpPr txBox="1"/>
          <p:nvPr/>
        </p:nvSpPr>
        <p:spPr>
          <a:xfrm>
            <a:off x="14778942" y="12647002"/>
            <a:ext cx="6638134" cy="338554"/>
          </a:xfrm>
          <a:prstGeom prst="rect">
            <a:avLst/>
          </a:prstGeom>
          <a:noFill/>
        </p:spPr>
        <p:txBody>
          <a:bodyPr wrap="square" rtlCol="0">
            <a:spAutoFit/>
          </a:bodyPr>
          <a:lstStyle/>
          <a:p>
            <a:r>
              <a:rPr lang="en-US" sz="1600" b="1" dirty="0"/>
              <a:t>Does removing the two least important predictors affect performance?</a:t>
            </a:r>
          </a:p>
        </p:txBody>
      </p:sp>
      <p:sp>
        <p:nvSpPr>
          <p:cNvPr id="47" name="TextBox 46">
            <a:extLst>
              <a:ext uri="{FF2B5EF4-FFF2-40B4-BE49-F238E27FC236}">
                <a16:creationId xmlns:a16="http://schemas.microsoft.com/office/drawing/2014/main" id="{A5C4BCF6-DB27-90D1-2D37-299498A6149A}"/>
              </a:ext>
            </a:extLst>
          </p:cNvPr>
          <p:cNvSpPr txBox="1"/>
          <p:nvPr/>
        </p:nvSpPr>
        <p:spPr>
          <a:xfrm>
            <a:off x="14899776" y="5480091"/>
            <a:ext cx="6638134" cy="338554"/>
          </a:xfrm>
          <a:prstGeom prst="rect">
            <a:avLst/>
          </a:prstGeom>
          <a:noFill/>
        </p:spPr>
        <p:txBody>
          <a:bodyPr wrap="square" rtlCol="0">
            <a:spAutoFit/>
          </a:bodyPr>
          <a:lstStyle/>
          <a:p>
            <a:r>
              <a:rPr lang="en-US" sz="1600" b="1" dirty="0"/>
              <a:t>Comparing two cross validation approaches.</a:t>
            </a:r>
          </a:p>
        </p:txBody>
      </p:sp>
      <p:sp>
        <p:nvSpPr>
          <p:cNvPr id="49" name="Text Placeholder 11">
            <a:extLst>
              <a:ext uri="{FF2B5EF4-FFF2-40B4-BE49-F238E27FC236}">
                <a16:creationId xmlns:a16="http://schemas.microsoft.com/office/drawing/2014/main" id="{B6EED827-9B5C-2279-2132-7F947B5F3B67}"/>
              </a:ext>
            </a:extLst>
          </p:cNvPr>
          <p:cNvSpPr txBox="1">
            <a:spLocks/>
          </p:cNvSpPr>
          <p:nvPr/>
        </p:nvSpPr>
        <p:spPr>
          <a:xfrm>
            <a:off x="14726194" y="7167126"/>
            <a:ext cx="6985298" cy="2031325"/>
          </a:xfrm>
          <a:prstGeom prst="rect">
            <a:avLst/>
          </a:prstGeom>
        </p:spPr>
        <p:txBody>
          <a:bodyPr wrap="square" lIns="365760" tIns="365760" rIns="365760" bIns="365760">
            <a:spAutoFit/>
          </a:bodyPr>
          <a:lstStyle>
            <a:lvl1pPr marL="0" indent="0" algn="l" defTabSz="1820689" rtl="0" eaLnBrk="1" latinLnBrk="0" hangingPunct="1">
              <a:spcBef>
                <a:spcPct val="20000"/>
              </a:spcBef>
              <a:buFont typeface="Arial" pitchFamily="34" charset="0"/>
              <a:buNone/>
              <a:tabLst/>
              <a:defRPr lang="en-US" sz="2000" kern="1200" dirty="0">
                <a:solidFill>
                  <a:schemeClr val="tx1"/>
                </a:solidFill>
                <a:latin typeface="+mn-lt"/>
                <a:ea typeface="+mn-ea"/>
                <a:cs typeface="+mn-cs"/>
              </a:defRPr>
            </a:lvl1pPr>
            <a:lvl2pPr marL="492776" indent="-247234" algn="l" defTabSz="1820689" rtl="0" eaLnBrk="1" latinLnBrk="0" hangingPunct="1">
              <a:spcBef>
                <a:spcPct val="20000"/>
              </a:spcBef>
              <a:buFont typeface="Arial" pitchFamily="34" charset="0"/>
              <a:buChar char="–"/>
              <a:tabLst/>
              <a:defRPr lang="en-US" sz="1600" kern="1200" dirty="0">
                <a:solidFill>
                  <a:schemeClr val="tx1"/>
                </a:solidFill>
                <a:latin typeface="+mn-lt"/>
                <a:ea typeface="+mn-ea"/>
                <a:cs typeface="+mn-cs"/>
              </a:defRPr>
            </a:lvl2pPr>
            <a:lvl3pPr marL="492776" indent="-247234" algn="l" defTabSz="1820689"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3pPr>
            <a:lvl4pPr marL="492776" indent="-247234" algn="l" defTabSz="1820689" rtl="0" eaLnBrk="1" latinLnBrk="0" hangingPunct="1">
              <a:spcBef>
                <a:spcPct val="20000"/>
              </a:spcBef>
              <a:buFont typeface="Arial" pitchFamily="34" charset="0"/>
              <a:buChar char="–"/>
              <a:tabLst/>
              <a:defRPr lang="en-US" sz="1000" kern="1200" dirty="0">
                <a:solidFill>
                  <a:schemeClr val="tx1"/>
                </a:solidFill>
                <a:latin typeface="+mn-lt"/>
                <a:ea typeface="+mn-ea"/>
                <a:cs typeface="+mn-cs"/>
              </a:defRPr>
            </a:lvl4pPr>
            <a:lvl5pPr marL="492776" indent="-247234" algn="l" defTabSz="1820689" rtl="0" eaLnBrk="1" latinLnBrk="0" hangingPunct="1">
              <a:spcBef>
                <a:spcPct val="20000"/>
              </a:spcBef>
              <a:buFont typeface="Arial" pitchFamily="34" charset="0"/>
              <a:buChar char="»"/>
              <a:tabLst/>
              <a:defRPr lang="en-US" sz="1000" kern="1200" dirty="0">
                <a:solidFill>
                  <a:schemeClr val="tx1"/>
                </a:solidFill>
                <a:latin typeface="+mn-lt"/>
                <a:ea typeface="+mn-ea"/>
                <a:cs typeface="+mn-cs"/>
              </a:defRPr>
            </a:lvl5pPr>
            <a:lvl6pPr marL="5006898"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6pPr>
            <a:lvl7pPr marL="5917242"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7pPr>
            <a:lvl8pPr marL="6827587"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8pPr>
            <a:lvl9pPr marL="7737932"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9pPr>
          </a:lstStyle>
          <a:p>
            <a:pPr marL="342900" indent="-342900">
              <a:buFont typeface="Arial" pitchFamily="34" charset="0"/>
              <a:buChar char="•"/>
            </a:pPr>
            <a:r>
              <a:rPr lang="en-US" dirty="0"/>
              <a:t>Both methods yield similar results, the non-nested approach seems to be slightly optimistic.</a:t>
            </a:r>
          </a:p>
          <a:p>
            <a:pPr marL="342900" indent="-342900">
              <a:buFont typeface="Arial" pitchFamily="34" charset="0"/>
              <a:buChar char="•"/>
            </a:pPr>
            <a:r>
              <a:rPr lang="en-US" dirty="0"/>
              <a:t>The nested procedure requires considerably more computation time.</a:t>
            </a:r>
          </a:p>
        </p:txBody>
      </p:sp>
      <p:sp>
        <p:nvSpPr>
          <p:cNvPr id="52" name="Text Placeholder 11">
            <a:extLst>
              <a:ext uri="{FF2B5EF4-FFF2-40B4-BE49-F238E27FC236}">
                <a16:creationId xmlns:a16="http://schemas.microsoft.com/office/drawing/2014/main" id="{D21C9A84-7AC8-C34D-0147-ED7F0215F7CF}"/>
              </a:ext>
            </a:extLst>
          </p:cNvPr>
          <p:cNvSpPr txBox="1">
            <a:spLocks/>
          </p:cNvSpPr>
          <p:nvPr/>
        </p:nvSpPr>
        <p:spPr>
          <a:xfrm>
            <a:off x="14773999" y="14286636"/>
            <a:ext cx="6985298" cy="1723549"/>
          </a:xfrm>
          <a:prstGeom prst="rect">
            <a:avLst/>
          </a:prstGeom>
        </p:spPr>
        <p:txBody>
          <a:bodyPr wrap="square" lIns="365760" tIns="365760" rIns="365760" bIns="365760">
            <a:spAutoFit/>
          </a:bodyPr>
          <a:lstStyle>
            <a:lvl1pPr marL="0" indent="0" algn="l" defTabSz="1820689" rtl="0" eaLnBrk="1" latinLnBrk="0" hangingPunct="1">
              <a:spcBef>
                <a:spcPct val="20000"/>
              </a:spcBef>
              <a:buFont typeface="Arial" pitchFamily="34" charset="0"/>
              <a:buNone/>
              <a:tabLst/>
              <a:defRPr lang="en-US" sz="2000" kern="1200" dirty="0">
                <a:solidFill>
                  <a:schemeClr val="tx1"/>
                </a:solidFill>
                <a:latin typeface="+mn-lt"/>
                <a:ea typeface="+mn-ea"/>
                <a:cs typeface="+mn-cs"/>
              </a:defRPr>
            </a:lvl1pPr>
            <a:lvl2pPr marL="492776" indent="-247234" algn="l" defTabSz="1820689" rtl="0" eaLnBrk="1" latinLnBrk="0" hangingPunct="1">
              <a:spcBef>
                <a:spcPct val="20000"/>
              </a:spcBef>
              <a:buFont typeface="Arial" pitchFamily="34" charset="0"/>
              <a:buChar char="–"/>
              <a:tabLst/>
              <a:defRPr lang="en-US" sz="1600" kern="1200" dirty="0">
                <a:solidFill>
                  <a:schemeClr val="tx1"/>
                </a:solidFill>
                <a:latin typeface="+mn-lt"/>
                <a:ea typeface="+mn-ea"/>
                <a:cs typeface="+mn-cs"/>
              </a:defRPr>
            </a:lvl2pPr>
            <a:lvl3pPr marL="492776" indent="-247234" algn="l" defTabSz="1820689"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3pPr>
            <a:lvl4pPr marL="492776" indent="-247234" algn="l" defTabSz="1820689" rtl="0" eaLnBrk="1" latinLnBrk="0" hangingPunct="1">
              <a:spcBef>
                <a:spcPct val="20000"/>
              </a:spcBef>
              <a:buFont typeface="Arial" pitchFamily="34" charset="0"/>
              <a:buChar char="–"/>
              <a:tabLst/>
              <a:defRPr lang="en-US" sz="1000" kern="1200" dirty="0">
                <a:solidFill>
                  <a:schemeClr val="tx1"/>
                </a:solidFill>
                <a:latin typeface="+mn-lt"/>
                <a:ea typeface="+mn-ea"/>
                <a:cs typeface="+mn-cs"/>
              </a:defRPr>
            </a:lvl4pPr>
            <a:lvl5pPr marL="492776" indent="-247234" algn="l" defTabSz="1820689" rtl="0" eaLnBrk="1" latinLnBrk="0" hangingPunct="1">
              <a:spcBef>
                <a:spcPct val="20000"/>
              </a:spcBef>
              <a:buFont typeface="Arial" pitchFamily="34" charset="0"/>
              <a:buChar char="»"/>
              <a:tabLst/>
              <a:defRPr lang="en-US" sz="1000" kern="1200" dirty="0">
                <a:solidFill>
                  <a:schemeClr val="tx1"/>
                </a:solidFill>
                <a:latin typeface="+mn-lt"/>
                <a:ea typeface="+mn-ea"/>
                <a:cs typeface="+mn-cs"/>
              </a:defRPr>
            </a:lvl5pPr>
            <a:lvl6pPr marL="5006898"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6pPr>
            <a:lvl7pPr marL="5917242"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7pPr>
            <a:lvl8pPr marL="6827587"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8pPr>
            <a:lvl9pPr marL="7737932"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9pPr>
          </a:lstStyle>
          <a:p>
            <a:pPr marL="342900" indent="-342900">
              <a:buFont typeface="Arial" pitchFamily="34" charset="0"/>
              <a:buChar char="•"/>
            </a:pPr>
            <a:r>
              <a:rPr lang="en-US" dirty="0"/>
              <a:t>The reduced model shows better predictive performance!</a:t>
            </a:r>
          </a:p>
          <a:p>
            <a:pPr marL="342900" indent="-342900">
              <a:buFont typeface="Arial" pitchFamily="34" charset="0"/>
              <a:buChar char="•"/>
            </a:pPr>
            <a:r>
              <a:rPr lang="en-US" dirty="0"/>
              <a:t>The difference in performance is not significant at a 5 % level.</a:t>
            </a:r>
          </a:p>
        </p:txBody>
      </p:sp>
    </p:spTree>
    <p:extLst>
      <p:ext uri="{BB962C8B-B14F-4D97-AF65-F5344CB8AC3E}">
        <p14:creationId xmlns:p14="http://schemas.microsoft.com/office/powerpoint/2010/main" val="2995592932"/>
      </p:ext>
    </p:extLst>
  </p:cSld>
  <p:clrMapOvr>
    <a:masterClrMapping/>
  </p:clrMapOvr>
</p:sld>
</file>

<file path=ppt/theme/theme1.xml><?xml version="1.0" encoding="utf-8"?>
<a:theme xmlns:a="http://schemas.openxmlformats.org/drawingml/2006/main" name="With Guides">
  <a:themeElements>
    <a:clrScheme name="Duke 1">
      <a:dk1>
        <a:srgbClr val="000000"/>
      </a:dk1>
      <a:lt1>
        <a:srgbClr val="FFFFFF"/>
      </a:lt1>
      <a:dk2>
        <a:srgbClr val="44546A"/>
      </a:dk2>
      <a:lt2>
        <a:srgbClr val="E7E6E6"/>
      </a:lt2>
      <a:accent1>
        <a:srgbClr val="0E2069"/>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0" id="{0F847241-7869-A346-BE50-BBD576DFFD89}" vid="{E52484C5-2A07-2C49-B337-18DDB169E4AB}"/>
    </a:ext>
  </a:ext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0" id="{0F847241-7869-A346-BE50-BBD576DFFD89}" vid="{BA1418F4-8624-B34B-B26C-229127AB1FF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5837</TotalTime>
  <Words>766</Words>
  <Application>Microsoft Macintosh PowerPoint</Application>
  <PresentationFormat>Custom</PresentationFormat>
  <Paragraphs>83</Paragraphs>
  <Slides>1</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vt:i4>
      </vt:variant>
    </vt:vector>
  </HeadingPairs>
  <TitlesOfParts>
    <vt:vector size="10" baseType="lpstr">
      <vt:lpstr>Arial</vt:lpstr>
      <vt:lpstr>Arial Black</vt:lpstr>
      <vt:lpstr>Arial Narrow</vt:lpstr>
      <vt:lpstr>Calibri</vt:lpstr>
      <vt:lpstr>Cambria Math</vt:lpstr>
      <vt:lpstr>Garamond</vt:lpstr>
      <vt:lpstr>Trebuchet MS</vt:lpstr>
      <vt:lpstr>With Guides</vt:lpstr>
      <vt:lpstr>Without Guides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Station 5</dc:creator>
  <dc:description>This template is the property of PosterPresentations.com. Call us if you need help with this poster template._x000d_
1-866-649-3004           _x000d_
 (c)PosterPresentations.com</dc:description>
  <cp:lastModifiedBy>Jose Pliego San Martin</cp:lastModifiedBy>
  <cp:revision>96</cp:revision>
  <dcterms:created xsi:type="dcterms:W3CDTF">2019-01-09T23:22:57Z</dcterms:created>
  <dcterms:modified xsi:type="dcterms:W3CDTF">2023-02-20T21:04:27Z</dcterms:modified>
</cp:coreProperties>
</file>