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069"/>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autoAdjust="0"/>
    <p:restoredTop sz="94632" autoAdjust="0"/>
  </p:normalViewPr>
  <p:slideViewPr>
    <p:cSldViewPr snapToGrid="0" snapToObjects="1" showGuides="1">
      <p:cViewPr varScale="1">
        <p:scale>
          <a:sx n="55" d="100"/>
          <a:sy n="55" d="100"/>
        </p:scale>
        <p:origin x="568" y="2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46659"/>
          </a:xfrm>
          <a:prstGeom prst="rect">
            <a:avLst/>
          </a:prstGeom>
        </p:spPr>
        <p:txBody>
          <a:bodyPr wrap="square" lIns="365760" tIns="365760" rIns="365760" bIns="365760">
            <a:spAutoFit/>
          </a:bodyPr>
          <a:lstStyle>
            <a:lvl1pPr marL="0" indent="0">
              <a:buNone/>
              <a:tabLst/>
              <a:defRPr lang="en-US" sz="1800" dirty="0"/>
            </a:lvl1pPr>
            <a:lvl2pPr marL="492776" indent="-247234">
              <a:tabLst/>
              <a:defRPr lang="en-US" sz="1400" dirty="0"/>
            </a:lvl2pPr>
            <a:lvl3pPr marL="492776" indent="-247234">
              <a:tabLst/>
              <a:defRPr lang="en-US" sz="1100" dirty="0"/>
            </a:lvl3pPr>
            <a:lvl4pPr marL="492776" indent="-247234">
              <a:tabLst/>
              <a:defRPr lang="en-US" sz="900" dirty="0"/>
            </a:lvl4pPr>
            <a:lvl5pPr marL="492776" indent="-247234">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415498"/>
          </a:xfrm>
          <a:prstGeom prst="rect">
            <a:avLst/>
          </a:prstGeom>
        </p:spPr>
        <p:txBody>
          <a:bodyPr wrap="square">
            <a:spAutoFit/>
          </a:bodyPr>
          <a:lstStyle>
            <a:lvl1pPr marL="0" indent="0" algn="ctr">
              <a:buNone/>
              <a:defRPr lang="en-US" sz="210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932837"/>
          </a:xfrm>
          <a:prstGeom prst="rect">
            <a:avLst/>
          </a:prstGeom>
        </p:spPr>
        <p:txBody>
          <a:bodyPr wrap="square" lIns="365760" tIns="365760" rIns="365760" bIns="365760">
            <a:spAutoFit/>
          </a:bodyPr>
          <a:lstStyle>
            <a:lvl1pPr marL="0" indent="0">
              <a:buNone/>
              <a:tabLst/>
              <a:defRPr lang="en-US" sz="2000" dirty="0"/>
            </a:lvl1pPr>
            <a:lvl2pPr marL="492776" indent="-247234">
              <a:tabLst/>
              <a:defRPr lang="en-US" sz="1600" dirty="0"/>
            </a:lvl2pPr>
            <a:lvl3pPr marL="492776" indent="-247234">
              <a:tabLst/>
              <a:defRPr lang="en-US" sz="1200" dirty="0"/>
            </a:lvl3pPr>
            <a:lvl4pPr marL="492776" indent="-247234">
              <a:tabLst/>
              <a:defRPr lang="en-US" sz="1000" dirty="0"/>
            </a:lvl4pPr>
            <a:lvl5pPr marL="492776" indent="-247234">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023/A:1024068626366" TargetMode="External"/><Relationship Id="rId7"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www.kaggle.com/competitions/allstate-claims-severity/data"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90656" cy="438582"/>
          </a:xfrm>
          <a:ln>
            <a:solidFill>
              <a:srgbClr val="0D2069"/>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5170646"/>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a:t>
            </a:r>
            <a:r>
              <a:rPr lang="en-US" b="1" dirty="0"/>
              <a:t>Gradient Boosting Machines (GBMs) </a:t>
            </a:r>
            <a:r>
              <a:rPr lang="en-US" dirty="0"/>
              <a:t>have shown great predictive performance in this setting; however, they tend to be unstable since they have a lot of hyperparameters and are prone to overfitting without adequate tuning.</a:t>
            </a:r>
          </a:p>
          <a:p>
            <a:endParaRPr lang="en-US" dirty="0"/>
          </a:p>
          <a:p>
            <a:r>
              <a:rPr lang="en-US" b="1" dirty="0"/>
              <a:t>Example. </a:t>
            </a:r>
            <a:r>
              <a:rPr lang="en-US" dirty="0"/>
              <a:t>New regulation states that insurance companies cannot use certain client characteristics in pricing models. How does the removal of these predictors affect model performance?</a:t>
            </a:r>
            <a:endParaRPr lang="en-US" b="1" dirty="0"/>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1720834"/>
            <a:ext cx="6985298" cy="387798"/>
          </a:xfrm>
          <a:solidFill>
            <a:srgbClr val="0D2069"/>
          </a:solidFill>
          <a:ln w="19050">
            <a:solidFill>
              <a:schemeClr val="accent1"/>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62306" y="12120945"/>
            <a:ext cx="6995731" cy="3077766"/>
          </a:xfrm>
          <a:ln w="19050">
            <a:solidFill>
              <a:srgbClr val="0D2069"/>
            </a:solidFill>
          </a:ln>
        </p:spPr>
        <p:txBody>
          <a:bodyPr/>
          <a:lstStyle/>
          <a:p>
            <a:r>
              <a:rPr lang="en-US" dirty="0"/>
              <a:t>Transform the model training pipeline so that it: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Effectively adapts to different </a:t>
            </a:r>
            <a:r>
              <a:rPr lang="en-US" b="1" dirty="0"/>
              <a:t>computational and time resources.</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0D2069"/>
            </a:solidFill>
          </a:ln>
        </p:spPr>
        <p:txBody>
          <a:bodyPr/>
          <a:lstStyle/>
          <a:p>
            <a:r>
              <a:rPr lang="en-US" dirty="0"/>
              <a:t>MODELS &amp; METHODS</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12495472"/>
              </a:xfrm>
            </p:spPr>
            <p:txBody>
              <a:bodyPr/>
              <a:lstStyle/>
              <a:p>
                <a:r>
                  <a:rPr lang="en-US" b="1" dirty="0"/>
                  <a:t>Gradient Boosting Machines (GBMs)</a:t>
                </a:r>
              </a:p>
              <a:p>
                <a:pPr marL="342900" indent="-342900">
                  <a:buFont typeface="Arial" panose="020B0604020202020204" pitchFamily="34" charset="0"/>
                  <a:buChar char="•"/>
                </a:pPr>
                <a:r>
                  <a:rPr lang="en-US" dirty="0"/>
                  <a:t>Boosting is a technique that combines several weak learners into one big model.</a:t>
                </a:r>
              </a:p>
              <a:p>
                <a:pPr marL="342900" indent="-342900">
                  <a:buFont typeface="Arial" panose="020B0604020202020204" pitchFamily="34" charset="0"/>
                  <a:buChar char="•"/>
                </a:pPr>
                <a:r>
                  <a:rPr lang="en-US" dirty="0"/>
                  <a:t>In GBMs, the weak learners are usually decision trees. </a:t>
                </a:r>
              </a:p>
              <a:p>
                <a:pPr marL="342900" indent="-342900">
                  <a:buFont typeface="Arial" panose="020B0604020202020204" pitchFamily="34" charset="0"/>
                  <a:buChar char="•"/>
                </a:pPr>
                <a:r>
                  <a:rPr lang="en-US" dirty="0"/>
                  <a:t>Two of the most popular implementations are XGBoost and LightGBM.</a:t>
                </a:r>
              </a:p>
              <a:p>
                <a:pPr marL="342900" indent="-342900">
                  <a:buFont typeface="Arial" panose="020B0604020202020204" pitchFamily="34" charset="0"/>
                  <a:buChar char="•"/>
                </a:pPr>
                <a:r>
                  <a:rPr lang="en-US" dirty="0"/>
                  <a:t>Hyperparameter tuning is crucial to avoid overfitting.</a:t>
                </a:r>
              </a:p>
              <a:p>
                <a:endParaRPr lang="en-US" dirty="0"/>
              </a:p>
              <a:p>
                <a:r>
                  <a:rPr lang="en-US" b="1" dirty="0"/>
                  <a:t>Repeated Cross Validation (RCV)</a:t>
                </a:r>
              </a:p>
              <a:p>
                <a:pPr marL="342900" indent="-342900">
                  <a:buFont typeface="Arial" panose="020B0604020202020204" pitchFamily="34" charset="0"/>
                  <a:buChar char="•"/>
                </a:pPr>
                <a:r>
                  <a:rPr lang="en-US" dirty="0"/>
                  <a:t>Cross validation (</a:t>
                </a:r>
                <a:r>
                  <a:rPr lang="en-US" i="1" dirty="0"/>
                  <a:t>k</a:t>
                </a:r>
                <a:r>
                  <a:rPr lang="en-US" dirty="0"/>
                  <a:t>-fold CV): split training data into </a:t>
                </a:r>
                <a:r>
                  <a:rPr lang="en-US" i="1" dirty="0"/>
                  <a:t>k</a:t>
                </a:r>
                <a:r>
                  <a:rPr lang="en-US" dirty="0"/>
                  <a:t> disjoint sets and use each as a validation set once.</a:t>
                </a:r>
              </a:p>
              <a:p>
                <a:pPr marL="342900" indent="-342900">
                  <a:buFont typeface="Arial" panose="020B0604020202020204" pitchFamily="34" charset="0"/>
                  <a:buChar char="•"/>
                </a:pPr>
                <a:r>
                  <a:rPr lang="en-US" dirty="0"/>
                  <a:t>Repeated cross validation: perform </a:t>
                </a:r>
                <a:r>
                  <a:rPr lang="en-US" i="1" dirty="0"/>
                  <a:t>k</a:t>
                </a:r>
                <a:r>
                  <a:rPr lang="en-US" dirty="0"/>
                  <a:t>-fold CV a total of </a:t>
                </a:r>
                <a:r>
                  <a:rPr lang="en-US" i="1" dirty="0"/>
                  <a:t>r</a:t>
                </a:r>
                <a:r>
                  <a:rPr lang="en-US" dirty="0"/>
                  <a:t> times to obtain </a:t>
                </a:r>
                <a14:m>
                  <m:oMath xmlns:m="http://schemas.openxmlformats.org/officeDocument/2006/math">
                    <m:r>
                      <a:rPr lang="es-ES" b="0" i="1" smtClean="0">
                        <a:latin typeface="Cambria Math" panose="02040503050406030204" pitchFamily="18" charset="0"/>
                      </a:rPr>
                      <m:t>𝑟</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oMath>
                </a14:m>
                <a:r>
                  <a:rPr lang="en-US" i="1" dirty="0"/>
                  <a:t> </a:t>
                </a:r>
                <a:r>
                  <a:rPr lang="en-US" dirty="0"/>
                  <a:t>performance observations.</a:t>
                </a:r>
              </a:p>
              <a:p>
                <a:pPr marL="342900" indent="-342900">
                  <a:buFont typeface="Arial" panose="020B0604020202020204" pitchFamily="34" charset="0"/>
                  <a:buChar char="•"/>
                </a:pPr>
                <a:r>
                  <a:rPr lang="en-US" dirty="0"/>
                  <a:t>Hyperparameter optimization using all the validation sets yield over-optimistic performance estimations.</a:t>
                </a:r>
              </a:p>
              <a:p>
                <a:pPr marL="342900" indent="-342900">
                  <a:buFont typeface="Arial" panose="020B0604020202020204" pitchFamily="34" charset="0"/>
                  <a:buChar char="•"/>
                </a:pPr>
                <a:endParaRPr lang="en-US" dirty="0"/>
              </a:p>
              <a:p>
                <a:r>
                  <a:rPr lang="en-US" b="1" dirty="0"/>
                  <a:t>Nested Cross Validation (NCV)</a:t>
                </a:r>
              </a:p>
              <a:p>
                <a:pPr marL="342900" indent="-342900">
                  <a:buFont typeface="Arial" panose="020B0604020202020204" pitchFamily="34" charset="0"/>
                  <a:buChar char="•"/>
                </a:pPr>
                <a:r>
                  <a:rPr lang="en-US" dirty="0"/>
                  <a:t>Within a cross validation fold, split the training set again using </a:t>
                </a:r>
                <a:r>
                  <a:rPr lang="en-US" i="1" dirty="0"/>
                  <a:t>k</a:t>
                </a:r>
                <a:r>
                  <a:rPr lang="en-US" dirty="0"/>
                  <a:t>-fold CV to tune hyperparameters.</a:t>
                </a:r>
              </a:p>
              <a:p>
                <a:pPr marL="342900" indent="-342900">
                  <a:buFont typeface="Arial" panose="020B0604020202020204" pitchFamily="34" charset="0"/>
                  <a:buChar char="•"/>
                </a:pPr>
                <a:r>
                  <a:rPr lang="en-US" dirty="0"/>
                  <a:t>Since the validation sets are not used to tune, performance observations are less biased in general.</a:t>
                </a:r>
              </a:p>
              <a:p>
                <a:pPr marL="342900" indent="-342900">
                  <a:buFont typeface="Arial" panose="020B0604020202020204" pitchFamily="34" charset="0"/>
                  <a:buChar char="•"/>
                </a:pPr>
                <a:r>
                  <a:rPr lang="en-US" dirty="0"/>
                  <a:t>Depending on the number of “outer” and “inner” folds, it can be computationally expensive.</a:t>
                </a:r>
              </a:p>
              <a:p>
                <a:endParaRPr lang="en-US" b="1" dirty="0"/>
              </a:p>
              <a:p>
                <a:r>
                  <a:rPr lang="en-US" b="1" dirty="0"/>
                  <a:t>”Corrected” </a:t>
                </a:r>
                <a:r>
                  <a:rPr lang="en-US" b="1" i="1" dirty="0"/>
                  <a:t>t</a:t>
                </a:r>
                <a:r>
                  <a:rPr lang="en-US" b="1" dirty="0"/>
                  <a:t>-statistic</a:t>
                </a:r>
              </a:p>
              <a:p>
                <a:pPr marL="342900" indent="-342900">
                  <a:buFont typeface="Arial" panose="020B0604020202020204" pitchFamily="34" charset="0"/>
                  <a:buChar char="•"/>
                </a:pPr>
                <a:r>
                  <a:rPr lang="en-US" dirty="0"/>
                  <a:t>Statistically assess differences in performance using a paired </a:t>
                </a:r>
                <a:r>
                  <a:rPr lang="en-US" i="1" dirty="0"/>
                  <a:t>t</a:t>
                </a:r>
                <a:r>
                  <a:rPr lang="en-US" dirty="0"/>
                  <a:t>-test.</a:t>
                </a:r>
              </a:p>
              <a:p>
                <a:pPr marL="342900" indent="-342900">
                  <a:buFont typeface="Arial" panose="020B0604020202020204" pitchFamily="34" charset="0"/>
                  <a:buChar char="•"/>
                </a:pPr>
                <a:r>
                  <a:rPr lang="en-US" dirty="0"/>
                  <a:t>Need to account for the fact that training sets in cross validation are not independent to stabilize type I error rates [1].</a:t>
                </a:r>
                <a:endParaRPr lang="en-US" b="1"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xmlns="">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12495472"/>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a:xfrm>
            <a:off x="14761560" y="2912962"/>
            <a:ext cx="6995514" cy="415498"/>
          </a:xfrm>
          <a:ln>
            <a:solidFill>
              <a:schemeClr val="accent1"/>
            </a:solidFill>
          </a:ln>
        </p:spPr>
        <p:txBody>
          <a:bodyPr/>
          <a:lstStyle/>
          <a:p>
            <a:r>
              <a:rPr lang="en-US" dirty="0"/>
              <a:t>CASE STUDY (I)</a:t>
            </a:r>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a:xfrm>
            <a:off x="14778942" y="3338381"/>
            <a:ext cx="6985298" cy="2074975"/>
          </a:xfrm>
        </p:spPr>
        <p:txBody>
          <a:bodyPr/>
          <a:lstStyle/>
          <a:p>
            <a:pPr marL="342900" indent="-342900">
              <a:buFont typeface="Arial" panose="020B0604020202020204" pitchFamily="34" charset="0"/>
              <a:buChar char="•"/>
            </a:pPr>
            <a:r>
              <a:rPr lang="en-US" dirty="0"/>
              <a:t>Claim severity data from a Kaggle competition [2].</a:t>
            </a:r>
          </a:p>
          <a:p>
            <a:pPr marL="342900" indent="-342900">
              <a:buFont typeface="Arial" panose="020B0604020202020204" pitchFamily="34" charset="0"/>
              <a:buChar char="•"/>
            </a:pPr>
            <a:r>
              <a:rPr lang="en-US" dirty="0"/>
              <a:t>The goal is to predict the severity associated with each claim (continuous response, MAE loss).</a:t>
            </a:r>
          </a:p>
          <a:p>
            <a:pPr marL="342900" indent="-342900">
              <a:buFont typeface="Arial" panose="020B0604020202020204" pitchFamily="34" charset="0"/>
              <a:buChar char="•"/>
            </a:pPr>
            <a:r>
              <a:rPr lang="en-US" dirty="0"/>
              <a:t>194,000 claims, 116 categorical predictors, 14 numerical predictors.</a:t>
            </a:r>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xfrm>
            <a:off x="22007592" y="6860098"/>
            <a:ext cx="6990656" cy="428662"/>
          </a:xfrm>
          <a:solidFill>
            <a:srgbClr val="0D2069"/>
          </a:solidFill>
          <a:ln w="19050">
            <a:solidFill>
              <a:schemeClr val="accent1"/>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7273279"/>
            <a:ext cx="6985298" cy="1046440"/>
          </a:xfrm>
          <a:ln w="19050">
            <a:solidFill>
              <a:srgbClr val="0D2069"/>
            </a:solidFill>
          </a:ln>
        </p:spPr>
        <p:txBody>
          <a:bodyPr/>
          <a:lstStyle/>
          <a:p>
            <a:pPr marL="457200" indent="-457200">
              <a:buFont typeface="+mj-lt"/>
              <a:buAutoNum type="arabicPeriod"/>
            </a:pPr>
            <a:endParaRPr lang="en-US" dirty="0"/>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a:xfrm>
            <a:off x="22007592" y="10996777"/>
            <a:ext cx="6990656" cy="415498"/>
          </a:xfrm>
          <a:ln>
            <a:solidFill>
              <a:schemeClr val="accent1"/>
            </a:solidFill>
          </a:ln>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a:xfrm>
            <a:off x="22034215" y="11417430"/>
            <a:ext cx="6932379" cy="2925160"/>
          </a:xfrm>
        </p:spPr>
        <p:txBody>
          <a:bodyPr/>
          <a:lstStyle/>
          <a:p>
            <a:r>
              <a:rPr lang="en-US" dirty="0"/>
              <a:t>[1] Nadeau, C., &amp; Bengio, Y. (2003). Inference for the generalization error. </a:t>
            </a:r>
            <a:r>
              <a:rPr lang="en-US" i="1" dirty="0"/>
              <a:t>Machine Learning, 52(3), </a:t>
            </a:r>
            <a:r>
              <a:rPr lang="en-US" dirty="0"/>
              <a:t>239-281. </a:t>
            </a:r>
            <a:r>
              <a:rPr lang="en-US" dirty="0">
                <a:hlinkClick r:id="rId3"/>
              </a:rPr>
              <a:t>https://doi.org/10.1023/A:1024068626366</a:t>
            </a:r>
            <a:endParaRPr lang="en-US" dirty="0"/>
          </a:p>
          <a:p>
            <a:r>
              <a:rPr lang="en-US" dirty="0"/>
              <a:t>[2] Allstate Insurance. Allstate claims severity. Retrieved January 2023, from </a:t>
            </a:r>
            <a:r>
              <a:rPr lang="en-US" dirty="0">
                <a:hlinkClick r:id="rId4"/>
              </a:rPr>
              <a:t>https://www.kaggle.com/competitions/allstate-claims-severity/data</a:t>
            </a:r>
            <a:endParaRPr lang="en-US" dirty="0"/>
          </a:p>
          <a:p>
            <a:endParaRPr lang="en-US" dirty="0"/>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a:xfrm>
            <a:off x="22011913" y="13971205"/>
            <a:ext cx="6986580" cy="415498"/>
          </a:xfrm>
          <a:ln>
            <a:solidFill>
              <a:srgbClr val="0D2069"/>
            </a:solidFill>
          </a:ln>
        </p:spPr>
        <p:txBody>
          <a:bodyPr/>
          <a:lstStyle/>
          <a:p>
            <a:r>
              <a:rPr lang="en-US" dirty="0"/>
              <a:t>ACKNOWLEDGEMENTS</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a:xfrm>
            <a:off x="22060675" y="14371316"/>
            <a:ext cx="6905919" cy="1661993"/>
          </a:xfrm>
        </p:spPr>
        <p:txBody>
          <a:bodyPr/>
          <a:lstStyle/>
          <a:p>
            <a:r>
              <a:rPr lang="en-US" dirty="0"/>
              <a:t>This project was developed during the Summer of 2022, while the author was working as an intern Data Scientist at Liberty Mutual Insurance.</a:t>
            </a:r>
          </a:p>
        </p:txBody>
      </p:sp>
      <p:pic>
        <p:nvPicPr>
          <p:cNvPr id="28" name="Graphic 27">
            <a:extLst>
              <a:ext uri="{FF2B5EF4-FFF2-40B4-BE49-F238E27FC236}">
                <a16:creationId xmlns:a16="http://schemas.microsoft.com/office/drawing/2014/main" id="{D0166F6C-E1A8-8987-7D5C-06C0628AE2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85621" y="10139175"/>
            <a:ext cx="2569103" cy="581421"/>
          </a:xfrm>
          <a:prstGeom prst="rect">
            <a:avLst/>
          </a:prstGeom>
        </p:spPr>
      </p:pic>
      <p:pic>
        <p:nvPicPr>
          <p:cNvPr id="30" name="Picture 29" descr="Logo, icon&#10;&#10;Description automatically generated">
            <a:extLst>
              <a:ext uri="{FF2B5EF4-FFF2-40B4-BE49-F238E27FC236}">
                <a16:creationId xmlns:a16="http://schemas.microsoft.com/office/drawing/2014/main" id="{D63039D1-75BF-8E35-CBA3-073469A0A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7571" y="8434231"/>
            <a:ext cx="1025204" cy="1150420"/>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B96BD481-3F66-BA63-87AA-CE7989B85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320" y="9210853"/>
            <a:ext cx="1058636" cy="1058636"/>
          </a:xfrm>
          <a:prstGeom prst="rect">
            <a:avLst/>
          </a:prstGeom>
        </p:spPr>
      </p:pic>
      <p:sp>
        <p:nvSpPr>
          <p:cNvPr id="39" name="TextBox 38">
            <a:extLst>
              <a:ext uri="{FF2B5EF4-FFF2-40B4-BE49-F238E27FC236}">
                <a16:creationId xmlns:a16="http://schemas.microsoft.com/office/drawing/2014/main" id="{7FA58538-CA08-BD6E-2D02-14BA40CAE7E9}"/>
              </a:ext>
            </a:extLst>
          </p:cNvPr>
          <p:cNvSpPr txBox="1"/>
          <p:nvPr/>
        </p:nvSpPr>
        <p:spPr>
          <a:xfrm>
            <a:off x="400093" y="10253451"/>
            <a:ext cx="821410" cy="523220"/>
          </a:xfrm>
          <a:prstGeom prst="rect">
            <a:avLst/>
          </a:prstGeom>
          <a:noFill/>
        </p:spPr>
        <p:txBody>
          <a:bodyPr wrap="square" rtlCol="0">
            <a:spAutoFit/>
          </a:bodyPr>
          <a:lstStyle/>
          <a:p>
            <a:pPr algn="ctr"/>
            <a:r>
              <a:rPr lang="en-US" sz="1400" dirty="0"/>
              <a:t>Training Data</a:t>
            </a:r>
          </a:p>
        </p:txBody>
      </p:sp>
      <p:sp>
        <p:nvSpPr>
          <p:cNvPr id="42" name="Oval 41">
            <a:extLst>
              <a:ext uri="{FF2B5EF4-FFF2-40B4-BE49-F238E27FC236}">
                <a16:creationId xmlns:a16="http://schemas.microsoft.com/office/drawing/2014/main" id="{CA9AC509-866C-1411-14CF-41035384CF5A}"/>
              </a:ext>
            </a:extLst>
          </p:cNvPr>
          <p:cNvSpPr/>
          <p:nvPr/>
        </p:nvSpPr>
        <p:spPr>
          <a:xfrm>
            <a:off x="1977682" y="8237527"/>
            <a:ext cx="3626603" cy="30042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4815FF89-D9A5-9E86-5CC6-6B692E2EC0F5}"/>
              </a:ext>
            </a:extLst>
          </p:cNvPr>
          <p:cNvSpPr txBox="1"/>
          <p:nvPr/>
        </p:nvSpPr>
        <p:spPr>
          <a:xfrm>
            <a:off x="3543306" y="9614684"/>
            <a:ext cx="453734" cy="584775"/>
          </a:xfrm>
          <a:prstGeom prst="rect">
            <a:avLst/>
          </a:prstGeom>
          <a:noFill/>
        </p:spPr>
        <p:txBody>
          <a:bodyPr wrap="square" rtlCol="0">
            <a:spAutoFit/>
          </a:bodyPr>
          <a:lstStyle/>
          <a:p>
            <a:pPr algn="ctr"/>
            <a:r>
              <a:rPr lang="en-US" sz="3200" dirty="0"/>
              <a:t>+</a:t>
            </a:r>
            <a:endParaRPr lang="en-US" dirty="0"/>
          </a:p>
        </p:txBody>
      </p:sp>
      <p:pic>
        <p:nvPicPr>
          <p:cNvPr id="45" name="Picture 44" descr="Shape&#10;&#10;Description automatically generated with low confidence">
            <a:extLst>
              <a:ext uri="{FF2B5EF4-FFF2-40B4-BE49-F238E27FC236}">
                <a16:creationId xmlns:a16="http://schemas.microsoft.com/office/drawing/2014/main" id="{338879B3-8414-ED59-F4A2-8252E0AE24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5285" y="9210853"/>
            <a:ext cx="1058636" cy="1058636"/>
          </a:xfrm>
          <a:prstGeom prst="rect">
            <a:avLst/>
          </a:prstGeom>
        </p:spPr>
      </p:pic>
      <p:sp>
        <p:nvSpPr>
          <p:cNvPr id="46" name="TextBox 45">
            <a:extLst>
              <a:ext uri="{FF2B5EF4-FFF2-40B4-BE49-F238E27FC236}">
                <a16:creationId xmlns:a16="http://schemas.microsoft.com/office/drawing/2014/main" id="{A0837B6B-D57D-04D7-7FBE-8A887C9308FB}"/>
              </a:ext>
            </a:extLst>
          </p:cNvPr>
          <p:cNvSpPr txBox="1"/>
          <p:nvPr/>
        </p:nvSpPr>
        <p:spPr>
          <a:xfrm>
            <a:off x="6237011" y="10253451"/>
            <a:ext cx="935183" cy="523220"/>
          </a:xfrm>
          <a:prstGeom prst="rect">
            <a:avLst/>
          </a:prstGeom>
          <a:noFill/>
        </p:spPr>
        <p:txBody>
          <a:bodyPr wrap="square" rtlCol="0">
            <a:spAutoFit/>
          </a:bodyPr>
          <a:lstStyle/>
          <a:p>
            <a:pPr algn="ctr"/>
            <a:r>
              <a:rPr lang="en-US" sz="1400" dirty="0"/>
              <a:t>Validation Data</a:t>
            </a:r>
          </a:p>
        </p:txBody>
      </p:sp>
      <p:cxnSp>
        <p:nvCxnSpPr>
          <p:cNvPr id="48" name="Straight Arrow Connector 47">
            <a:extLst>
              <a:ext uri="{FF2B5EF4-FFF2-40B4-BE49-F238E27FC236}">
                <a16:creationId xmlns:a16="http://schemas.microsoft.com/office/drawing/2014/main" id="{DA33C62C-78E1-1608-C773-8FA221D74246}"/>
              </a:ext>
            </a:extLst>
          </p:cNvPr>
          <p:cNvCxnSpPr>
            <a:stCxn id="38" idx="3"/>
            <a:endCxn id="42" idx="2"/>
          </p:cNvCxnSpPr>
          <p:nvPr/>
        </p:nvCxnSpPr>
        <p:spPr>
          <a:xfrm flipV="1">
            <a:off x="1344956" y="9739631"/>
            <a:ext cx="632726"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856DC56-CDA8-03CB-A76D-453F423C5924}"/>
              </a:ext>
            </a:extLst>
          </p:cNvPr>
          <p:cNvCxnSpPr>
            <a:stCxn id="42" idx="6"/>
            <a:endCxn id="45" idx="1"/>
          </p:cNvCxnSpPr>
          <p:nvPr/>
        </p:nvCxnSpPr>
        <p:spPr>
          <a:xfrm>
            <a:off x="5604285" y="9739631"/>
            <a:ext cx="571000" cy="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20">
            <a:extLst>
              <a:ext uri="{FF2B5EF4-FFF2-40B4-BE49-F238E27FC236}">
                <a16:creationId xmlns:a16="http://schemas.microsoft.com/office/drawing/2014/main" id="{840AECC3-FE6D-3276-0C4B-DAC77D3BE9FB}"/>
              </a:ext>
            </a:extLst>
          </p:cNvPr>
          <p:cNvGraphicFramePr>
            <a:graphicFrameLocks noGrp="1"/>
          </p:cNvGraphicFramePr>
          <p:nvPr>
            <p:extLst>
              <p:ext uri="{D42A27DB-BD31-4B8C-83A1-F6EECF244321}">
                <p14:modId xmlns:p14="http://schemas.microsoft.com/office/powerpoint/2010/main" val="3232558727"/>
              </p:ext>
            </p:extLst>
          </p:nvPr>
        </p:nvGraphicFramePr>
        <p:xfrm>
          <a:off x="14937764" y="5841020"/>
          <a:ext cx="6667652" cy="1005840"/>
        </p:xfrm>
        <a:graphic>
          <a:graphicData uri="http://schemas.openxmlformats.org/drawingml/2006/table">
            <a:tbl>
              <a:tblPr firstRow="1" bandRow="1">
                <a:tableStyleId>{5C22544A-7EE6-4342-B048-85BDC9FD1C3A}</a:tableStyleId>
              </a:tblPr>
              <a:tblGrid>
                <a:gridCol w="1666913">
                  <a:extLst>
                    <a:ext uri="{9D8B030D-6E8A-4147-A177-3AD203B41FA5}">
                      <a16:colId xmlns:a16="http://schemas.microsoft.com/office/drawing/2014/main" val="1957464870"/>
                    </a:ext>
                  </a:extLst>
                </a:gridCol>
                <a:gridCol w="1666913">
                  <a:extLst>
                    <a:ext uri="{9D8B030D-6E8A-4147-A177-3AD203B41FA5}">
                      <a16:colId xmlns:a16="http://schemas.microsoft.com/office/drawing/2014/main" val="2781740689"/>
                    </a:ext>
                  </a:extLst>
                </a:gridCol>
                <a:gridCol w="1666913">
                  <a:extLst>
                    <a:ext uri="{9D8B030D-6E8A-4147-A177-3AD203B41FA5}">
                      <a16:colId xmlns:a16="http://schemas.microsoft.com/office/drawing/2014/main" val="3730805822"/>
                    </a:ext>
                  </a:extLst>
                </a:gridCol>
                <a:gridCol w="1666913">
                  <a:extLst>
                    <a:ext uri="{9D8B030D-6E8A-4147-A177-3AD203B41FA5}">
                      <a16:colId xmlns:a16="http://schemas.microsoft.com/office/drawing/2014/main" val="3385206762"/>
                    </a:ext>
                  </a:extLst>
                </a:gridCol>
              </a:tblGrid>
              <a:tr h="0">
                <a:tc>
                  <a:txBody>
                    <a:bodyPr/>
                    <a:lstStyle/>
                    <a:p>
                      <a:pPr algn="ctr"/>
                      <a:r>
                        <a:rPr lang="en-US" sz="1600" dirty="0"/>
                        <a:t>Cross Validation</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Time*</a:t>
                      </a:r>
                    </a:p>
                  </a:txBody>
                  <a:tcPr anchor="ctr"/>
                </a:tc>
                <a:extLst>
                  <a:ext uri="{0D108BD9-81ED-4DB2-BD59-A6C34878D82A}">
                    <a16:rowId xmlns:a16="http://schemas.microsoft.com/office/drawing/2014/main" val="1084369413"/>
                  </a:ext>
                </a:extLst>
              </a:tr>
              <a:tr h="0">
                <a:tc>
                  <a:txBody>
                    <a:bodyPr/>
                    <a:lstStyle/>
                    <a:p>
                      <a:pPr algn="ctr"/>
                      <a:r>
                        <a:rPr lang="en-US" sz="1600" dirty="0"/>
                        <a:t>Nested RCV</a:t>
                      </a:r>
                    </a:p>
                  </a:txBody>
                  <a:tcPr anchor="ctr"/>
                </a:tc>
                <a:tc>
                  <a:txBody>
                    <a:bodyPr/>
                    <a:lstStyle/>
                    <a:p>
                      <a:pPr algn="ctr"/>
                      <a:r>
                        <a:rPr lang="en-US" sz="1600" dirty="0"/>
                        <a:t>1149.73</a:t>
                      </a:r>
                    </a:p>
                  </a:txBody>
                  <a:tcPr anchor="ctr"/>
                </a:tc>
                <a:tc>
                  <a:txBody>
                    <a:bodyPr/>
                    <a:lstStyle/>
                    <a:p>
                      <a:pPr algn="ctr"/>
                      <a:r>
                        <a:rPr lang="en-US" sz="1600" dirty="0"/>
                        <a:t>10.52</a:t>
                      </a:r>
                    </a:p>
                  </a:txBody>
                  <a:tcPr anchor="ctr"/>
                </a:tc>
                <a:tc>
                  <a:txBody>
                    <a:bodyPr/>
                    <a:lstStyle/>
                    <a:p>
                      <a:pPr algn="ctr"/>
                      <a:r>
                        <a:rPr lang="en-US" sz="1600" dirty="0"/>
                        <a:t>2h 35m</a:t>
                      </a:r>
                    </a:p>
                  </a:txBody>
                  <a:tcPr anchor="ctr"/>
                </a:tc>
                <a:extLst>
                  <a:ext uri="{0D108BD9-81ED-4DB2-BD59-A6C34878D82A}">
                    <a16:rowId xmlns:a16="http://schemas.microsoft.com/office/drawing/2014/main" val="1227903077"/>
                  </a:ext>
                </a:extLst>
              </a:tr>
              <a:tr h="0">
                <a:tc>
                  <a:txBody>
                    <a:bodyPr/>
                    <a:lstStyle/>
                    <a:p>
                      <a:pPr algn="ctr"/>
                      <a:r>
                        <a:rPr lang="en-US" sz="1600" dirty="0"/>
                        <a:t>Non-nested RCV</a:t>
                      </a:r>
                    </a:p>
                  </a:txBody>
                  <a:tcPr anchor="ctr"/>
                </a:tc>
                <a:tc>
                  <a:txBody>
                    <a:bodyPr/>
                    <a:lstStyle/>
                    <a:p>
                      <a:pPr algn="ctr"/>
                      <a:r>
                        <a:rPr lang="en-US" sz="1600" dirty="0"/>
                        <a:t>1148.85</a:t>
                      </a:r>
                    </a:p>
                  </a:txBody>
                  <a:tcPr anchor="ctr"/>
                </a:tc>
                <a:tc>
                  <a:txBody>
                    <a:bodyPr/>
                    <a:lstStyle/>
                    <a:p>
                      <a:pPr algn="ctr"/>
                      <a:r>
                        <a:rPr lang="en-US" sz="1600" dirty="0"/>
                        <a:t>9.69</a:t>
                      </a:r>
                    </a:p>
                  </a:txBody>
                  <a:tcPr anchor="ctr"/>
                </a:tc>
                <a:tc>
                  <a:txBody>
                    <a:bodyPr/>
                    <a:lstStyle/>
                    <a:p>
                      <a:pPr algn="ctr"/>
                      <a:r>
                        <a:rPr lang="en-US" sz="1600" dirty="0"/>
                        <a:t>1h 2m</a:t>
                      </a:r>
                    </a:p>
                  </a:txBody>
                  <a:tcPr anchor="ctr"/>
                </a:tc>
                <a:extLst>
                  <a:ext uri="{0D108BD9-81ED-4DB2-BD59-A6C34878D82A}">
                    <a16:rowId xmlns:a16="http://schemas.microsoft.com/office/drawing/2014/main" val="23211046"/>
                  </a:ext>
                </a:extLst>
              </a:tr>
            </a:tbl>
          </a:graphicData>
        </a:graphic>
      </p:graphicFrame>
      <p:sp>
        <p:nvSpPr>
          <p:cNvPr id="23" name="TextBox 22">
            <a:extLst>
              <a:ext uri="{FF2B5EF4-FFF2-40B4-BE49-F238E27FC236}">
                <a16:creationId xmlns:a16="http://schemas.microsoft.com/office/drawing/2014/main" id="{D76FCA8F-A63A-6295-AAE5-FD5485133CBB}"/>
              </a:ext>
            </a:extLst>
          </p:cNvPr>
          <p:cNvSpPr txBox="1"/>
          <p:nvPr/>
        </p:nvSpPr>
        <p:spPr>
          <a:xfrm>
            <a:off x="14915524" y="6828102"/>
            <a:ext cx="7002680" cy="276999"/>
          </a:xfrm>
          <a:prstGeom prst="rect">
            <a:avLst/>
          </a:prstGeom>
          <a:noFill/>
        </p:spPr>
        <p:txBody>
          <a:bodyPr wrap="square" rtlCol="0">
            <a:spAutoFit/>
          </a:bodyPr>
          <a:lstStyle/>
          <a:p>
            <a:r>
              <a:rPr lang="en-US" sz="1200" dirty="0"/>
              <a:t>* Tested using 5 cores in parallel on a 2022 MacBook Air with 8 GB RAM and M2 chip (MacOS Ventura 13.1).</a:t>
            </a:r>
          </a:p>
        </p:txBody>
      </p:sp>
      <p:pic>
        <p:nvPicPr>
          <p:cNvPr id="27" name="Picture 26">
            <a:extLst>
              <a:ext uri="{FF2B5EF4-FFF2-40B4-BE49-F238E27FC236}">
                <a16:creationId xmlns:a16="http://schemas.microsoft.com/office/drawing/2014/main" id="{46A26B1E-4554-45E9-D4E0-1C11D4D0D1F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4937765" y="9009441"/>
            <a:ext cx="6667651" cy="3590274"/>
          </a:xfrm>
          <a:prstGeom prst="rect">
            <a:avLst/>
          </a:prstGeom>
        </p:spPr>
      </p:pic>
      <p:graphicFrame>
        <p:nvGraphicFramePr>
          <p:cNvPr id="32" name="Table 32">
            <a:extLst>
              <a:ext uri="{FF2B5EF4-FFF2-40B4-BE49-F238E27FC236}">
                <a16:creationId xmlns:a16="http://schemas.microsoft.com/office/drawing/2014/main" id="{C2CB50BB-8F5E-C957-0FA7-73E897791204}"/>
              </a:ext>
            </a:extLst>
          </p:cNvPr>
          <p:cNvGraphicFramePr>
            <a:graphicFrameLocks noGrp="1"/>
          </p:cNvGraphicFramePr>
          <p:nvPr>
            <p:extLst>
              <p:ext uri="{D42A27DB-BD31-4B8C-83A1-F6EECF244321}">
                <p14:modId xmlns:p14="http://schemas.microsoft.com/office/powerpoint/2010/main" val="4117563924"/>
              </p:ext>
            </p:extLst>
          </p:nvPr>
        </p:nvGraphicFramePr>
        <p:xfrm>
          <a:off x="14897291" y="12985556"/>
          <a:ext cx="6667650" cy="1005840"/>
        </p:xfrm>
        <a:graphic>
          <a:graphicData uri="http://schemas.openxmlformats.org/drawingml/2006/table">
            <a:tbl>
              <a:tblPr firstRow="1" bandRow="1">
                <a:tableStyleId>{5C22544A-7EE6-4342-B048-85BDC9FD1C3A}</a:tableStyleId>
              </a:tblPr>
              <a:tblGrid>
                <a:gridCol w="1333530">
                  <a:extLst>
                    <a:ext uri="{9D8B030D-6E8A-4147-A177-3AD203B41FA5}">
                      <a16:colId xmlns:a16="http://schemas.microsoft.com/office/drawing/2014/main" val="3984412085"/>
                    </a:ext>
                  </a:extLst>
                </a:gridCol>
                <a:gridCol w="1333530">
                  <a:extLst>
                    <a:ext uri="{9D8B030D-6E8A-4147-A177-3AD203B41FA5}">
                      <a16:colId xmlns:a16="http://schemas.microsoft.com/office/drawing/2014/main" val="868282736"/>
                    </a:ext>
                  </a:extLst>
                </a:gridCol>
                <a:gridCol w="1333530">
                  <a:extLst>
                    <a:ext uri="{9D8B030D-6E8A-4147-A177-3AD203B41FA5}">
                      <a16:colId xmlns:a16="http://schemas.microsoft.com/office/drawing/2014/main" val="1330813819"/>
                    </a:ext>
                  </a:extLst>
                </a:gridCol>
                <a:gridCol w="1333530">
                  <a:extLst>
                    <a:ext uri="{9D8B030D-6E8A-4147-A177-3AD203B41FA5}">
                      <a16:colId xmlns:a16="http://schemas.microsoft.com/office/drawing/2014/main" val="3565910152"/>
                    </a:ext>
                  </a:extLst>
                </a:gridCol>
                <a:gridCol w="1333530">
                  <a:extLst>
                    <a:ext uri="{9D8B030D-6E8A-4147-A177-3AD203B41FA5}">
                      <a16:colId xmlns:a16="http://schemas.microsoft.com/office/drawing/2014/main" val="1693654350"/>
                    </a:ext>
                  </a:extLst>
                </a:gridCol>
              </a:tblGrid>
              <a:tr h="0">
                <a:tc>
                  <a:txBody>
                    <a:bodyPr/>
                    <a:lstStyle/>
                    <a:p>
                      <a:pPr algn="ctr"/>
                      <a:r>
                        <a:rPr lang="en-US" sz="1600" dirty="0"/>
                        <a:t>Model</a:t>
                      </a:r>
                    </a:p>
                  </a:txBody>
                  <a:tcPr anchor="ctr"/>
                </a:tc>
                <a:tc>
                  <a:txBody>
                    <a:bodyPr/>
                    <a:lstStyle/>
                    <a:p>
                      <a:pPr algn="ctr"/>
                      <a:r>
                        <a:rPr lang="en-US" sz="1600" dirty="0"/>
                        <a:t>Avg. MAE</a:t>
                      </a:r>
                    </a:p>
                  </a:txBody>
                  <a:tcPr anchor="ctr"/>
                </a:tc>
                <a:tc>
                  <a:txBody>
                    <a:bodyPr/>
                    <a:lstStyle/>
                    <a:p>
                      <a:pPr algn="ctr"/>
                      <a:r>
                        <a:rPr lang="en-US" sz="1600" dirty="0"/>
                        <a:t>SD MAE</a:t>
                      </a:r>
                    </a:p>
                  </a:txBody>
                  <a:tcPr anchor="ctr"/>
                </a:tc>
                <a:tc>
                  <a:txBody>
                    <a:bodyPr/>
                    <a:lstStyle/>
                    <a:p>
                      <a:pPr algn="ctr"/>
                      <a:r>
                        <a:rPr lang="en-US" sz="1600" dirty="0"/>
                        <a:t>Avg. Diff.</a:t>
                      </a:r>
                    </a:p>
                  </a:txBody>
                  <a:tcPr anchor="ctr"/>
                </a:tc>
                <a:tc>
                  <a:txBody>
                    <a:bodyPr/>
                    <a:lstStyle/>
                    <a:p>
                      <a:pPr algn="ctr"/>
                      <a:r>
                        <a:rPr lang="en-US" sz="1600" i="1" dirty="0"/>
                        <a:t>t-</a:t>
                      </a:r>
                      <a:r>
                        <a:rPr lang="en-US" sz="1600" i="0" dirty="0"/>
                        <a:t>statistic</a:t>
                      </a:r>
                      <a:endParaRPr lang="en-US" sz="1600" i="1" dirty="0"/>
                    </a:p>
                  </a:txBody>
                  <a:tcPr anchor="ctr"/>
                </a:tc>
                <a:extLst>
                  <a:ext uri="{0D108BD9-81ED-4DB2-BD59-A6C34878D82A}">
                    <a16:rowId xmlns:a16="http://schemas.microsoft.com/office/drawing/2014/main" val="3442803741"/>
                  </a:ext>
                </a:extLst>
              </a:tr>
              <a:tr h="0">
                <a:tc>
                  <a:txBody>
                    <a:bodyPr/>
                    <a:lstStyle/>
                    <a:p>
                      <a:pPr algn="ctr"/>
                      <a:r>
                        <a:rPr lang="en-US" sz="1600" dirty="0"/>
                        <a:t>Full</a:t>
                      </a:r>
                    </a:p>
                  </a:txBody>
                  <a:tcPr anchor="ctr"/>
                </a:tc>
                <a:tc>
                  <a:txBody>
                    <a:bodyPr/>
                    <a:lstStyle/>
                    <a:p>
                      <a:pPr algn="ctr"/>
                      <a:r>
                        <a:rPr lang="en-US" sz="1600" dirty="0"/>
                        <a:t>1146.34</a:t>
                      </a:r>
                    </a:p>
                  </a:txBody>
                  <a:tcPr anchor="ctr"/>
                </a:tc>
                <a:tc>
                  <a:txBody>
                    <a:bodyPr/>
                    <a:lstStyle/>
                    <a:p>
                      <a:pPr algn="ctr"/>
                      <a:r>
                        <a:rPr lang="en-US" sz="1600" dirty="0"/>
                        <a:t>9.46</a:t>
                      </a:r>
                    </a:p>
                  </a:txBody>
                  <a:tcPr anchor="ctr"/>
                </a:tc>
                <a:tc>
                  <a:txBody>
                    <a:bodyPr/>
                    <a:lstStyle/>
                    <a:p>
                      <a:pPr algn="ctr"/>
                      <a:r>
                        <a:rPr lang="en-US" sz="1600" dirty="0"/>
                        <a:t>2.35</a:t>
                      </a:r>
                    </a:p>
                  </a:txBody>
                  <a:tcPr anchor="ctr"/>
                </a:tc>
                <a:tc>
                  <a:txBody>
                    <a:bodyPr/>
                    <a:lstStyle/>
                    <a:p>
                      <a:pPr algn="ctr"/>
                      <a:r>
                        <a:rPr lang="en-US" sz="1600" dirty="0"/>
                        <a:t>2.06</a:t>
                      </a:r>
                    </a:p>
                  </a:txBody>
                  <a:tcPr anchor="ctr"/>
                </a:tc>
                <a:extLst>
                  <a:ext uri="{0D108BD9-81ED-4DB2-BD59-A6C34878D82A}">
                    <a16:rowId xmlns:a16="http://schemas.microsoft.com/office/drawing/2014/main" val="756519327"/>
                  </a:ext>
                </a:extLst>
              </a:tr>
              <a:tr h="0">
                <a:tc>
                  <a:txBody>
                    <a:bodyPr/>
                    <a:lstStyle/>
                    <a:p>
                      <a:pPr algn="ctr"/>
                      <a:r>
                        <a:rPr lang="en-US" sz="1600" dirty="0"/>
                        <a:t>Reduced</a:t>
                      </a:r>
                    </a:p>
                  </a:txBody>
                  <a:tcPr anchor="ctr"/>
                </a:tc>
                <a:tc>
                  <a:txBody>
                    <a:bodyPr/>
                    <a:lstStyle/>
                    <a:p>
                      <a:pPr algn="ctr"/>
                      <a:r>
                        <a:rPr lang="en-US" sz="1600" dirty="0"/>
                        <a:t>1143.99</a:t>
                      </a:r>
                    </a:p>
                  </a:txBody>
                  <a:tcPr anchor="ctr"/>
                </a:tc>
                <a:tc>
                  <a:txBody>
                    <a:bodyPr/>
                    <a:lstStyle/>
                    <a:p>
                      <a:pPr algn="ctr"/>
                      <a:r>
                        <a:rPr lang="en-US" sz="1600" dirty="0"/>
                        <a:t>8.51</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350978864"/>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4D35232-CD28-E8B5-6774-F024459E50DA}"/>
                  </a:ext>
                </a:extLst>
              </p:cNvPr>
              <p:cNvSpPr txBox="1"/>
              <p:nvPr/>
            </p:nvSpPr>
            <p:spPr>
              <a:xfrm>
                <a:off x="14915579" y="13991396"/>
                <a:ext cx="5729088" cy="307777"/>
              </a:xfrm>
              <a:prstGeom prst="rect">
                <a:avLst/>
              </a:prstGeom>
              <a:noFill/>
            </p:spPr>
            <p:txBody>
              <a:bodyPr wrap="square" rtlCol="0">
                <a:spAutoFit/>
              </a:bodyPr>
              <a:lstStyle/>
              <a:p>
                <a:r>
                  <a:rPr lang="en-US" sz="1400" i="1" dirty="0"/>
                  <a:t>p-</a:t>
                </a:r>
                <a:r>
                  <a:rPr lang="en-US" sz="1400" dirty="0"/>
                  <a:t>value = 0.0507, obtained with a </a:t>
                </a:r>
                <a14:m>
                  <m:oMath xmlns:m="http://schemas.openxmlformats.org/officeDocument/2006/math">
                    <m:sSub>
                      <m:sSubPr>
                        <m:ctrlPr>
                          <a:rPr lang="en-US" sz="1400" i="1" smtClean="0">
                            <a:latin typeface="Cambria Math" panose="02040503050406030204" pitchFamily="18" charset="0"/>
                          </a:rPr>
                        </m:ctrlPr>
                      </m:sSubPr>
                      <m:e>
                        <m:r>
                          <a:rPr lang="es-ES" sz="1400" b="0" i="1" smtClean="0">
                            <a:latin typeface="Cambria Math" panose="02040503050406030204" pitchFamily="18" charset="0"/>
                          </a:rPr>
                          <m:t>𝑡</m:t>
                        </m:r>
                      </m:e>
                      <m:sub>
                        <m:r>
                          <a:rPr lang="es-ES" sz="1400" b="0" i="1" smtClean="0">
                            <a:latin typeface="Cambria Math" panose="02040503050406030204" pitchFamily="18" charset="0"/>
                          </a:rPr>
                          <m:t>𝑟</m:t>
                        </m:r>
                        <m:r>
                          <a:rPr lang="es-ES" sz="1400" b="0" i="1" smtClean="0">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rPr>
                          <m:t>𝑘</m:t>
                        </m:r>
                        <m:r>
                          <a:rPr lang="es-ES" sz="1400" b="0" i="1" smtClean="0">
                            <a:latin typeface="Cambria Math" panose="02040503050406030204" pitchFamily="18" charset="0"/>
                          </a:rPr>
                          <m:t>−1</m:t>
                        </m:r>
                      </m:sub>
                    </m:sSub>
                  </m:oMath>
                </a14:m>
                <a:r>
                  <a:rPr lang="en-US" sz="1400" i="1" dirty="0"/>
                  <a:t> </a:t>
                </a:r>
                <a:r>
                  <a:rPr lang="en-US" sz="1400" dirty="0"/>
                  <a:t>distribution.</a:t>
                </a:r>
                <a:endParaRPr lang="en-US" sz="1400" i="1" dirty="0"/>
              </a:p>
            </p:txBody>
          </p:sp>
        </mc:Choice>
        <mc:Fallback xmlns="">
          <p:sp>
            <p:nvSpPr>
              <p:cNvPr id="33" name="TextBox 32">
                <a:extLst>
                  <a:ext uri="{FF2B5EF4-FFF2-40B4-BE49-F238E27FC236}">
                    <a16:creationId xmlns:a16="http://schemas.microsoft.com/office/drawing/2014/main" id="{C4D35232-CD28-E8B5-6774-F024459E50DA}"/>
                  </a:ext>
                </a:extLst>
              </p:cNvPr>
              <p:cNvSpPr txBox="1">
                <a:spLocks noRot="1" noChangeAspect="1" noMove="1" noResize="1" noEditPoints="1" noAdjustHandles="1" noChangeArrowheads="1" noChangeShapeType="1" noTextEdit="1"/>
              </p:cNvSpPr>
              <p:nvPr/>
            </p:nvSpPr>
            <p:spPr>
              <a:xfrm>
                <a:off x="14915579" y="13991396"/>
                <a:ext cx="5729088" cy="307777"/>
              </a:xfrm>
              <a:prstGeom prst="rect">
                <a:avLst/>
              </a:prstGeom>
              <a:blipFill>
                <a:blip r:embed="rId10"/>
                <a:stretch>
                  <a:fillRect l="-221" t="-3846" b="-15385"/>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794B5552-4C40-1464-ACA9-6300F6472273}"/>
              </a:ext>
            </a:extLst>
          </p:cNvPr>
          <p:cNvSpPr txBox="1"/>
          <p:nvPr/>
        </p:nvSpPr>
        <p:spPr>
          <a:xfrm>
            <a:off x="14849280" y="12647002"/>
            <a:ext cx="6638134" cy="338554"/>
          </a:xfrm>
          <a:prstGeom prst="rect">
            <a:avLst/>
          </a:prstGeom>
          <a:noFill/>
        </p:spPr>
        <p:txBody>
          <a:bodyPr wrap="square" rtlCol="0">
            <a:spAutoFit/>
          </a:bodyPr>
          <a:lstStyle/>
          <a:p>
            <a:r>
              <a:rPr lang="en-US" sz="1600" b="1" dirty="0"/>
              <a:t>Does removing the two least important predictors affect performance?</a:t>
            </a:r>
          </a:p>
        </p:txBody>
      </p:sp>
      <p:sp>
        <p:nvSpPr>
          <p:cNvPr id="47" name="TextBox 46">
            <a:extLst>
              <a:ext uri="{FF2B5EF4-FFF2-40B4-BE49-F238E27FC236}">
                <a16:creationId xmlns:a16="http://schemas.microsoft.com/office/drawing/2014/main" id="{A5C4BCF6-DB27-90D1-2D37-299498A6149A}"/>
              </a:ext>
            </a:extLst>
          </p:cNvPr>
          <p:cNvSpPr txBox="1"/>
          <p:nvPr/>
        </p:nvSpPr>
        <p:spPr>
          <a:xfrm>
            <a:off x="14876330" y="5480091"/>
            <a:ext cx="6638134" cy="338554"/>
          </a:xfrm>
          <a:prstGeom prst="rect">
            <a:avLst/>
          </a:prstGeom>
          <a:noFill/>
        </p:spPr>
        <p:txBody>
          <a:bodyPr wrap="square" rtlCol="0">
            <a:spAutoFit/>
          </a:bodyPr>
          <a:lstStyle/>
          <a:p>
            <a:r>
              <a:rPr lang="en-US" sz="1600" b="1" dirty="0"/>
              <a:t>Comparing two cross validation approaches.</a:t>
            </a:r>
          </a:p>
        </p:txBody>
      </p:sp>
      <p:sp>
        <p:nvSpPr>
          <p:cNvPr id="49" name="Text Placeholder 11">
            <a:extLst>
              <a:ext uri="{FF2B5EF4-FFF2-40B4-BE49-F238E27FC236}">
                <a16:creationId xmlns:a16="http://schemas.microsoft.com/office/drawing/2014/main" id="{B6EED827-9B5C-2279-2132-7F947B5F3B67}"/>
              </a:ext>
            </a:extLst>
          </p:cNvPr>
          <p:cNvSpPr txBox="1">
            <a:spLocks/>
          </p:cNvSpPr>
          <p:nvPr/>
        </p:nvSpPr>
        <p:spPr>
          <a:xfrm>
            <a:off x="14726194" y="7167126"/>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Both methods yield similar results, the non-nested approach seems to be slightly optimistic.</a:t>
            </a:r>
          </a:p>
          <a:p>
            <a:pPr marL="342900" indent="-342900">
              <a:buFont typeface="Arial" pitchFamily="34" charset="0"/>
              <a:buChar char="•"/>
            </a:pPr>
            <a:r>
              <a:rPr lang="en-US" dirty="0"/>
              <a:t>The nested procedure requires considerably more computation time.</a:t>
            </a:r>
          </a:p>
        </p:txBody>
      </p:sp>
      <p:sp>
        <p:nvSpPr>
          <p:cNvPr id="52" name="Text Placeholder 11">
            <a:extLst>
              <a:ext uri="{FF2B5EF4-FFF2-40B4-BE49-F238E27FC236}">
                <a16:creationId xmlns:a16="http://schemas.microsoft.com/office/drawing/2014/main" id="{D21C9A84-7AC8-C34D-0147-ED7F0215F7CF}"/>
              </a:ext>
            </a:extLst>
          </p:cNvPr>
          <p:cNvSpPr txBox="1">
            <a:spLocks/>
          </p:cNvSpPr>
          <p:nvPr/>
        </p:nvSpPr>
        <p:spPr>
          <a:xfrm>
            <a:off x="14773999" y="14286636"/>
            <a:ext cx="6985298" cy="1723549"/>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reduced model shows better predictive performance!</a:t>
            </a:r>
          </a:p>
          <a:p>
            <a:pPr marL="342900" indent="-342900">
              <a:buFont typeface="Arial" pitchFamily="34" charset="0"/>
              <a:buChar char="•"/>
            </a:pPr>
            <a:r>
              <a:rPr lang="en-US" dirty="0"/>
              <a:t>The difference in performance is not significant at a 5 % level.</a:t>
            </a:r>
          </a:p>
        </p:txBody>
      </p:sp>
      <p:sp>
        <p:nvSpPr>
          <p:cNvPr id="19" name="Text Placeholder 10">
            <a:extLst>
              <a:ext uri="{FF2B5EF4-FFF2-40B4-BE49-F238E27FC236}">
                <a16:creationId xmlns:a16="http://schemas.microsoft.com/office/drawing/2014/main" id="{E418586D-1F9B-051D-80F1-3BE4C1E6AAED}"/>
              </a:ext>
            </a:extLst>
          </p:cNvPr>
          <p:cNvSpPr txBox="1">
            <a:spLocks/>
          </p:cNvSpPr>
          <p:nvPr/>
        </p:nvSpPr>
        <p:spPr>
          <a:xfrm>
            <a:off x="22019552" y="2900354"/>
            <a:ext cx="6995514" cy="415498"/>
          </a:xfrm>
          <a:prstGeom prst="rect">
            <a:avLst/>
          </a:prstGeom>
          <a:ln>
            <a:solidFill>
              <a:schemeClr val="accent1"/>
            </a:solidFill>
          </a:ln>
        </p:spPr>
        <p:txBody>
          <a:bodyPr wrap="square">
            <a:spAutoFit/>
          </a:bodyPr>
          <a:lstStyle>
            <a:lvl1pPr marL="0" indent="0" algn="ctr" defTabSz="1820689" rtl="0" eaLnBrk="1" latinLnBrk="0" hangingPunct="1">
              <a:spcBef>
                <a:spcPct val="20000"/>
              </a:spcBef>
              <a:buFont typeface="Arial" pitchFamily="34" charset="0"/>
              <a:buNone/>
              <a:tabLst/>
              <a:defRPr lang="en-US" sz="2100" b="1" kern="1200" dirty="0">
                <a:solidFill>
                  <a:schemeClr val="accent1">
                    <a:lumMod val="50000"/>
                  </a:schemeClr>
                </a:solidFill>
                <a:latin typeface="+mj-lt"/>
                <a:ea typeface="+mn-ea"/>
                <a:cs typeface="+mn-cs"/>
              </a:defRPr>
            </a:lvl1pPr>
            <a:lvl2pPr marL="316108" indent="-316108" algn="l" defTabSz="1820689" rtl="0" eaLnBrk="1" latinLnBrk="0" hangingPunct="1">
              <a:spcBef>
                <a:spcPct val="20000"/>
              </a:spcBef>
              <a:buFont typeface="Arial" pitchFamily="34" charset="0"/>
              <a:buChar char="–"/>
              <a:tabLst/>
              <a:defRPr lang="en-US" sz="3413" kern="1200" smtClean="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lang="en-US" sz="2133" kern="1200" smtClean="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lang="en-US" sz="1707" kern="1200" smtClean="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lang="en-US" sz="1707"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dirty="0"/>
              <a:t>CASE STUDY (II)</a:t>
            </a:r>
          </a:p>
        </p:txBody>
      </p:sp>
      <p:graphicFrame>
        <p:nvGraphicFramePr>
          <p:cNvPr id="24" name="Table 24">
            <a:extLst>
              <a:ext uri="{FF2B5EF4-FFF2-40B4-BE49-F238E27FC236}">
                <a16:creationId xmlns:a16="http://schemas.microsoft.com/office/drawing/2014/main" id="{542D2FA6-FC0F-FBA5-2865-A9A30A1A76D8}"/>
              </a:ext>
            </a:extLst>
          </p:cNvPr>
          <p:cNvGraphicFramePr>
            <a:graphicFrameLocks noGrp="1"/>
          </p:cNvGraphicFramePr>
          <p:nvPr>
            <p:extLst>
              <p:ext uri="{D42A27DB-BD31-4B8C-83A1-F6EECF244321}">
                <p14:modId xmlns:p14="http://schemas.microsoft.com/office/powerpoint/2010/main" val="3388887748"/>
              </p:ext>
            </p:extLst>
          </p:nvPr>
        </p:nvGraphicFramePr>
        <p:xfrm>
          <a:off x="22200330" y="3907514"/>
          <a:ext cx="6600148" cy="914400"/>
        </p:xfrm>
        <a:graphic>
          <a:graphicData uri="http://schemas.openxmlformats.org/drawingml/2006/table">
            <a:tbl>
              <a:tblPr firstRow="1" bandRow="1">
                <a:tableStyleId>{5C22544A-7EE6-4342-B048-85BDC9FD1C3A}</a:tableStyleId>
              </a:tblPr>
              <a:tblGrid>
                <a:gridCol w="1650037">
                  <a:extLst>
                    <a:ext uri="{9D8B030D-6E8A-4147-A177-3AD203B41FA5}">
                      <a16:colId xmlns:a16="http://schemas.microsoft.com/office/drawing/2014/main" val="3626960801"/>
                    </a:ext>
                  </a:extLst>
                </a:gridCol>
                <a:gridCol w="1650037">
                  <a:extLst>
                    <a:ext uri="{9D8B030D-6E8A-4147-A177-3AD203B41FA5}">
                      <a16:colId xmlns:a16="http://schemas.microsoft.com/office/drawing/2014/main" val="2172306119"/>
                    </a:ext>
                  </a:extLst>
                </a:gridCol>
                <a:gridCol w="1650037">
                  <a:extLst>
                    <a:ext uri="{9D8B030D-6E8A-4147-A177-3AD203B41FA5}">
                      <a16:colId xmlns:a16="http://schemas.microsoft.com/office/drawing/2014/main" val="323030579"/>
                    </a:ext>
                  </a:extLst>
                </a:gridCol>
                <a:gridCol w="1650037">
                  <a:extLst>
                    <a:ext uri="{9D8B030D-6E8A-4147-A177-3AD203B41FA5}">
                      <a16:colId xmlns:a16="http://schemas.microsoft.com/office/drawing/2014/main" val="3950042211"/>
                    </a:ext>
                  </a:extLst>
                </a:gridCol>
              </a:tblGrid>
              <a:tr h="0">
                <a:tc>
                  <a:txBody>
                    <a:bodyPr/>
                    <a:lstStyle/>
                    <a:p>
                      <a:pPr algn="ctr"/>
                      <a:r>
                        <a:rPr lang="en-US" sz="1600" dirty="0"/>
                        <a:t>Final Test Score</a:t>
                      </a:r>
                    </a:p>
                  </a:txBody>
                  <a:tcPr anchor="ctr"/>
                </a:tc>
                <a:tc>
                  <a:txBody>
                    <a:bodyPr/>
                    <a:lstStyle/>
                    <a:p>
                      <a:pPr algn="ctr"/>
                      <a:r>
                        <a:rPr lang="en-US" sz="1600" dirty="0"/>
                        <a:t>Public Kaggle Score</a:t>
                      </a:r>
                    </a:p>
                  </a:txBody>
                  <a:tcPr anchor="ctr"/>
                </a:tc>
                <a:tc>
                  <a:txBody>
                    <a:bodyPr/>
                    <a:lstStyle/>
                    <a:p>
                      <a:pPr algn="ctr"/>
                      <a:r>
                        <a:rPr lang="en-US" sz="1600" dirty="0"/>
                        <a:t>Private Kaggle Score</a:t>
                      </a:r>
                    </a:p>
                  </a:txBody>
                  <a:tcPr anchor="ctr"/>
                </a:tc>
                <a:tc>
                  <a:txBody>
                    <a:bodyPr/>
                    <a:lstStyle/>
                    <a:p>
                      <a:pPr algn="ctr"/>
                      <a:r>
                        <a:rPr lang="en-US" sz="1600" dirty="0"/>
                        <a:t>Kaggle Winning Score</a:t>
                      </a:r>
                    </a:p>
                  </a:txBody>
                  <a:tcPr anchor="ctr"/>
                </a:tc>
                <a:extLst>
                  <a:ext uri="{0D108BD9-81ED-4DB2-BD59-A6C34878D82A}">
                    <a16:rowId xmlns:a16="http://schemas.microsoft.com/office/drawing/2014/main" val="658139493"/>
                  </a:ext>
                </a:extLst>
              </a:tr>
              <a:tr h="0">
                <a:tc>
                  <a:txBody>
                    <a:bodyPr/>
                    <a:lstStyle/>
                    <a:p>
                      <a:pPr algn="ctr"/>
                      <a:r>
                        <a:rPr lang="en-US" sz="1600" dirty="0"/>
                        <a:t>1127.47</a:t>
                      </a:r>
                    </a:p>
                  </a:txBody>
                  <a:tcPr anchor="ctr"/>
                </a:tc>
                <a:tc>
                  <a:txBody>
                    <a:bodyPr/>
                    <a:lstStyle/>
                    <a:p>
                      <a:pPr algn="ctr"/>
                      <a:r>
                        <a:rPr lang="en-US" sz="1600" dirty="0"/>
                        <a:t>1122.27</a:t>
                      </a:r>
                    </a:p>
                  </a:txBody>
                  <a:tcPr anchor="ctr"/>
                </a:tc>
                <a:tc>
                  <a:txBody>
                    <a:bodyPr/>
                    <a:lstStyle/>
                    <a:p>
                      <a:pPr algn="ctr"/>
                      <a:r>
                        <a:rPr lang="en-US" sz="1600" dirty="0"/>
                        <a:t>1134.54</a:t>
                      </a:r>
                    </a:p>
                  </a:txBody>
                  <a:tcPr anchor="ctr"/>
                </a:tc>
                <a:tc>
                  <a:txBody>
                    <a:bodyPr/>
                    <a:lstStyle/>
                    <a:p>
                      <a:pPr algn="ctr"/>
                      <a:r>
                        <a:rPr lang="en-US" sz="1600" dirty="0"/>
                        <a:t>1109.71</a:t>
                      </a:r>
                    </a:p>
                  </a:txBody>
                  <a:tcPr anchor="ctr"/>
                </a:tc>
                <a:extLst>
                  <a:ext uri="{0D108BD9-81ED-4DB2-BD59-A6C34878D82A}">
                    <a16:rowId xmlns:a16="http://schemas.microsoft.com/office/drawing/2014/main" val="601820316"/>
                  </a:ext>
                </a:extLst>
              </a:tr>
            </a:tbl>
          </a:graphicData>
        </a:graphic>
      </p:graphicFrame>
      <p:sp>
        <p:nvSpPr>
          <p:cNvPr id="25" name="TextBox 24">
            <a:extLst>
              <a:ext uri="{FF2B5EF4-FFF2-40B4-BE49-F238E27FC236}">
                <a16:creationId xmlns:a16="http://schemas.microsoft.com/office/drawing/2014/main" id="{5E453ACE-5765-8EBE-AAC8-C984BA49EDCC}"/>
              </a:ext>
            </a:extLst>
          </p:cNvPr>
          <p:cNvSpPr txBox="1"/>
          <p:nvPr/>
        </p:nvSpPr>
        <p:spPr>
          <a:xfrm>
            <a:off x="22129992" y="3563805"/>
            <a:ext cx="6638134" cy="338554"/>
          </a:xfrm>
          <a:prstGeom prst="rect">
            <a:avLst/>
          </a:prstGeom>
          <a:noFill/>
        </p:spPr>
        <p:txBody>
          <a:bodyPr wrap="square" rtlCol="0">
            <a:spAutoFit/>
          </a:bodyPr>
          <a:lstStyle/>
          <a:p>
            <a:r>
              <a:rPr lang="en-US" sz="1600" b="1" dirty="0"/>
              <a:t>How does the model perform on a real Kaggle submission?</a:t>
            </a:r>
          </a:p>
        </p:txBody>
      </p:sp>
      <p:sp>
        <p:nvSpPr>
          <p:cNvPr id="29" name="Text Placeholder 11">
            <a:extLst>
              <a:ext uri="{FF2B5EF4-FFF2-40B4-BE49-F238E27FC236}">
                <a16:creationId xmlns:a16="http://schemas.microsoft.com/office/drawing/2014/main" id="{1AD71334-962A-8876-89A5-558197320FE2}"/>
              </a:ext>
            </a:extLst>
          </p:cNvPr>
          <p:cNvSpPr txBox="1">
            <a:spLocks/>
          </p:cNvSpPr>
          <p:nvPr/>
        </p:nvSpPr>
        <p:spPr>
          <a:xfrm>
            <a:off x="22007592" y="4833761"/>
            <a:ext cx="6985298" cy="2031325"/>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pPr marL="342900" indent="-342900">
              <a:buFont typeface="Arial" pitchFamily="34" charset="0"/>
              <a:buChar char="•"/>
            </a:pPr>
            <a:r>
              <a:rPr lang="en-US" dirty="0"/>
              <a:t>The test set accuracy overestimates the public Kaggle score and underestimates the private Kaggle score.</a:t>
            </a:r>
          </a:p>
          <a:p>
            <a:pPr marL="342900" indent="-342900">
              <a:buFont typeface="Arial" pitchFamily="34" charset="0"/>
              <a:buChar char="•"/>
            </a:pPr>
            <a:r>
              <a:rPr lang="en-US" dirty="0"/>
              <a:t>The public score is calculated on 30 % of a holdout set, the private score is calculated on the other 70 %.</a:t>
            </a:r>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5854</TotalTime>
  <Words>736</Words>
  <Application>Microsoft Macintosh PowerPoint</Application>
  <PresentationFormat>Custom</PresentationFormat>
  <Paragraphs>91</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100</cp:revision>
  <dcterms:created xsi:type="dcterms:W3CDTF">2019-01-09T23:22:57Z</dcterms:created>
  <dcterms:modified xsi:type="dcterms:W3CDTF">2023-02-20T23:20:19Z</dcterms:modified>
</cp:coreProperties>
</file>