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9"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539B"/>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9" autoAdjust="0"/>
    <p:restoredTop sz="94632" autoAdjust="0"/>
  </p:normalViewPr>
  <p:slideViewPr>
    <p:cSldViewPr snapToGrid="0" snapToObjects="1" showGuides="1">
      <p:cViewPr>
        <p:scale>
          <a:sx n="51" d="100"/>
          <a:sy n="51" d="100"/>
        </p:scale>
        <p:origin x="920" y="42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72" d="100"/>
          <a:sy n="172" d="100"/>
        </p:scale>
        <p:origin x="5344"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2/5/23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2/5/23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134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876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5260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72740" y="2899799"/>
            <a:ext cx="6986580"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72740" y="10031299"/>
            <a:ext cx="6959002"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a:extLst>
              <a:ext uri="{FF2B5EF4-FFF2-40B4-BE49-F238E27FC236}">
                <a16:creationId xmlns:a16="http://schemas.microsoft.com/office/drawing/2014/main" id="{D7609392-D545-2E66-72BB-52BC2B3A4050}"/>
              </a:ext>
            </a:extLst>
          </p:cNvPr>
          <p:cNvSpPr txBox="1"/>
          <p:nvPr userDrawn="1"/>
        </p:nvSpPr>
        <p:spPr>
          <a:xfrm>
            <a:off x="2864224" y="753035"/>
            <a:ext cx="184731" cy="848374"/>
          </a:xfrm>
          <a:prstGeom prst="rect">
            <a:avLst/>
          </a:prstGeom>
          <a:noFill/>
        </p:spPr>
        <p:txBody>
          <a:bodyPr wrap="none" rtlCol="0">
            <a:spAutoFit/>
          </a:bodyPr>
          <a:lstStyle/>
          <a:p>
            <a:endParaRPr lang="en-US" dirty="0"/>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88"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126762"/>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466243"/>
            <a:ext cx="6991243"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127087"/>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466242"/>
            <a:ext cx="6991242" cy="13584829"/>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466239"/>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466238"/>
            <a:ext cx="6991242" cy="13584830"/>
          </a:xfrm>
          <a:prstGeom prst="roundRect">
            <a:avLst>
              <a:gd name="adj" fmla="val 1996"/>
            </a:avLst>
          </a:prstGeom>
          <a:solidFill>
            <a:schemeClr val="bg1"/>
          </a:soli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
        <p:nvSpPr>
          <p:cNvPr id="3" name="Title Placeholder 2">
            <a:extLst>
              <a:ext uri="{FF2B5EF4-FFF2-40B4-BE49-F238E27FC236}">
                <a16:creationId xmlns:a16="http://schemas.microsoft.com/office/drawing/2014/main" id="{C0D9191C-BC7F-A0F4-F992-E5853BA6C271}"/>
              </a:ext>
            </a:extLst>
          </p:cNvPr>
          <p:cNvSpPr>
            <a:spLocks noGrp="1"/>
          </p:cNvSpPr>
          <p:nvPr>
            <p:ph type="title"/>
          </p:nvPr>
        </p:nvSpPr>
        <p:spPr>
          <a:xfrm>
            <a:off x="2011363" y="876300"/>
            <a:ext cx="25238075" cy="3181350"/>
          </a:xfrm>
          <a:prstGeom prst="rect">
            <a:avLst/>
          </a:prstGeom>
        </p:spPr>
        <p:txBody>
          <a:bodyPr vert="horz" lIns="91440" tIns="45720" rIns="91440" bIns="45720"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lumMod val="0"/>
                <a:lumOff val="100000"/>
              </a:schemeClr>
            </a:gs>
            <a:gs pos="0">
              <a:schemeClr val="bg1">
                <a:lumMod val="0"/>
                <a:lumOff val="10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90FDE7-287E-E5D2-A040-78E628ABD333}"/>
              </a:ext>
            </a:extLst>
          </p:cNvPr>
          <p:cNvSpPr>
            <a:spLocks noGrp="1"/>
          </p:cNvSpPr>
          <p:nvPr>
            <p:ph type="body" sz="quarter" idx="12"/>
          </p:nvPr>
        </p:nvSpPr>
        <p:spPr/>
        <p:txBody>
          <a:bodyPr/>
          <a:lstStyle/>
          <a:p>
            <a:r>
              <a:rPr lang="en-US" dirty="0"/>
              <a:t>Testing Differences in Performance of Pricing Models</a:t>
            </a:r>
          </a:p>
        </p:txBody>
      </p:sp>
      <p:sp>
        <p:nvSpPr>
          <p:cNvPr id="3" name="Text Placeholder 2">
            <a:extLst>
              <a:ext uri="{FF2B5EF4-FFF2-40B4-BE49-F238E27FC236}">
                <a16:creationId xmlns:a16="http://schemas.microsoft.com/office/drawing/2014/main" id="{CD36233D-1E6C-814E-5A34-00896AF960BD}"/>
              </a:ext>
            </a:extLst>
          </p:cNvPr>
          <p:cNvSpPr>
            <a:spLocks noGrp="1"/>
          </p:cNvSpPr>
          <p:nvPr>
            <p:ph type="body" sz="quarter" idx="11"/>
          </p:nvPr>
        </p:nvSpPr>
        <p:spPr/>
        <p:txBody>
          <a:bodyPr/>
          <a:lstStyle/>
          <a:p>
            <a:r>
              <a:rPr lang="en-US" dirty="0"/>
              <a:t>Jose Pliego San Martin</a:t>
            </a:r>
          </a:p>
        </p:txBody>
      </p:sp>
      <p:sp>
        <p:nvSpPr>
          <p:cNvPr id="4" name="Text Placeholder 3">
            <a:extLst>
              <a:ext uri="{FF2B5EF4-FFF2-40B4-BE49-F238E27FC236}">
                <a16:creationId xmlns:a16="http://schemas.microsoft.com/office/drawing/2014/main" id="{476EC5C9-BB24-8F10-8B61-D7870268A87C}"/>
              </a:ext>
            </a:extLst>
          </p:cNvPr>
          <p:cNvSpPr>
            <a:spLocks noGrp="1"/>
          </p:cNvSpPr>
          <p:nvPr>
            <p:ph type="body" sz="quarter" idx="10"/>
          </p:nvPr>
        </p:nvSpPr>
        <p:spPr/>
        <p:txBody>
          <a:bodyPr/>
          <a:lstStyle/>
          <a:p>
            <a:r>
              <a:rPr lang="en-US" dirty="0"/>
              <a:t>Duke University, Department of Statistical Science</a:t>
            </a:r>
          </a:p>
        </p:txBody>
      </p:sp>
      <p:sp>
        <p:nvSpPr>
          <p:cNvPr id="5" name="Text Placeholder 4">
            <a:extLst>
              <a:ext uri="{FF2B5EF4-FFF2-40B4-BE49-F238E27FC236}">
                <a16:creationId xmlns:a16="http://schemas.microsoft.com/office/drawing/2014/main" id="{06E8A5F9-7FE7-632A-EA5D-912FCD3B6A34}"/>
              </a:ext>
            </a:extLst>
          </p:cNvPr>
          <p:cNvSpPr>
            <a:spLocks noGrp="1"/>
          </p:cNvSpPr>
          <p:nvPr>
            <p:ph type="body" sz="quarter" idx="15"/>
          </p:nvPr>
        </p:nvSpPr>
        <p:spPr>
          <a:xfrm>
            <a:off x="272740" y="2899799"/>
            <a:ext cx="6961181" cy="387798"/>
          </a:xfrm>
          <a:ln>
            <a:solidFill>
              <a:srgbClr val="1B539B"/>
            </a:solidFill>
          </a:ln>
        </p:spPr>
        <p:txBody>
          <a:bodyPr/>
          <a:lstStyle/>
          <a:p>
            <a:r>
              <a:rPr lang="en-US" dirty="0"/>
              <a:t>INTRODUCTION &amp; MOTIVATING EXAMPLE</a:t>
            </a:r>
          </a:p>
        </p:txBody>
      </p:sp>
      <p:sp>
        <p:nvSpPr>
          <p:cNvPr id="6" name="Text Placeholder 5">
            <a:extLst>
              <a:ext uri="{FF2B5EF4-FFF2-40B4-BE49-F238E27FC236}">
                <a16:creationId xmlns:a16="http://schemas.microsoft.com/office/drawing/2014/main" id="{277B643D-4DE9-EED4-5589-F87ADD88AE2A}"/>
              </a:ext>
            </a:extLst>
          </p:cNvPr>
          <p:cNvSpPr>
            <a:spLocks noGrp="1"/>
          </p:cNvSpPr>
          <p:nvPr>
            <p:ph type="body" sz="quarter" idx="16"/>
          </p:nvPr>
        </p:nvSpPr>
        <p:spPr>
          <a:xfrm>
            <a:off x="274918" y="3338381"/>
            <a:ext cx="6959003" cy="4107022"/>
          </a:xfrm>
        </p:spPr>
        <p:txBody>
          <a:bodyPr/>
          <a:lstStyle/>
          <a:p>
            <a:r>
              <a:rPr lang="en-US" dirty="0"/>
              <a:t>Accurately pricing policies is key for insurance companies. Under-pricing policies results in losses for the company, while over-pricing policies may result in customers turning to competitors for a better quote or even sanctions from regulatory authorities. Tree-based models have shown great predictive performance in this setting; however, they tend to be unstable in the sense that optimal hyperparameters,  the effect of different features on the response, and often predictive performance are very sensitive to changes in the training data.</a:t>
            </a:r>
          </a:p>
          <a:p>
            <a:endParaRPr lang="en-US" dirty="0"/>
          </a:p>
          <a:p>
            <a:r>
              <a:rPr lang="en-US" dirty="0"/>
              <a:t>EXAMPLE/FIGURE</a:t>
            </a:r>
          </a:p>
        </p:txBody>
      </p:sp>
      <p:sp>
        <p:nvSpPr>
          <p:cNvPr id="7" name="Text Placeholder 6">
            <a:extLst>
              <a:ext uri="{FF2B5EF4-FFF2-40B4-BE49-F238E27FC236}">
                <a16:creationId xmlns:a16="http://schemas.microsoft.com/office/drawing/2014/main" id="{DF8F034E-25C7-6E5E-4385-8FF752439BF1}"/>
              </a:ext>
            </a:extLst>
          </p:cNvPr>
          <p:cNvSpPr>
            <a:spLocks noGrp="1"/>
          </p:cNvSpPr>
          <p:nvPr>
            <p:ph type="body" sz="quarter" idx="17"/>
          </p:nvPr>
        </p:nvSpPr>
        <p:spPr>
          <a:xfrm>
            <a:off x="272740" y="10031299"/>
            <a:ext cx="6985298" cy="387798"/>
          </a:xfrm>
          <a:solidFill>
            <a:srgbClr val="1B539B"/>
          </a:solidFill>
          <a:ln w="38100">
            <a:solidFill>
              <a:srgbClr val="1B539B"/>
            </a:solidFill>
          </a:ln>
        </p:spPr>
        <p:txBody>
          <a:bodyPr/>
          <a:lstStyle/>
          <a:p>
            <a:r>
              <a:rPr lang="en-US" dirty="0">
                <a:solidFill>
                  <a:schemeClr val="bg1"/>
                </a:solidFill>
              </a:rPr>
              <a:t>OBJECTIVES</a:t>
            </a:r>
          </a:p>
        </p:txBody>
      </p:sp>
      <p:sp>
        <p:nvSpPr>
          <p:cNvPr id="8" name="Text Placeholder 7">
            <a:extLst>
              <a:ext uri="{FF2B5EF4-FFF2-40B4-BE49-F238E27FC236}">
                <a16:creationId xmlns:a16="http://schemas.microsoft.com/office/drawing/2014/main" id="{ECED8183-1F60-4CC2-F414-9BFA64FA2AF7}"/>
              </a:ext>
            </a:extLst>
          </p:cNvPr>
          <p:cNvSpPr>
            <a:spLocks noGrp="1"/>
          </p:cNvSpPr>
          <p:nvPr>
            <p:ph type="body" sz="quarter" idx="23"/>
          </p:nvPr>
        </p:nvSpPr>
        <p:spPr>
          <a:xfrm>
            <a:off x="272740" y="10431410"/>
            <a:ext cx="6986580" cy="3634328"/>
          </a:xfrm>
          <a:ln w="19050">
            <a:solidFill>
              <a:srgbClr val="1B539B"/>
            </a:solidFill>
          </a:ln>
        </p:spPr>
        <p:txBody>
          <a:bodyPr/>
          <a:lstStyle/>
          <a:p>
            <a:r>
              <a:rPr lang="en-US" dirty="0"/>
              <a:t>Design a modeling pipeline that:</a:t>
            </a:r>
          </a:p>
          <a:p>
            <a:pPr marL="457200" indent="-457200">
              <a:buFont typeface="+mj-lt"/>
              <a:buAutoNum type="arabicPeriod"/>
            </a:pPr>
            <a:r>
              <a:rPr lang="en-US" dirty="0"/>
              <a:t>Allows for a more </a:t>
            </a:r>
            <a:r>
              <a:rPr lang="en-US" b="1" dirty="0"/>
              <a:t>robust estimation </a:t>
            </a:r>
            <a:r>
              <a:rPr lang="en-US" dirty="0"/>
              <a:t>of model performance.</a:t>
            </a:r>
          </a:p>
          <a:p>
            <a:pPr marL="457200" indent="-457200">
              <a:buFont typeface="+mj-lt"/>
              <a:buAutoNum type="arabicPeriod"/>
            </a:pPr>
            <a:r>
              <a:rPr lang="en-US" dirty="0"/>
              <a:t>Implements a procedure to test if differences in model performance are </a:t>
            </a:r>
            <a:r>
              <a:rPr lang="en-US" b="1" dirty="0"/>
              <a:t>statistically significant</a:t>
            </a:r>
            <a:r>
              <a:rPr lang="en-US" dirty="0"/>
              <a:t>.</a:t>
            </a:r>
          </a:p>
          <a:p>
            <a:pPr marL="457200" indent="-457200">
              <a:buFont typeface="+mj-lt"/>
              <a:buAutoNum type="arabicPeriod"/>
            </a:pPr>
            <a:r>
              <a:rPr lang="en-US" dirty="0"/>
              <a:t>Can be easily adapted to different amounts of </a:t>
            </a:r>
            <a:r>
              <a:rPr lang="en-US" b="1" dirty="0"/>
              <a:t>computational resources</a:t>
            </a:r>
            <a:r>
              <a:rPr lang="en-US" dirty="0"/>
              <a:t>.</a:t>
            </a:r>
          </a:p>
          <a:p>
            <a:pPr marL="457200" indent="-457200">
              <a:buFont typeface="+mj-lt"/>
              <a:buAutoNum type="arabicPeriod"/>
            </a:pPr>
            <a:r>
              <a:rPr lang="en-US" dirty="0"/>
              <a:t>Can be used to study various model characteristics (e.g., feature importance).</a:t>
            </a:r>
          </a:p>
        </p:txBody>
      </p:sp>
      <p:sp>
        <p:nvSpPr>
          <p:cNvPr id="9" name="Text Placeholder 8">
            <a:extLst>
              <a:ext uri="{FF2B5EF4-FFF2-40B4-BE49-F238E27FC236}">
                <a16:creationId xmlns:a16="http://schemas.microsoft.com/office/drawing/2014/main" id="{9D92BC49-BE7C-C496-0511-9DB8D717E45D}"/>
              </a:ext>
            </a:extLst>
          </p:cNvPr>
          <p:cNvSpPr>
            <a:spLocks noGrp="1"/>
          </p:cNvSpPr>
          <p:nvPr>
            <p:ph type="body" sz="quarter" idx="18"/>
          </p:nvPr>
        </p:nvSpPr>
        <p:spPr>
          <a:ln>
            <a:solidFill>
              <a:srgbClr val="1B539B"/>
            </a:solidFill>
          </a:ln>
        </p:spPr>
        <p:txBody>
          <a:bodyPr/>
          <a:lstStyle/>
          <a:p>
            <a:r>
              <a:rPr lang="en-US" dirty="0"/>
              <a:t>MODELS &amp; METHODS</a:t>
            </a:r>
          </a:p>
        </p:txBody>
      </p:sp>
      <mc:AlternateContent xmlns:mc="http://schemas.openxmlformats.org/markup-compatibility/2006">
        <mc:Choice xmlns:a14="http://schemas.microsoft.com/office/drawing/2010/main" Requires="a14">
          <p:sp>
            <p:nvSpPr>
              <p:cNvPr id="10" name="Text Placeholder 9">
                <a:extLst>
                  <a:ext uri="{FF2B5EF4-FFF2-40B4-BE49-F238E27FC236}">
                    <a16:creationId xmlns:a16="http://schemas.microsoft.com/office/drawing/2014/main" id="{00A421C1-0C7D-DA0A-69C6-9D3B89760674}"/>
                  </a:ext>
                </a:extLst>
              </p:cNvPr>
              <p:cNvSpPr>
                <a:spLocks noGrp="1"/>
              </p:cNvSpPr>
              <p:nvPr>
                <p:ph type="body" sz="quarter" idx="24"/>
              </p:nvPr>
            </p:nvSpPr>
            <p:spPr>
              <a:xfrm>
                <a:off x="7513783" y="3342720"/>
                <a:ext cx="6985298" cy="8007128"/>
              </a:xfrm>
            </p:spPr>
            <p:txBody>
              <a:bodyPr/>
              <a:lstStyle/>
              <a:p>
                <a:r>
                  <a:rPr lang="en-US" b="1" dirty="0"/>
                  <a:t>Gradient Boosting Machines (GBMs)</a:t>
                </a:r>
              </a:p>
              <a:p>
                <a:r>
                  <a:rPr lang="en-US" dirty="0"/>
                  <a:t>This work focuses on the specific tree-based models known as GBMs. In a traditional modeling pipeline for GBMs, there are four main sources of randomness over which statisticians have some control:</a:t>
                </a:r>
              </a:p>
              <a:p>
                <a:pPr marL="457200" indent="-457200">
                  <a:buFont typeface="+mj-lt"/>
                  <a:buAutoNum type="arabicPeriod"/>
                </a:pPr>
                <a:r>
                  <a:rPr lang="en-US" dirty="0"/>
                  <a:t>How the data is split into training and validation sets.</a:t>
                </a:r>
              </a:p>
              <a:p>
                <a:pPr marL="457200" indent="-457200">
                  <a:buFont typeface="+mj-lt"/>
                  <a:buAutoNum type="arabicPeriod"/>
                </a:pPr>
                <a:r>
                  <a:rPr lang="en-US" dirty="0"/>
                  <a:t>Hyperparameter optimization procedures (e.g., Bayesian optimization).</a:t>
                </a:r>
              </a:p>
              <a:p>
                <a:pPr marL="457200" indent="-457200">
                  <a:buFont typeface="+mj-lt"/>
                  <a:buAutoNum type="arabicPeriod"/>
                </a:pPr>
                <a:r>
                  <a:rPr lang="en-US" dirty="0"/>
                  <a:t>GBM bootstrap samples.</a:t>
                </a:r>
              </a:p>
              <a:p>
                <a:pPr marL="457200" indent="-457200">
                  <a:buFont typeface="+mj-lt"/>
                  <a:buAutoNum type="arabicPeriod"/>
                </a:pPr>
                <a:r>
                  <a:rPr lang="en-US" dirty="0"/>
                  <a:t>GBM feature samples.</a:t>
                </a:r>
              </a:p>
              <a:p>
                <a:r>
                  <a:rPr lang="en-US" dirty="0"/>
                  <a:t>After multiple experiments, the first two were identified as the main sources of variability. These two sources of randomness are not specific to GBMs, so the methods mentioned here can be useful for any Machine Learning Algorithm.</a:t>
                </a:r>
              </a:p>
              <a:p>
                <a:endParaRPr lang="en-US" dirty="0"/>
              </a:p>
              <a:p>
                <a:r>
                  <a:rPr lang="en-US" b="1" dirty="0"/>
                  <a:t>Repeated Cross Validation</a:t>
                </a:r>
              </a:p>
              <a:p>
                <a:endParaRPr lang="en-US" b="1" dirty="0"/>
              </a:p>
              <a:p>
                <a:r>
                  <a:rPr lang="en-US" b="1" dirty="0"/>
                  <a:t>”Corrected” </a:t>
                </a:r>
                <a:r>
                  <a:rPr lang="en-US" b="1" i="1" dirty="0"/>
                  <a:t>t</a:t>
                </a:r>
                <a:r>
                  <a:rPr lang="en-US" b="1" dirty="0"/>
                  <a:t>-statistic</a:t>
                </a:r>
              </a:p>
              <a:p>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𝒕</m:t>
                      </m:r>
                      <m:r>
                        <a:rPr lang="es-ES" b="1" i="1" smtClean="0">
                          <a:latin typeface="Cambria Math" panose="02040503050406030204" pitchFamily="18" charset="0"/>
                        </a:rPr>
                        <m:t>= </m:t>
                      </m:r>
                      <m:f>
                        <m:fPr>
                          <m:ctrlPr>
                            <a:rPr lang="es-ES" b="1" i="1" smtClean="0">
                              <a:latin typeface="Cambria Math" panose="02040503050406030204" pitchFamily="18" charset="0"/>
                            </a:rPr>
                          </m:ctrlPr>
                        </m:fPr>
                        <m:num>
                          <m:nary>
                            <m:naryPr>
                              <m:chr m:val="∑"/>
                              <m:limLoc m:val="subSup"/>
                              <m:ctrlPr>
                                <a:rPr lang="es-ES" b="1" i="1" smtClean="0">
                                  <a:latin typeface="Cambria Math" panose="02040503050406030204" pitchFamily="18" charset="0"/>
                                </a:rPr>
                              </m:ctrlPr>
                            </m:naryPr>
                            <m:sub>
                              <m:r>
                                <m:rPr>
                                  <m:brk m:alnAt="25"/>
                                </m:rPr>
                                <a:rPr lang="es-ES" b="1" i="1" smtClean="0">
                                  <a:latin typeface="Cambria Math" panose="02040503050406030204" pitchFamily="18" charset="0"/>
                                </a:rPr>
                                <m:t>𝒊</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𝒓</m:t>
                              </m:r>
                            </m:sup>
                            <m:e>
                              <m:nary>
                                <m:naryPr>
                                  <m:chr m:val="∑"/>
                                  <m:ctrlPr>
                                    <a:rPr lang="es-ES" b="1" i="1" smtClean="0">
                                      <a:latin typeface="Cambria Math" panose="02040503050406030204" pitchFamily="18" charset="0"/>
                                    </a:rPr>
                                  </m:ctrlPr>
                                </m:naryPr>
                                <m:sub>
                                  <m:r>
                                    <m:rPr>
                                      <m:brk m:alnAt="23"/>
                                    </m:rPr>
                                    <a:rPr lang="es-ES" b="1" i="1" smtClean="0">
                                      <a:latin typeface="Cambria Math" panose="02040503050406030204" pitchFamily="18" charset="0"/>
                                    </a:rPr>
                                    <m:t>𝒋</m:t>
                                  </m:r>
                                  <m:r>
                                    <a:rPr lang="es-ES" b="1" i="1" smtClean="0">
                                      <a:latin typeface="Cambria Math" panose="02040503050406030204" pitchFamily="18" charset="0"/>
                                    </a:rPr>
                                    <m:t>=</m:t>
                                  </m:r>
                                  <m:r>
                                    <a:rPr lang="es-ES" b="1" i="1" smtClean="0">
                                      <a:latin typeface="Cambria Math" panose="02040503050406030204" pitchFamily="18" charset="0"/>
                                    </a:rPr>
                                    <m:t>𝟏</m:t>
                                  </m:r>
                                </m:sub>
                                <m:sup>
                                  <m:r>
                                    <a:rPr lang="es-ES" b="1" i="1" smtClean="0">
                                      <a:latin typeface="Cambria Math" panose="02040503050406030204" pitchFamily="18" charset="0"/>
                                    </a:rPr>
                                    <m:t>𝒌</m:t>
                                  </m:r>
                                </m:sup>
                                <m:e>
                                  <m:sSub>
                                    <m:sSubPr>
                                      <m:ctrlPr>
                                        <a:rPr lang="es-ES" b="1" i="1" smtClean="0">
                                          <a:latin typeface="Cambria Math" panose="02040503050406030204" pitchFamily="18" charset="0"/>
                                        </a:rPr>
                                      </m:ctrlPr>
                                    </m:sSubPr>
                                    <m:e>
                                      <m:r>
                                        <a:rPr lang="es-ES" b="1" i="1" smtClean="0">
                                          <a:latin typeface="Cambria Math" panose="02040503050406030204" pitchFamily="18" charset="0"/>
                                        </a:rPr>
                                        <m:t>𝒙</m:t>
                                      </m:r>
                                    </m:e>
                                    <m:sub>
                                      <m:r>
                                        <a:rPr lang="es-ES" b="1" i="1" smtClean="0">
                                          <a:latin typeface="Cambria Math" panose="02040503050406030204" pitchFamily="18" charset="0"/>
                                        </a:rPr>
                                        <m:t>𝒊𝒋</m:t>
                                      </m:r>
                                    </m:sub>
                                  </m:sSub>
                                </m:e>
                              </m:nary>
                            </m:e>
                          </m:nary>
                        </m:num>
                        <m:den>
                          <m:rad>
                            <m:radPr>
                              <m:degHide m:val="on"/>
                              <m:ctrlPr>
                                <a:rPr lang="es-ES" b="1" i="1" smtClean="0">
                                  <a:latin typeface="Cambria Math" panose="02040503050406030204" pitchFamily="18" charset="0"/>
                                </a:rPr>
                              </m:ctrlPr>
                            </m:radPr>
                            <m:deg/>
                            <m:e>
                              <m:d>
                                <m:dPr>
                                  <m:ctrlPr>
                                    <a:rPr lang="es-ES" b="1" i="1" smtClean="0">
                                      <a:latin typeface="Cambria Math" panose="02040503050406030204" pitchFamily="18" charset="0"/>
                                    </a:rPr>
                                  </m:ctrlPr>
                                </m:dPr>
                                <m:e>
                                  <m:f>
                                    <m:fPr>
                                      <m:ctrlPr>
                                        <a:rPr lang="es-ES" b="1" i="1" smtClean="0">
                                          <a:latin typeface="Cambria Math" panose="02040503050406030204" pitchFamily="18" charset="0"/>
                                        </a:rPr>
                                      </m:ctrlPr>
                                    </m:fPr>
                                    <m:num>
                                      <m:r>
                                        <a:rPr lang="es-ES" b="1" i="1" smtClean="0">
                                          <a:latin typeface="Cambria Math" panose="02040503050406030204" pitchFamily="18" charset="0"/>
                                        </a:rPr>
                                        <m:t>𝟏</m:t>
                                      </m:r>
                                    </m:num>
                                    <m:den>
                                      <m:r>
                                        <a:rPr lang="es-ES" b="1" i="1" smtClean="0">
                                          <a:latin typeface="Cambria Math" panose="02040503050406030204" pitchFamily="18" charset="0"/>
                                        </a:rPr>
                                        <m:t>𝒌</m:t>
                                      </m:r>
                                      <m:r>
                                        <a:rPr lang="es-ES" b="1" i="1" smtClean="0">
                                          <a:latin typeface="Cambria Math" panose="02040503050406030204" pitchFamily="18" charset="0"/>
                                        </a:rPr>
                                        <m:t> × </m:t>
                                      </m:r>
                                      <m:r>
                                        <a:rPr lang="es-ES" b="1" i="1" smtClean="0">
                                          <a:latin typeface="Cambria Math" panose="02040503050406030204" pitchFamily="18" charset="0"/>
                                          <a:ea typeface="Cambria Math" panose="02040503050406030204" pitchFamily="18" charset="0"/>
                                        </a:rPr>
                                        <m:t>𝒓</m:t>
                                      </m:r>
                                    </m:den>
                                  </m:f>
                                  <m:r>
                                    <a:rPr lang="es-ES" b="1" i="1" smtClean="0">
                                      <a:latin typeface="Cambria Math" panose="02040503050406030204" pitchFamily="18" charset="0"/>
                                    </a:rPr>
                                    <m:t>+</m:t>
                                  </m:r>
                                  <m:f>
                                    <m:fPr>
                                      <m:ctrlPr>
                                        <a:rPr lang="es-ES" b="1" i="1" smtClean="0">
                                          <a:latin typeface="Cambria Math" panose="02040503050406030204" pitchFamily="18" charset="0"/>
                                        </a:rPr>
                                      </m:ctrlPr>
                                    </m:fPr>
                                    <m:num>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𝟐</m:t>
                                          </m:r>
                                        </m:sub>
                                      </m:sSub>
                                    </m:num>
                                    <m:den>
                                      <m:sSub>
                                        <m:sSubPr>
                                          <m:ctrlPr>
                                            <a:rPr lang="es-ES" b="1" i="1" smtClean="0">
                                              <a:latin typeface="Cambria Math" panose="02040503050406030204" pitchFamily="18" charset="0"/>
                                            </a:rPr>
                                          </m:ctrlPr>
                                        </m:sSubPr>
                                        <m:e>
                                          <m:r>
                                            <a:rPr lang="es-ES" b="1" i="1" smtClean="0">
                                              <a:latin typeface="Cambria Math" panose="02040503050406030204" pitchFamily="18" charset="0"/>
                                            </a:rPr>
                                            <m:t>𝒏</m:t>
                                          </m:r>
                                        </m:e>
                                        <m:sub>
                                          <m:r>
                                            <a:rPr lang="es-ES" b="1" i="1" smtClean="0">
                                              <a:latin typeface="Cambria Math" panose="02040503050406030204" pitchFamily="18" charset="0"/>
                                            </a:rPr>
                                            <m:t>𝟏</m:t>
                                          </m:r>
                                        </m:sub>
                                      </m:sSub>
                                    </m:den>
                                  </m:f>
                                </m:e>
                              </m:d>
                              <m:sSup>
                                <m:sSupPr>
                                  <m:ctrlPr>
                                    <a:rPr lang="es-ES" b="1" i="1" smtClean="0">
                                      <a:latin typeface="Cambria Math" panose="02040503050406030204" pitchFamily="18" charset="0"/>
                                    </a:rPr>
                                  </m:ctrlPr>
                                </m:sSupPr>
                                <m:e>
                                  <m:acc>
                                    <m:accPr>
                                      <m:chr m:val="̂"/>
                                      <m:ctrlPr>
                                        <a:rPr lang="es-ES" b="1" i="1" smtClean="0">
                                          <a:latin typeface="Cambria Math" panose="02040503050406030204" pitchFamily="18" charset="0"/>
                                        </a:rPr>
                                      </m:ctrlPr>
                                    </m:accPr>
                                    <m:e>
                                      <m:r>
                                        <a:rPr lang="es-ES" b="1" i="1" smtClean="0">
                                          <a:latin typeface="Cambria Math" panose="02040503050406030204" pitchFamily="18" charset="0"/>
                                          <a:ea typeface="Cambria Math" panose="02040503050406030204" pitchFamily="18" charset="0"/>
                                        </a:rPr>
                                        <m:t>𝝈</m:t>
                                      </m:r>
                                    </m:e>
                                  </m:acc>
                                </m:e>
                                <m:sup>
                                  <m:r>
                                    <a:rPr lang="es-ES" b="1" i="1" smtClean="0">
                                      <a:latin typeface="Cambria Math" panose="02040503050406030204" pitchFamily="18" charset="0"/>
                                    </a:rPr>
                                    <m:t>𝟐</m:t>
                                  </m:r>
                                </m:sup>
                              </m:sSup>
                            </m:e>
                          </m:rad>
                        </m:den>
                      </m:f>
                    </m:oMath>
                  </m:oMathPara>
                </a14:m>
                <a:endParaRPr lang="en-US" b="1" dirty="0"/>
              </a:p>
              <a:p>
                <a:endParaRPr lang="en-US" b="1" dirty="0"/>
              </a:p>
            </p:txBody>
          </p:sp>
        </mc:Choice>
        <mc:Fallback>
          <p:sp>
            <p:nvSpPr>
              <p:cNvPr id="10" name="Text Placeholder 9">
                <a:extLst>
                  <a:ext uri="{FF2B5EF4-FFF2-40B4-BE49-F238E27FC236}">
                    <a16:creationId xmlns:a16="http://schemas.microsoft.com/office/drawing/2014/main" id="{00A421C1-0C7D-DA0A-69C6-9D3B89760674}"/>
                  </a:ext>
                </a:extLst>
              </p:cNvPr>
              <p:cNvSpPr>
                <a:spLocks noGrp="1" noRot="1" noChangeAspect="1" noMove="1" noResize="1" noEditPoints="1" noAdjustHandles="1" noChangeArrowheads="1" noChangeShapeType="1" noTextEdit="1"/>
              </p:cNvSpPr>
              <p:nvPr>
                <p:ph type="body" sz="quarter" idx="24"/>
              </p:nvPr>
            </p:nvSpPr>
            <p:spPr>
              <a:xfrm>
                <a:off x="7513783" y="3342720"/>
                <a:ext cx="6985298" cy="8007128"/>
              </a:xfrm>
              <a:blipFill>
                <a:blip r:embed="rId2"/>
                <a:stretch>
                  <a:fillRect/>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66114998-FE69-AD99-5342-E8FA9CA7620C}"/>
              </a:ext>
            </a:extLst>
          </p:cNvPr>
          <p:cNvSpPr>
            <a:spLocks noGrp="1"/>
          </p:cNvSpPr>
          <p:nvPr>
            <p:ph type="body" sz="quarter" idx="19"/>
          </p:nvPr>
        </p:nvSpPr>
        <p:spPr/>
        <p:txBody>
          <a:bodyPr/>
          <a:lstStyle/>
          <a:p>
            <a:endParaRPr lang="en-US" dirty="0"/>
          </a:p>
        </p:txBody>
      </p:sp>
      <p:sp>
        <p:nvSpPr>
          <p:cNvPr id="12" name="Text Placeholder 11">
            <a:extLst>
              <a:ext uri="{FF2B5EF4-FFF2-40B4-BE49-F238E27FC236}">
                <a16:creationId xmlns:a16="http://schemas.microsoft.com/office/drawing/2014/main" id="{5C4FA1C4-02AF-9298-1347-4ACCF75CF6E3}"/>
              </a:ext>
            </a:extLst>
          </p:cNvPr>
          <p:cNvSpPr>
            <a:spLocks noGrp="1"/>
          </p:cNvSpPr>
          <p:nvPr>
            <p:ph type="body" sz="quarter" idx="25"/>
          </p:nvPr>
        </p:nvSpPr>
        <p:spPr/>
        <p:txBody>
          <a:bodyPr/>
          <a:lstStyle/>
          <a:p>
            <a:endParaRPr lang="en-US" dirty="0"/>
          </a:p>
        </p:txBody>
      </p:sp>
      <p:sp>
        <p:nvSpPr>
          <p:cNvPr id="13" name="Text Placeholder 12">
            <a:extLst>
              <a:ext uri="{FF2B5EF4-FFF2-40B4-BE49-F238E27FC236}">
                <a16:creationId xmlns:a16="http://schemas.microsoft.com/office/drawing/2014/main" id="{671C8346-C8CD-5CFA-5862-43E83C9BE5ED}"/>
              </a:ext>
            </a:extLst>
          </p:cNvPr>
          <p:cNvSpPr>
            <a:spLocks noGrp="1"/>
          </p:cNvSpPr>
          <p:nvPr>
            <p:ph type="body" sz="quarter" idx="20"/>
          </p:nvPr>
        </p:nvSpPr>
        <p:spPr>
          <a:solidFill>
            <a:srgbClr val="1B539B"/>
          </a:solidFill>
          <a:ln w="38100">
            <a:solidFill>
              <a:srgbClr val="1B539B"/>
            </a:solidFill>
          </a:ln>
        </p:spPr>
        <p:txBody>
          <a:bodyPr/>
          <a:lstStyle/>
          <a:p>
            <a:r>
              <a:rPr lang="en-US" dirty="0">
                <a:solidFill>
                  <a:schemeClr val="bg1"/>
                </a:solidFill>
              </a:rPr>
              <a:t>CONCLUSIONS</a:t>
            </a:r>
          </a:p>
        </p:txBody>
      </p:sp>
      <p:sp>
        <p:nvSpPr>
          <p:cNvPr id="14" name="Text Placeholder 13">
            <a:extLst>
              <a:ext uri="{FF2B5EF4-FFF2-40B4-BE49-F238E27FC236}">
                <a16:creationId xmlns:a16="http://schemas.microsoft.com/office/drawing/2014/main" id="{AB1A02A0-EA4C-4FF6-65AB-41D2B1B5E2A8}"/>
              </a:ext>
            </a:extLst>
          </p:cNvPr>
          <p:cNvSpPr>
            <a:spLocks noGrp="1"/>
          </p:cNvSpPr>
          <p:nvPr>
            <p:ph type="body" sz="quarter" idx="26"/>
          </p:nvPr>
        </p:nvSpPr>
        <p:spPr>
          <a:xfrm>
            <a:off x="22008651" y="3312980"/>
            <a:ext cx="6959003" cy="1034129"/>
          </a:xfrm>
          <a:ln w="38100">
            <a:solidFill>
              <a:srgbClr val="1B539B"/>
            </a:solidFill>
          </a:ln>
        </p:spPr>
        <p:txBody>
          <a:bodyPr/>
          <a:lstStyle/>
          <a:p>
            <a:r>
              <a:rPr lang="en-US" dirty="0"/>
              <a:t>Write conclusions</a:t>
            </a:r>
          </a:p>
        </p:txBody>
      </p:sp>
      <p:sp>
        <p:nvSpPr>
          <p:cNvPr id="15" name="Text Placeholder 14">
            <a:extLst>
              <a:ext uri="{FF2B5EF4-FFF2-40B4-BE49-F238E27FC236}">
                <a16:creationId xmlns:a16="http://schemas.microsoft.com/office/drawing/2014/main" id="{9DD7EA92-C32B-5014-23E9-01576156D078}"/>
              </a:ext>
            </a:extLst>
          </p:cNvPr>
          <p:cNvSpPr>
            <a:spLocks noGrp="1"/>
          </p:cNvSpPr>
          <p:nvPr>
            <p:ph type="body" sz="quarter" idx="21"/>
          </p:nvPr>
        </p:nvSpPr>
        <p:spPr/>
        <p:txBody>
          <a:bodyPr/>
          <a:lstStyle/>
          <a:p>
            <a:r>
              <a:rPr lang="en-US" dirty="0"/>
              <a:t>REFERENCES</a:t>
            </a:r>
          </a:p>
        </p:txBody>
      </p:sp>
      <p:sp>
        <p:nvSpPr>
          <p:cNvPr id="16" name="Text Placeholder 15">
            <a:extLst>
              <a:ext uri="{FF2B5EF4-FFF2-40B4-BE49-F238E27FC236}">
                <a16:creationId xmlns:a16="http://schemas.microsoft.com/office/drawing/2014/main" id="{2D14732B-2485-FD69-8AEC-4E140038A8B2}"/>
              </a:ext>
            </a:extLst>
          </p:cNvPr>
          <p:cNvSpPr>
            <a:spLocks noGrp="1"/>
          </p:cNvSpPr>
          <p:nvPr>
            <p:ph type="body" sz="quarter" idx="27"/>
          </p:nvPr>
        </p:nvSpPr>
        <p:spPr/>
        <p:txBody>
          <a:bodyPr/>
          <a:lstStyle/>
          <a:p>
            <a:endParaRPr lang="en-US"/>
          </a:p>
        </p:txBody>
      </p:sp>
      <p:sp>
        <p:nvSpPr>
          <p:cNvPr id="17" name="Text Placeholder 16">
            <a:extLst>
              <a:ext uri="{FF2B5EF4-FFF2-40B4-BE49-F238E27FC236}">
                <a16:creationId xmlns:a16="http://schemas.microsoft.com/office/drawing/2014/main" id="{AD9FF622-B06A-1D82-D7F9-9FA5B40B4451}"/>
              </a:ext>
            </a:extLst>
          </p:cNvPr>
          <p:cNvSpPr>
            <a:spLocks noGrp="1"/>
          </p:cNvSpPr>
          <p:nvPr>
            <p:ph type="body" sz="quarter" idx="22"/>
          </p:nvPr>
        </p:nvSpPr>
        <p:spPr/>
        <p:txBody>
          <a:bodyPr/>
          <a:lstStyle/>
          <a:p>
            <a:r>
              <a:rPr lang="en-US" dirty="0"/>
              <a:t>CONTACT INFORMATION</a:t>
            </a:r>
          </a:p>
        </p:txBody>
      </p:sp>
      <p:sp>
        <p:nvSpPr>
          <p:cNvPr id="18" name="Text Placeholder 17">
            <a:extLst>
              <a:ext uri="{FF2B5EF4-FFF2-40B4-BE49-F238E27FC236}">
                <a16:creationId xmlns:a16="http://schemas.microsoft.com/office/drawing/2014/main" id="{5A2F5879-4555-2CA2-B95A-13A9976B6A38}"/>
              </a:ext>
            </a:extLst>
          </p:cNvPr>
          <p:cNvSpPr>
            <a:spLocks noGrp="1"/>
          </p:cNvSpPr>
          <p:nvPr>
            <p:ph type="body" sz="quarter" idx="28"/>
          </p:nvPr>
        </p:nvSpPr>
        <p:spPr/>
        <p:txBody>
          <a:bodyPr/>
          <a:lstStyle/>
          <a:p>
            <a:endParaRPr lang="en-US"/>
          </a:p>
        </p:txBody>
      </p:sp>
    </p:spTree>
    <p:extLst>
      <p:ext uri="{BB962C8B-B14F-4D97-AF65-F5344CB8AC3E}">
        <p14:creationId xmlns:p14="http://schemas.microsoft.com/office/powerpoint/2010/main" val="2995592932"/>
      </p:ext>
    </p:extLst>
  </p:cSld>
  <p:clrMapOvr>
    <a:masterClrMapping/>
  </p:clrMapOvr>
</p:sld>
</file>

<file path=ppt/theme/theme1.xml><?xml version="1.0" encoding="utf-8"?>
<a:theme xmlns:a="http://schemas.openxmlformats.org/drawingml/2006/main" name="With Guides">
  <a:themeElements>
    <a:clrScheme name="Duke 1">
      <a:dk1>
        <a:srgbClr val="000000"/>
      </a:dk1>
      <a:lt1>
        <a:srgbClr val="FFFFFF"/>
      </a:lt1>
      <a:dk2>
        <a:srgbClr val="44546A"/>
      </a:dk2>
      <a:lt2>
        <a:srgbClr val="E7E6E6"/>
      </a:lt2>
      <a:accent1>
        <a:srgbClr val="0E2069"/>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5466</TotalTime>
  <Words>300</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Cambria Math</vt:lpstr>
      <vt:lpstr>Garamond</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Jose Pliego San Martin</cp:lastModifiedBy>
  <cp:revision>54</cp:revision>
  <dcterms:created xsi:type="dcterms:W3CDTF">2019-01-09T23:22:57Z</dcterms:created>
  <dcterms:modified xsi:type="dcterms:W3CDTF">2023-02-06T04:41:35Z</dcterms:modified>
</cp:coreProperties>
</file>