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autoAdjust="0"/>
    <p:restoredTop sz="94632" autoAdjust="0"/>
  </p:normalViewPr>
  <p:slideViewPr>
    <p:cSldViewPr snapToGrid="0" snapToObjects="1" showGuides="1">
      <p:cViewPr varScale="1">
        <p:scale>
          <a:sx n="55" d="100"/>
          <a:sy n="55" d="100"/>
        </p:scale>
        <p:origin x="480"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2/19/23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023/A:1024068626366" TargetMode="External"/><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www.kaggle.com/competitions/allstate-claims-severity/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a certain client characteristic in pricing models. How does the removal of this predictor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2598658"/>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998769"/>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495472"/>
              </a:xfrm>
            </p:spPr>
            <p:txBody>
              <a:bodyPr/>
              <a:lstStyle/>
              <a:p>
                <a:r>
                  <a:rPr lang="en-US" b="1" dirty="0"/>
                  <a:t>Gradient Boosting Machines (GBMs)</a:t>
                </a:r>
              </a:p>
              <a:p>
                <a:pPr marL="342900" indent="-342900">
                  <a:buFont typeface="Arial" panose="020B0604020202020204" pitchFamily="34" charset="0"/>
                  <a:buChar char="•"/>
                </a:pPr>
                <a:r>
                  <a:rPr lang="en-US" dirty="0"/>
                  <a:t>Boosting is a technique that combines several weak learners into one big model.</a:t>
                </a:r>
              </a:p>
              <a:p>
                <a:pPr marL="342900" indent="-342900">
                  <a:buFont typeface="Arial" panose="020B0604020202020204" pitchFamily="34" charset="0"/>
                  <a:buChar char="•"/>
                </a:pPr>
                <a:r>
                  <a:rPr lang="en-US" dirty="0"/>
                  <a:t>In GBMs, the weak learners are usually decision trees. </a:t>
                </a:r>
              </a:p>
              <a:p>
                <a:pPr marL="342900" indent="-342900">
                  <a:buFont typeface="Arial" panose="020B0604020202020204" pitchFamily="34" charset="0"/>
                  <a:buChar char="•"/>
                </a:pPr>
                <a:r>
                  <a:rPr lang="en-US" dirty="0"/>
                  <a:t>Two of the most popular implementations are XGBoost and LightGBM.</a:t>
                </a:r>
              </a:p>
              <a:p>
                <a:pPr marL="342900" indent="-342900">
                  <a:buFont typeface="Arial" panose="020B0604020202020204" pitchFamily="34" charset="0"/>
                  <a:buChar char="•"/>
                </a:pPr>
                <a:r>
                  <a:rPr lang="en-US" dirty="0"/>
                  <a:t>Hyperparameter tuning is crucial to avoid overfitting.</a:t>
                </a:r>
              </a:p>
              <a:p>
                <a:endParaRPr lang="en-US" dirty="0"/>
              </a:p>
              <a:p>
                <a:r>
                  <a:rPr lang="en-US" b="1" dirty="0"/>
                  <a:t>Repeated Cross Validation</a:t>
                </a:r>
              </a:p>
              <a:p>
                <a:pPr marL="342900" indent="-342900">
                  <a:buFont typeface="Arial" panose="020B0604020202020204" pitchFamily="34" charset="0"/>
                  <a:buChar char="•"/>
                </a:pPr>
                <a:r>
                  <a:rPr lang="en-US" dirty="0"/>
                  <a:t>Cross validation (</a:t>
                </a:r>
                <a:r>
                  <a:rPr lang="en-US" i="1" dirty="0"/>
                  <a:t>k</a:t>
                </a:r>
                <a:r>
                  <a:rPr lang="en-US" dirty="0"/>
                  <a:t>-fold CV): split training data into </a:t>
                </a:r>
                <a:r>
                  <a:rPr lang="en-US" i="1" dirty="0"/>
                  <a:t>k</a:t>
                </a:r>
                <a:r>
                  <a:rPr lang="en-US" dirty="0"/>
                  <a:t> disjoint sets and use each as a validation set once.</a:t>
                </a:r>
              </a:p>
              <a:p>
                <a:pPr marL="342900" indent="-342900">
                  <a:buFont typeface="Arial" panose="020B0604020202020204" pitchFamily="34" charset="0"/>
                  <a:buChar char="•"/>
                </a:pPr>
                <a:r>
                  <a:rPr lang="en-US" dirty="0"/>
                  <a:t>Repeated cross validation: perform </a:t>
                </a:r>
                <a:r>
                  <a:rPr lang="en-US" i="1" dirty="0"/>
                  <a:t>k</a:t>
                </a:r>
                <a:r>
                  <a:rPr lang="en-US" dirty="0"/>
                  <a:t>-fold CV a total of </a:t>
                </a:r>
                <a:r>
                  <a:rPr lang="en-US" i="1" dirty="0"/>
                  <a:t>r</a:t>
                </a:r>
                <a:r>
                  <a:rPr lang="en-US" dirty="0"/>
                  <a:t> times to obtain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a:t>
                </a:r>
              </a:p>
              <a:p>
                <a:pPr marL="342900" indent="-342900">
                  <a:buFont typeface="Arial" panose="020B0604020202020204" pitchFamily="34" charset="0"/>
                  <a:buChar char="•"/>
                </a:pPr>
                <a:r>
                  <a:rPr lang="en-US" dirty="0"/>
                  <a:t>Hyperparameter optimization using all the validation sets yield over-optimistic performance estimations.</a:t>
                </a:r>
              </a:p>
              <a:p>
                <a:pPr marL="342900" indent="-342900">
                  <a:buFont typeface="Arial" panose="020B0604020202020204" pitchFamily="34" charset="0"/>
                  <a:buChar char="•"/>
                </a:pPr>
                <a:endParaRPr lang="en-US" dirty="0"/>
              </a:p>
              <a:p>
                <a:r>
                  <a:rPr lang="en-US" b="1" dirty="0"/>
                  <a:t>Nested Cross Validation</a:t>
                </a:r>
              </a:p>
              <a:p>
                <a:pPr marL="342900" indent="-342900">
                  <a:buFont typeface="Arial" panose="020B0604020202020204" pitchFamily="34" charset="0"/>
                  <a:buChar char="•"/>
                </a:pPr>
                <a:r>
                  <a:rPr lang="en-US" dirty="0"/>
                  <a:t>Within a cross validation fold, split the training set again using </a:t>
                </a:r>
                <a:r>
                  <a:rPr lang="en-US" i="1" dirty="0"/>
                  <a:t>k</a:t>
                </a:r>
                <a:r>
                  <a:rPr lang="en-US" dirty="0"/>
                  <a:t>-fold CV to tune hyperparameters.</a:t>
                </a:r>
              </a:p>
              <a:p>
                <a:pPr marL="342900" indent="-342900">
                  <a:buFont typeface="Arial" panose="020B0604020202020204" pitchFamily="34" charset="0"/>
                  <a:buChar char="•"/>
                </a:pPr>
                <a:r>
                  <a:rPr lang="en-US" dirty="0"/>
                  <a:t>Since the validation sets are not used to tune, performance observations are less biased in general.</a:t>
                </a:r>
              </a:p>
              <a:p>
                <a:pPr marL="342900" indent="-342900">
                  <a:buFont typeface="Arial" panose="020B0604020202020204" pitchFamily="34" charset="0"/>
                  <a:buChar char="•"/>
                </a:pPr>
                <a:r>
                  <a:rPr lang="en-US" dirty="0"/>
                  <a:t>Depending on the number of “outer” and “inner” folds, it can be computationally expensive.</a:t>
                </a:r>
              </a:p>
              <a:p>
                <a:pPr marL="342900" indent="-342900">
                  <a:buFont typeface="Arial" panose="020B0604020202020204" pitchFamily="34" charset="0"/>
                  <a:buChar char="•"/>
                </a:pPr>
                <a:endParaRPr lang="en-US" b="1" dirty="0"/>
              </a:p>
              <a:p>
                <a:r>
                  <a:rPr lang="en-US" b="1" dirty="0"/>
                  <a:t>”Corrected” </a:t>
                </a:r>
                <a:r>
                  <a:rPr lang="en-US" b="1" i="1" dirty="0"/>
                  <a:t>t</a:t>
                </a:r>
                <a:r>
                  <a:rPr lang="en-US" b="1" dirty="0"/>
                  <a:t>-statistic</a:t>
                </a:r>
              </a:p>
              <a:p>
                <a:pPr marL="342900" indent="-342900">
                  <a:buFont typeface="Arial" panose="020B0604020202020204" pitchFamily="34" charset="0"/>
                  <a:buChar char="•"/>
                </a:pPr>
                <a:r>
                  <a:rPr lang="en-US" dirty="0"/>
                  <a:t>Statistically assess differences in performance using a paired </a:t>
                </a:r>
                <a:r>
                  <a:rPr lang="en-US" i="1" dirty="0"/>
                  <a:t>t</a:t>
                </a:r>
                <a:r>
                  <a:rPr lang="en-US" dirty="0"/>
                  <a:t>-test.</a:t>
                </a:r>
              </a:p>
              <a:p>
                <a:pPr marL="342900" indent="-342900">
                  <a:buFont typeface="Arial" panose="020B0604020202020204" pitchFamily="34" charset="0"/>
                  <a:buChar char="•"/>
                </a:pPr>
                <a:r>
                  <a:rPr lang="en-US" dirty="0"/>
                  <a:t>Need to account for the fact that training sets in cross validation are not independent to stabilize type I error rates [1].</a:t>
                </a:r>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495472"/>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38582"/>
          </a:xfrm>
          <a:ln>
            <a:solidFill>
              <a:schemeClr val="accent1"/>
            </a:solidFill>
          </a:ln>
        </p:spPr>
        <p:txBody>
          <a:bodyPr/>
          <a:lstStyle/>
          <a:p>
            <a:r>
              <a:rPr lang="en-US" dirty="0"/>
              <a:t>CASE STUDY</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42108"/>
            <a:ext cx="6985298" cy="2400657"/>
          </a:xfrm>
        </p:spPr>
        <p:txBody>
          <a:bodyPr/>
          <a:lstStyle/>
          <a:p>
            <a:pPr marL="342900" indent="-342900">
              <a:buFont typeface="Arial" panose="020B0604020202020204" pitchFamily="34" charset="0"/>
              <a:buChar char="•"/>
            </a:pPr>
            <a:r>
              <a:rPr lang="en-US" dirty="0"/>
              <a:t>Claim severity data from a Kaggle competition [2].</a:t>
            </a:r>
          </a:p>
          <a:p>
            <a:pPr marL="342900" indent="-342900">
              <a:buFont typeface="Arial" panose="020B0604020202020204" pitchFamily="34" charset="0"/>
              <a:buChar char="•"/>
            </a:pPr>
            <a:r>
              <a:rPr lang="en-US" dirty="0"/>
              <a:t>The goal is to predict the severity associated with each claim (continuous response).</a:t>
            </a:r>
          </a:p>
          <a:p>
            <a:pPr marL="342900" indent="-342900">
              <a:buFont typeface="Arial" panose="020B0604020202020204" pitchFamily="34" charset="0"/>
              <a:buChar char="•"/>
            </a:pPr>
            <a:r>
              <a:rPr lang="en-US" dirty="0"/>
              <a:t>194,000 claims, 116 categorical predictors,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2899799"/>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3312980"/>
            <a:ext cx="6985298" cy="5052537"/>
          </a:xfrm>
          <a:ln w="19050">
            <a:solidFill>
              <a:srgbClr val="0D2069"/>
            </a:solidFill>
          </a:ln>
        </p:spPr>
        <p:txBody>
          <a:bodyPr/>
          <a:lstStyle/>
          <a:p>
            <a:pPr marL="457200" indent="-457200">
              <a:buFont typeface="+mj-lt"/>
              <a:buAutoNum type="arabicPeriod"/>
            </a:pPr>
            <a:r>
              <a:rPr lang="en-US" dirty="0"/>
              <a:t>The multiple measurements obtained with repeated cross validation </a:t>
            </a:r>
            <a:r>
              <a:rPr lang="en-US" b="1" dirty="0"/>
              <a:t>yield a more robust estimation of model performance.</a:t>
            </a:r>
          </a:p>
          <a:p>
            <a:pPr marL="457200" indent="-457200">
              <a:buFont typeface="+mj-lt"/>
              <a:buAutoNum type="arabicPeriod"/>
            </a:pPr>
            <a:r>
              <a:rPr lang="en-US" b="1" dirty="0"/>
              <a:t>Differences in performance can be statistically assessed</a:t>
            </a:r>
            <a:r>
              <a:rPr lang="en-US" dirty="0"/>
              <a:t> using an adjusted </a:t>
            </a:r>
            <a:r>
              <a:rPr lang="en-US" i="1" dirty="0"/>
              <a:t>t-</a:t>
            </a:r>
            <a:r>
              <a:rPr lang="en-US" dirty="0"/>
              <a:t>test that accounts for the fact that cross validation folds are not independent.</a:t>
            </a:r>
          </a:p>
          <a:p>
            <a:pPr marL="457200" indent="-457200">
              <a:buFont typeface="+mj-lt"/>
              <a:buAutoNum type="arabicPeriod"/>
            </a:pPr>
            <a:r>
              <a:rPr lang="en-US" dirty="0"/>
              <a:t>Repeated cross validation allows for </a:t>
            </a:r>
            <a:r>
              <a:rPr lang="en-US" b="1" dirty="0"/>
              <a:t>easy parallelization</a:t>
            </a:r>
            <a:r>
              <a:rPr lang="en-US" dirty="0"/>
              <a:t> over multiple cores. Furthermore, the number of repeats and folds are not fixed, allowing for </a:t>
            </a:r>
            <a:r>
              <a:rPr lang="en-US" b="1" dirty="0"/>
              <a:t>adaptation to different amounts of computational resources</a:t>
            </a:r>
            <a:r>
              <a:rPr lang="en-US" dirty="0"/>
              <a:t>.</a:t>
            </a:r>
          </a:p>
          <a:p>
            <a:pPr marL="457200" indent="-457200">
              <a:buFont typeface="+mj-lt"/>
              <a:buAutoNum type="arabicPeriod"/>
            </a:pPr>
            <a:r>
              <a:rPr lang="en-US" dirty="0"/>
              <a:t>Since repeated cross validation fits multiple models, all of them can be used to </a:t>
            </a:r>
            <a:r>
              <a:rPr lang="en-US" b="1" dirty="0"/>
              <a:t>study certain characteristics like feature importance or Shapley values</a:t>
            </a:r>
            <a:r>
              <a:rPr lang="en-US" dirty="0"/>
              <a:t> (for model interpretability).</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715425"/>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136078"/>
            <a:ext cx="6932379" cy="2925160"/>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Allstate claims severity. Retrieved January 2023, from </a:t>
            </a:r>
            <a:r>
              <a:rPr lang="en-US" dirty="0">
                <a:hlinkClick r:id="rId4"/>
              </a:rPr>
              <a:t>https://www.kaggle.com/competitions/allstate-claims-severity/data</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689853"/>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089964"/>
            <a:ext cx="6905919" cy="1661993"/>
          </a:xfrm>
        </p:spPr>
        <p:txBody>
          <a:bodyPr/>
          <a:lstStyle/>
          <a:p>
            <a:r>
              <a:rPr lang="en-US" dirty="0"/>
              <a:t>This project was developed during the Summer of 2022, while the author was working as an intern Data Scientist at Liberty Mutual Insurance.</a:t>
            </a:r>
          </a:p>
        </p:txBody>
      </p:sp>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5772</TotalTime>
  <Words>622</Words>
  <Application>Microsoft Macintosh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89</cp:revision>
  <dcterms:created xsi:type="dcterms:W3CDTF">2019-01-09T23:22:57Z</dcterms:created>
  <dcterms:modified xsi:type="dcterms:W3CDTF">2023-02-19T20:53:41Z</dcterms:modified>
</cp:coreProperties>
</file>