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9" r:id="rId3"/>
  </p:sldIdLst>
  <p:sldSz cx="29260800" cy="16459200"/>
  <p:notesSz cx="6858000" cy="9144000"/>
  <p:defaultTextStyle>
    <a:defPPr>
      <a:defRPr lang="en-US"/>
    </a:defPPr>
    <a:lvl1pPr marL="0" algn="l" defTabSz="2507527" rtl="0" eaLnBrk="1" latinLnBrk="0" hangingPunct="1">
      <a:defRPr sz="4913" kern="1200">
        <a:solidFill>
          <a:schemeClr val="tx1"/>
        </a:solidFill>
        <a:latin typeface="+mn-lt"/>
        <a:ea typeface="+mn-ea"/>
        <a:cs typeface="+mn-cs"/>
      </a:defRPr>
    </a:lvl1pPr>
    <a:lvl2pPr marL="1253764" algn="l" defTabSz="2507527" rtl="0" eaLnBrk="1" latinLnBrk="0" hangingPunct="1">
      <a:defRPr sz="4913" kern="1200">
        <a:solidFill>
          <a:schemeClr val="tx1"/>
        </a:solidFill>
        <a:latin typeface="+mn-lt"/>
        <a:ea typeface="+mn-ea"/>
        <a:cs typeface="+mn-cs"/>
      </a:defRPr>
    </a:lvl2pPr>
    <a:lvl3pPr marL="2507527" algn="l" defTabSz="2507527" rtl="0" eaLnBrk="1" latinLnBrk="0" hangingPunct="1">
      <a:defRPr sz="4913" kern="1200">
        <a:solidFill>
          <a:schemeClr val="tx1"/>
        </a:solidFill>
        <a:latin typeface="+mn-lt"/>
        <a:ea typeface="+mn-ea"/>
        <a:cs typeface="+mn-cs"/>
      </a:defRPr>
    </a:lvl3pPr>
    <a:lvl4pPr marL="3761290" algn="l" defTabSz="2507527" rtl="0" eaLnBrk="1" latinLnBrk="0" hangingPunct="1">
      <a:defRPr sz="4913" kern="1200">
        <a:solidFill>
          <a:schemeClr val="tx1"/>
        </a:solidFill>
        <a:latin typeface="+mn-lt"/>
        <a:ea typeface="+mn-ea"/>
        <a:cs typeface="+mn-cs"/>
      </a:defRPr>
    </a:lvl4pPr>
    <a:lvl5pPr marL="5015053" algn="l" defTabSz="2507527" rtl="0" eaLnBrk="1" latinLnBrk="0" hangingPunct="1">
      <a:defRPr sz="4913" kern="1200">
        <a:solidFill>
          <a:schemeClr val="tx1"/>
        </a:solidFill>
        <a:latin typeface="+mn-lt"/>
        <a:ea typeface="+mn-ea"/>
        <a:cs typeface="+mn-cs"/>
      </a:defRPr>
    </a:lvl5pPr>
    <a:lvl6pPr marL="6268818" algn="l" defTabSz="2507527" rtl="0" eaLnBrk="1" latinLnBrk="0" hangingPunct="1">
      <a:defRPr sz="4913" kern="1200">
        <a:solidFill>
          <a:schemeClr val="tx1"/>
        </a:solidFill>
        <a:latin typeface="+mn-lt"/>
        <a:ea typeface="+mn-ea"/>
        <a:cs typeface="+mn-cs"/>
      </a:defRPr>
    </a:lvl6pPr>
    <a:lvl7pPr marL="7522581" algn="l" defTabSz="2507527" rtl="0" eaLnBrk="1" latinLnBrk="0" hangingPunct="1">
      <a:defRPr sz="4913" kern="1200">
        <a:solidFill>
          <a:schemeClr val="tx1"/>
        </a:solidFill>
        <a:latin typeface="+mn-lt"/>
        <a:ea typeface="+mn-ea"/>
        <a:cs typeface="+mn-cs"/>
      </a:defRPr>
    </a:lvl7pPr>
    <a:lvl8pPr marL="8776344" algn="l" defTabSz="2507527" rtl="0" eaLnBrk="1" latinLnBrk="0" hangingPunct="1">
      <a:defRPr sz="4913" kern="1200">
        <a:solidFill>
          <a:schemeClr val="tx1"/>
        </a:solidFill>
        <a:latin typeface="+mn-lt"/>
        <a:ea typeface="+mn-ea"/>
        <a:cs typeface="+mn-cs"/>
      </a:defRPr>
    </a:lvl8pPr>
    <a:lvl9pPr marL="10030108" algn="l" defTabSz="2507527" rtl="0" eaLnBrk="1" latinLnBrk="0" hangingPunct="1">
      <a:defRPr sz="491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069"/>
    <a:srgbClr val="1B539B"/>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65" autoAdjust="0"/>
    <p:restoredTop sz="94632" autoAdjust="0"/>
  </p:normalViewPr>
  <p:slideViewPr>
    <p:cSldViewPr snapToGrid="0" snapToObjects="1" showGuides="1">
      <p:cViewPr>
        <p:scale>
          <a:sx n="82" d="100"/>
          <a:sy n="82" d="100"/>
        </p:scale>
        <p:origin x="432" y="-20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72" d="100"/>
          <a:sy n="172" d="100"/>
        </p:scale>
        <p:origin x="5344"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2/18/23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2/18/23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507527" rtl="0" eaLnBrk="1" latinLnBrk="0" hangingPunct="1">
      <a:defRPr sz="3313" kern="1200">
        <a:solidFill>
          <a:schemeClr val="tx1"/>
        </a:solidFill>
        <a:latin typeface="+mn-lt"/>
        <a:ea typeface="+mn-ea"/>
        <a:cs typeface="+mn-cs"/>
      </a:defRPr>
    </a:lvl1pPr>
    <a:lvl2pPr marL="1253764" algn="l" defTabSz="2507527" rtl="0" eaLnBrk="1" latinLnBrk="0" hangingPunct="1">
      <a:defRPr sz="3313" kern="1200">
        <a:solidFill>
          <a:schemeClr val="tx1"/>
        </a:solidFill>
        <a:latin typeface="+mn-lt"/>
        <a:ea typeface="+mn-ea"/>
        <a:cs typeface="+mn-cs"/>
      </a:defRPr>
    </a:lvl2pPr>
    <a:lvl3pPr marL="2507527" algn="l" defTabSz="2507527" rtl="0" eaLnBrk="1" latinLnBrk="0" hangingPunct="1">
      <a:defRPr sz="3313" kern="1200">
        <a:solidFill>
          <a:schemeClr val="tx1"/>
        </a:solidFill>
        <a:latin typeface="+mn-lt"/>
        <a:ea typeface="+mn-ea"/>
        <a:cs typeface="+mn-cs"/>
      </a:defRPr>
    </a:lvl3pPr>
    <a:lvl4pPr marL="3761290" algn="l" defTabSz="2507527" rtl="0" eaLnBrk="1" latinLnBrk="0" hangingPunct="1">
      <a:defRPr sz="3313" kern="1200">
        <a:solidFill>
          <a:schemeClr val="tx1"/>
        </a:solidFill>
        <a:latin typeface="+mn-lt"/>
        <a:ea typeface="+mn-ea"/>
        <a:cs typeface="+mn-cs"/>
      </a:defRPr>
    </a:lvl4pPr>
    <a:lvl5pPr marL="5015053" algn="l" defTabSz="2507527" rtl="0" eaLnBrk="1" latinLnBrk="0" hangingPunct="1">
      <a:defRPr sz="3313" kern="1200">
        <a:solidFill>
          <a:schemeClr val="tx1"/>
        </a:solidFill>
        <a:latin typeface="+mn-lt"/>
        <a:ea typeface="+mn-ea"/>
        <a:cs typeface="+mn-cs"/>
      </a:defRPr>
    </a:lvl5pPr>
    <a:lvl6pPr marL="6268818" algn="l" defTabSz="2507527" rtl="0" eaLnBrk="1" latinLnBrk="0" hangingPunct="1">
      <a:defRPr sz="3313" kern="1200">
        <a:solidFill>
          <a:schemeClr val="tx1"/>
        </a:solidFill>
        <a:latin typeface="+mn-lt"/>
        <a:ea typeface="+mn-ea"/>
        <a:cs typeface="+mn-cs"/>
      </a:defRPr>
    </a:lvl6pPr>
    <a:lvl7pPr marL="7522581" algn="l" defTabSz="2507527" rtl="0" eaLnBrk="1" latinLnBrk="0" hangingPunct="1">
      <a:defRPr sz="3313" kern="1200">
        <a:solidFill>
          <a:schemeClr val="tx1"/>
        </a:solidFill>
        <a:latin typeface="+mn-lt"/>
        <a:ea typeface="+mn-ea"/>
        <a:cs typeface="+mn-cs"/>
      </a:defRPr>
    </a:lvl7pPr>
    <a:lvl8pPr marL="8776344" algn="l" defTabSz="2507527" rtl="0" eaLnBrk="1" latinLnBrk="0" hangingPunct="1">
      <a:defRPr sz="3313" kern="1200">
        <a:solidFill>
          <a:schemeClr val="tx1"/>
        </a:solidFill>
        <a:latin typeface="+mn-lt"/>
        <a:ea typeface="+mn-ea"/>
        <a:cs typeface="+mn-cs"/>
      </a:defRPr>
    </a:lvl8pPr>
    <a:lvl9pPr marL="10030108" algn="l" defTabSz="2507527" rtl="0" eaLnBrk="1" latinLnBrk="0" hangingPunct="1">
      <a:defRPr sz="33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D79700E9-D1A1-D24E-B8AB-5C3038A93C58}"/>
              </a:ext>
            </a:extLst>
          </p:cNvPr>
          <p:cNvSpPr>
            <a:spLocks noGrp="1"/>
          </p:cNvSpPr>
          <p:nvPr>
            <p:ph type="body" sz="quarter" idx="12" hasCustomPrompt="1"/>
          </p:nvPr>
        </p:nvSpPr>
        <p:spPr>
          <a:xfrm>
            <a:off x="3393440" y="13446"/>
            <a:ext cx="22473920" cy="814518"/>
          </a:xfrm>
          <a:prstGeom prst="rect">
            <a:avLst/>
          </a:prstGeom>
        </p:spPr>
        <p:txBody>
          <a:bodyPr wrap="square">
            <a:spAutoFit/>
          </a:bodyPr>
          <a:lstStyle>
            <a:lvl1pPr marL="0" indent="0" algn="ctr">
              <a:buNone/>
              <a:defRPr sz="469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58904895-11AB-0440-8A8C-4CFD6D7BE734}"/>
              </a:ext>
            </a:extLst>
          </p:cNvPr>
          <p:cNvSpPr>
            <a:spLocks noGrp="1"/>
          </p:cNvSpPr>
          <p:nvPr>
            <p:ph type="body" sz="quarter" idx="11" hasCustomPrompt="1"/>
          </p:nvPr>
        </p:nvSpPr>
        <p:spPr>
          <a:xfrm>
            <a:off x="3393440" y="876111"/>
            <a:ext cx="22473920" cy="617541"/>
          </a:xfrm>
          <a:prstGeom prst="rect">
            <a:avLst/>
          </a:prstGeom>
        </p:spPr>
        <p:txBody>
          <a:bodyPr wrap="square">
            <a:spAutoFit/>
          </a:bodyPr>
          <a:lstStyle>
            <a:lvl1pPr marL="0" indent="0" algn="ctr">
              <a:buNone/>
              <a:defRPr sz="341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DD0B8EC2-EFED-E542-8B90-121FC70C6D1B}"/>
              </a:ext>
            </a:extLst>
          </p:cNvPr>
          <p:cNvSpPr>
            <a:spLocks noGrp="1"/>
          </p:cNvSpPr>
          <p:nvPr>
            <p:ph type="body" sz="quarter" idx="10" hasCustomPrompt="1"/>
          </p:nvPr>
        </p:nvSpPr>
        <p:spPr>
          <a:xfrm>
            <a:off x="3393440" y="1526015"/>
            <a:ext cx="22473920" cy="552011"/>
          </a:xfrm>
          <a:prstGeom prst="rect">
            <a:avLst/>
          </a:prstGeom>
        </p:spPr>
        <p:txBody>
          <a:bodyPr wrap="square">
            <a:spAutoFit/>
          </a:bodyPr>
          <a:lstStyle>
            <a:lvl1pPr marL="0" indent="0" algn="ctr">
              <a:buNone/>
              <a:defRPr sz="2987"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C32961E2-B15D-A84D-92EB-EF8236AD2820}"/>
              </a:ext>
            </a:extLst>
          </p:cNvPr>
          <p:cNvSpPr>
            <a:spLocks noGrp="1"/>
          </p:cNvSpPr>
          <p:nvPr>
            <p:ph type="body" sz="quarter" idx="15" hasCustomPrompt="1"/>
          </p:nvPr>
        </p:nvSpPr>
        <p:spPr>
          <a:xfrm>
            <a:off x="272740" y="2899799"/>
            <a:ext cx="6986580"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INTRODUCTION or ABSTRACT</a:t>
            </a:r>
          </a:p>
        </p:txBody>
      </p:sp>
      <p:sp>
        <p:nvSpPr>
          <p:cNvPr id="6" name="Text Placeholder 13">
            <a:extLst>
              <a:ext uri="{FF2B5EF4-FFF2-40B4-BE49-F238E27FC236}">
                <a16:creationId xmlns:a16="http://schemas.microsoft.com/office/drawing/2014/main" id="{84F5C0D6-0DBC-7C44-BBF0-56CA07F716E1}"/>
              </a:ext>
            </a:extLst>
          </p:cNvPr>
          <p:cNvSpPr>
            <a:spLocks noGrp="1"/>
          </p:cNvSpPr>
          <p:nvPr>
            <p:ph type="body" sz="quarter" idx="16" hasCustomPrompt="1"/>
          </p:nvPr>
        </p:nvSpPr>
        <p:spPr>
          <a:xfrm>
            <a:off x="274918" y="3338381"/>
            <a:ext cx="6959003"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B579CA1E-0B2D-1B47-9800-2EB97B6AC971}"/>
              </a:ext>
            </a:extLst>
          </p:cNvPr>
          <p:cNvSpPr>
            <a:spLocks noGrp="1"/>
          </p:cNvSpPr>
          <p:nvPr>
            <p:ph type="body" sz="quarter" idx="17" hasCustomPrompt="1"/>
          </p:nvPr>
        </p:nvSpPr>
        <p:spPr>
          <a:xfrm>
            <a:off x="272740" y="10031299"/>
            <a:ext cx="6959002"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OBJECTIVES</a:t>
            </a:r>
          </a:p>
        </p:txBody>
      </p:sp>
      <p:sp>
        <p:nvSpPr>
          <p:cNvPr id="8" name="Text Placeholder 13">
            <a:extLst>
              <a:ext uri="{FF2B5EF4-FFF2-40B4-BE49-F238E27FC236}">
                <a16:creationId xmlns:a16="http://schemas.microsoft.com/office/drawing/2014/main" id="{0FB70E52-71DF-9149-B846-FEA6967E5CE0}"/>
              </a:ext>
            </a:extLst>
          </p:cNvPr>
          <p:cNvSpPr>
            <a:spLocks noGrp="1"/>
          </p:cNvSpPr>
          <p:nvPr>
            <p:ph type="body" sz="quarter" idx="23" hasCustomPrompt="1"/>
          </p:nvPr>
        </p:nvSpPr>
        <p:spPr>
          <a:xfrm>
            <a:off x="247340" y="10431410"/>
            <a:ext cx="6986580"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9">
            <a:extLst>
              <a:ext uri="{FF2B5EF4-FFF2-40B4-BE49-F238E27FC236}">
                <a16:creationId xmlns:a16="http://schemas.microsoft.com/office/drawing/2014/main" id="{8F5266F6-023E-074B-9345-95597B85ABC9}"/>
              </a:ext>
            </a:extLst>
          </p:cNvPr>
          <p:cNvSpPr>
            <a:spLocks noGrp="1"/>
          </p:cNvSpPr>
          <p:nvPr>
            <p:ph type="body" sz="quarter" idx="18" hasCustomPrompt="1"/>
          </p:nvPr>
        </p:nvSpPr>
        <p:spPr>
          <a:xfrm>
            <a:off x="7503568" y="2912963"/>
            <a:ext cx="6995514"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MATERIALS &amp; METHODS</a:t>
            </a:r>
          </a:p>
        </p:txBody>
      </p:sp>
      <p:sp>
        <p:nvSpPr>
          <p:cNvPr id="10" name="Text Placeholder 13">
            <a:extLst>
              <a:ext uri="{FF2B5EF4-FFF2-40B4-BE49-F238E27FC236}">
                <a16:creationId xmlns:a16="http://schemas.microsoft.com/office/drawing/2014/main" id="{3DF1CD88-5076-AA43-A491-4E07B7150553}"/>
              </a:ext>
            </a:extLst>
          </p:cNvPr>
          <p:cNvSpPr>
            <a:spLocks noGrp="1"/>
          </p:cNvSpPr>
          <p:nvPr>
            <p:ph type="body" sz="quarter" idx="24" hasCustomPrompt="1"/>
          </p:nvPr>
        </p:nvSpPr>
        <p:spPr>
          <a:xfrm>
            <a:off x="7513783" y="3342720"/>
            <a:ext cx="6985298"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a:extLst>
              <a:ext uri="{FF2B5EF4-FFF2-40B4-BE49-F238E27FC236}">
                <a16:creationId xmlns:a16="http://schemas.microsoft.com/office/drawing/2014/main" id="{0D76EC8F-4F03-A846-9FC5-7A2FF39325A1}"/>
              </a:ext>
            </a:extLst>
          </p:cNvPr>
          <p:cNvSpPr>
            <a:spLocks noGrp="1"/>
          </p:cNvSpPr>
          <p:nvPr>
            <p:ph type="body" sz="quarter" idx="19" hasCustomPrompt="1"/>
          </p:nvPr>
        </p:nvSpPr>
        <p:spPr>
          <a:xfrm>
            <a:off x="14761560" y="2912963"/>
            <a:ext cx="6959003"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RESULTS</a:t>
            </a:r>
          </a:p>
        </p:txBody>
      </p:sp>
      <p:sp>
        <p:nvSpPr>
          <p:cNvPr id="13" name="Text Placeholder 13">
            <a:extLst>
              <a:ext uri="{FF2B5EF4-FFF2-40B4-BE49-F238E27FC236}">
                <a16:creationId xmlns:a16="http://schemas.microsoft.com/office/drawing/2014/main" id="{F0F782CC-FD57-D84B-B9C0-D63834C9E3A3}"/>
              </a:ext>
            </a:extLst>
          </p:cNvPr>
          <p:cNvSpPr>
            <a:spLocks noGrp="1"/>
          </p:cNvSpPr>
          <p:nvPr>
            <p:ph type="body" sz="quarter" idx="25" hasCustomPrompt="1"/>
          </p:nvPr>
        </p:nvSpPr>
        <p:spPr>
          <a:xfrm>
            <a:off x="14778942" y="3342108"/>
            <a:ext cx="6985298"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
            <a:extLst>
              <a:ext uri="{FF2B5EF4-FFF2-40B4-BE49-F238E27FC236}">
                <a16:creationId xmlns:a16="http://schemas.microsoft.com/office/drawing/2014/main" id="{EE2D0987-30BC-324D-8B01-689B2DDE0053}"/>
              </a:ext>
            </a:extLst>
          </p:cNvPr>
          <p:cNvSpPr>
            <a:spLocks noGrp="1"/>
          </p:cNvSpPr>
          <p:nvPr>
            <p:ph type="body" sz="quarter" idx="20" hasCustomPrompt="1"/>
          </p:nvPr>
        </p:nvSpPr>
        <p:spPr>
          <a:xfrm>
            <a:off x="22007592" y="2899799"/>
            <a:ext cx="695883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CONCLUSIONS</a:t>
            </a:r>
          </a:p>
        </p:txBody>
      </p:sp>
      <p:sp>
        <p:nvSpPr>
          <p:cNvPr id="15" name="Text Placeholder 13">
            <a:extLst>
              <a:ext uri="{FF2B5EF4-FFF2-40B4-BE49-F238E27FC236}">
                <a16:creationId xmlns:a16="http://schemas.microsoft.com/office/drawing/2014/main" id="{CE6A7923-B02D-6641-BA13-107AF543E898}"/>
              </a:ext>
            </a:extLst>
          </p:cNvPr>
          <p:cNvSpPr>
            <a:spLocks noGrp="1"/>
          </p:cNvSpPr>
          <p:nvPr>
            <p:ph type="body" sz="quarter" idx="26" hasCustomPrompt="1"/>
          </p:nvPr>
        </p:nvSpPr>
        <p:spPr>
          <a:xfrm>
            <a:off x="22034051" y="3338380"/>
            <a:ext cx="6959003"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9">
            <a:extLst>
              <a:ext uri="{FF2B5EF4-FFF2-40B4-BE49-F238E27FC236}">
                <a16:creationId xmlns:a16="http://schemas.microsoft.com/office/drawing/2014/main" id="{11DD55CE-302F-C44C-867D-693A1C523032}"/>
              </a:ext>
            </a:extLst>
          </p:cNvPr>
          <p:cNvSpPr>
            <a:spLocks noGrp="1"/>
          </p:cNvSpPr>
          <p:nvPr>
            <p:ph type="body" sz="quarter" idx="21" hasCustomPrompt="1"/>
          </p:nvPr>
        </p:nvSpPr>
        <p:spPr>
          <a:xfrm>
            <a:off x="22034215" y="10715425"/>
            <a:ext cx="693237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REFERENCES</a:t>
            </a:r>
          </a:p>
        </p:txBody>
      </p:sp>
      <p:sp>
        <p:nvSpPr>
          <p:cNvPr id="19" name="Text Placeholder 13">
            <a:extLst>
              <a:ext uri="{FF2B5EF4-FFF2-40B4-BE49-F238E27FC236}">
                <a16:creationId xmlns:a16="http://schemas.microsoft.com/office/drawing/2014/main" id="{29E10D60-C2C8-1A41-8AEC-ED9557B15899}"/>
              </a:ext>
            </a:extLst>
          </p:cNvPr>
          <p:cNvSpPr>
            <a:spLocks noGrp="1"/>
          </p:cNvSpPr>
          <p:nvPr>
            <p:ph type="body" sz="quarter" idx="27" hasCustomPrompt="1"/>
          </p:nvPr>
        </p:nvSpPr>
        <p:spPr>
          <a:xfrm>
            <a:off x="22034215" y="11136078"/>
            <a:ext cx="6932379" cy="1846659"/>
          </a:xfrm>
          <a:prstGeom prst="rect">
            <a:avLst/>
          </a:prstGeom>
        </p:spPr>
        <p:txBody>
          <a:bodyPr wrap="square" lIns="365760" tIns="365760" rIns="365760" bIns="365760">
            <a:spAutoFit/>
          </a:bodyPr>
          <a:lstStyle>
            <a:lvl1pPr marL="0" indent="0">
              <a:buNone/>
              <a:tabLst/>
              <a:defRPr lang="en-US" sz="1800" dirty="0"/>
            </a:lvl1pPr>
            <a:lvl2pPr marL="492776" indent="-247234">
              <a:tabLst/>
              <a:defRPr lang="en-US" sz="1400" dirty="0"/>
            </a:lvl2pPr>
            <a:lvl3pPr marL="492776" indent="-247234">
              <a:tabLst/>
              <a:defRPr lang="en-US" sz="1100" dirty="0"/>
            </a:lvl3pPr>
            <a:lvl4pPr marL="492776" indent="-247234">
              <a:tabLst/>
              <a:defRPr lang="en-US" sz="900" dirty="0"/>
            </a:lvl4pPr>
            <a:lvl5pPr marL="492776" indent="-247234">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9">
            <a:extLst>
              <a:ext uri="{FF2B5EF4-FFF2-40B4-BE49-F238E27FC236}">
                <a16:creationId xmlns:a16="http://schemas.microsoft.com/office/drawing/2014/main" id="{3DEEABC9-48DF-8C4B-B4B1-B380C2549344}"/>
              </a:ext>
            </a:extLst>
          </p:cNvPr>
          <p:cNvSpPr>
            <a:spLocks noGrp="1"/>
          </p:cNvSpPr>
          <p:nvPr>
            <p:ph type="body" sz="quarter" idx="22" hasCustomPrompt="1"/>
          </p:nvPr>
        </p:nvSpPr>
        <p:spPr>
          <a:xfrm>
            <a:off x="22034215" y="13689853"/>
            <a:ext cx="693237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ACKNOWLEDGEMENTS or  CONTACT</a:t>
            </a:r>
          </a:p>
        </p:txBody>
      </p:sp>
      <p:sp>
        <p:nvSpPr>
          <p:cNvPr id="21" name="Text Placeholder 13">
            <a:extLst>
              <a:ext uri="{FF2B5EF4-FFF2-40B4-BE49-F238E27FC236}">
                <a16:creationId xmlns:a16="http://schemas.microsoft.com/office/drawing/2014/main" id="{A1288862-FD64-B14C-B46C-AF518E6B52C7}"/>
              </a:ext>
            </a:extLst>
          </p:cNvPr>
          <p:cNvSpPr>
            <a:spLocks noGrp="1"/>
          </p:cNvSpPr>
          <p:nvPr>
            <p:ph type="body" sz="quarter" idx="28" hasCustomPrompt="1"/>
          </p:nvPr>
        </p:nvSpPr>
        <p:spPr>
          <a:xfrm>
            <a:off x="22060675" y="14089964"/>
            <a:ext cx="6905919"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a:extLst>
              <a:ext uri="{FF2B5EF4-FFF2-40B4-BE49-F238E27FC236}">
                <a16:creationId xmlns:a16="http://schemas.microsoft.com/office/drawing/2014/main" id="{D7609392-D545-2E66-72BB-52BC2B3A4050}"/>
              </a:ext>
            </a:extLst>
          </p:cNvPr>
          <p:cNvSpPr txBox="1"/>
          <p:nvPr userDrawn="1"/>
        </p:nvSpPr>
        <p:spPr>
          <a:xfrm>
            <a:off x="2864224" y="753035"/>
            <a:ext cx="184731" cy="848374"/>
          </a:xfrm>
          <a:prstGeom prst="rect">
            <a:avLst/>
          </a:prstGeom>
          <a:noFill/>
        </p:spPr>
        <p:txBody>
          <a:bodyPr wrap="none" rtlCol="0">
            <a:spAutoFit/>
          </a:bodyPr>
          <a:lstStyle/>
          <a:p>
            <a:endParaRPr lang="en-US" dirty="0"/>
          </a:p>
        </p:txBody>
      </p:sp>
    </p:spTree>
  </p:cSld>
  <p:clrMapOvr>
    <a:masterClrMapping/>
  </p:clrMapOvr>
  <p:extLst>
    <p:ext uri="{DCECCB84-F9BA-43D5-87BE-67443E8EF086}">
      <p15:sldGuideLst xmlns:p15="http://schemas.microsoft.com/office/powerpoint/2012/main">
        <p15:guide id="1" orient="horz" pos="1680" userDrawn="1">
          <p15:clr>
            <a:srgbClr val="FBAE40"/>
          </p15:clr>
        </p15:guide>
        <p15:guide id="2" pos="154" userDrawn="1">
          <p15:clr>
            <a:srgbClr val="FBAE40"/>
          </p15:clr>
        </p15:guide>
        <p15:guide id="3" orient="horz" pos="10104" userDrawn="1">
          <p15:clr>
            <a:srgbClr val="FBAE40"/>
          </p15:clr>
        </p15:guide>
        <p15:guide id="4" pos="4557" userDrawn="1">
          <p15:clr>
            <a:srgbClr val="FBAE40"/>
          </p15:clr>
        </p15:guide>
        <p15:guide id="5" pos="4736" userDrawn="1">
          <p15:clr>
            <a:srgbClr val="FBAE40"/>
          </p15:clr>
        </p15:guide>
        <p15:guide id="6" pos="9139" userDrawn="1">
          <p15:clr>
            <a:srgbClr val="FBAE40"/>
          </p15:clr>
        </p15:guide>
        <p15:guide id="7" pos="9288" userDrawn="1">
          <p15:clr>
            <a:srgbClr val="FBAE40"/>
          </p15:clr>
        </p15:guide>
        <p15:guide id="8" pos="13696" userDrawn="1">
          <p15:clr>
            <a:srgbClr val="FBAE40"/>
          </p15:clr>
        </p15:guide>
        <p15:guide id="9" pos="13875" userDrawn="1">
          <p15:clr>
            <a:srgbClr val="FBAE40"/>
          </p15:clr>
        </p15:guide>
        <p15:guide id="10" pos="1827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58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0"/>
                <a:lumOff val="100000"/>
              </a:schemeClr>
            </a:gs>
            <a:gs pos="0">
              <a:schemeClr val="bg1">
                <a:lumMod val="0"/>
                <a:lumOff val="10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126762"/>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533"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5" y="2466243"/>
            <a:ext cx="6991243"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127087"/>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466242"/>
            <a:ext cx="6991242" cy="13584829"/>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466239"/>
            <a:ext cx="6991242"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466238"/>
            <a:ext cx="6991242"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graphicFrame>
        <p:nvGraphicFramePr>
          <p:cNvPr id="11" name="Table 10">
            <a:extLst>
              <a:ext uri="{FF2B5EF4-FFF2-40B4-BE49-F238E27FC236}">
                <a16:creationId xmlns:a16="http://schemas.microsoft.com/office/drawing/2014/main" id="{DAAA4647-2EC0-AE42-AFBF-8976B34616D4}"/>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9" name="Table 18">
            <a:extLst>
              <a:ext uri="{FF2B5EF4-FFF2-40B4-BE49-F238E27FC236}">
                <a16:creationId xmlns:a16="http://schemas.microsoft.com/office/drawing/2014/main" id="{E0DA3ECB-44DB-1849-AC11-B5AB6FFC5B2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
        <p:nvSpPr>
          <p:cNvPr id="3" name="Title Placeholder 2">
            <a:extLst>
              <a:ext uri="{FF2B5EF4-FFF2-40B4-BE49-F238E27FC236}">
                <a16:creationId xmlns:a16="http://schemas.microsoft.com/office/drawing/2014/main" id="{C0D9191C-BC7F-A0F4-F992-E5853BA6C271}"/>
              </a:ext>
            </a:extLst>
          </p:cNvPr>
          <p:cNvSpPr>
            <a:spLocks noGrp="1"/>
          </p:cNvSpPr>
          <p:nvPr>
            <p:ph type="title"/>
          </p:nvPr>
        </p:nvSpPr>
        <p:spPr>
          <a:xfrm>
            <a:off x="2011363" y="876300"/>
            <a:ext cx="25238075" cy="3181350"/>
          </a:xfrm>
          <a:prstGeom prst="rect">
            <a:avLst/>
          </a:prstGeom>
        </p:spPr>
        <p:txBody>
          <a:bodyPr vert="horz" lIns="91440" tIns="45720" rIns="91440" bIns="45720" rtlCol="0" anchor="ctr">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0"/>
                <a:lumOff val="100000"/>
              </a:schemeClr>
            </a:gs>
            <a:gs pos="0">
              <a:schemeClr val="bg1">
                <a:lumMod val="0"/>
                <a:lumOff val="10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400300"/>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1" name="Text Box 14">
            <a:extLst>
              <a:ext uri="{FF2B5EF4-FFF2-40B4-BE49-F238E27FC236}">
                <a16:creationId xmlns:a16="http://schemas.microsoft.com/office/drawing/2014/main" id="{4BDAC735-4497-6B43-9EFD-70285A5B732A}"/>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prstClr val="white">
                    <a:lumMod val="75000"/>
                  </a:prstClr>
                </a:solidFill>
                <a:latin typeface="Arial" charset="0"/>
              </a:rPr>
              <a:t>RESEARCH POSTER PRESENTATION TEMPLATE © 2019</a:t>
            </a:r>
          </a:p>
          <a:p>
            <a:pPr eaLnBrk="0" hangingPunct="0">
              <a:lnSpc>
                <a:spcPct val="65000"/>
              </a:lnSpc>
              <a:spcBef>
                <a:spcPct val="50000"/>
              </a:spcBef>
              <a:defRPr/>
            </a:pPr>
            <a:r>
              <a:rPr lang="en-US" sz="533" b="1" dirty="0">
                <a:solidFill>
                  <a:prstClr val="white">
                    <a:lumMod val="75000"/>
                  </a:prstClr>
                </a:solidFill>
                <a:latin typeface="Arial" charset="0"/>
              </a:rPr>
              <a:t>www.PosterPresentations.com</a:t>
            </a:r>
          </a:p>
        </p:txBody>
      </p:sp>
    </p:spTree>
    <p:extLst>
      <p:ext uri="{BB962C8B-B14F-4D97-AF65-F5344CB8AC3E}">
        <p14:creationId xmlns:p14="http://schemas.microsoft.com/office/powerpoint/2010/main" val="91241736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hyperlink" Target="https://doi.org/10.1023/A:1024068626366" TargetMode="External"/><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hyperlink" Target="https://www.kaggle.com/competitions/allstate-claims-severity/data" TargetMode="External"/><Relationship Id="rId9"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90FDE7-287E-E5D2-A040-78E628ABD333}"/>
              </a:ext>
            </a:extLst>
          </p:cNvPr>
          <p:cNvSpPr>
            <a:spLocks noGrp="1"/>
          </p:cNvSpPr>
          <p:nvPr>
            <p:ph type="body" sz="quarter" idx="12"/>
          </p:nvPr>
        </p:nvSpPr>
        <p:spPr/>
        <p:txBody>
          <a:bodyPr/>
          <a:lstStyle/>
          <a:p>
            <a:r>
              <a:rPr lang="en-US" dirty="0"/>
              <a:t>Testing Differences in Performance of Pricing Models</a:t>
            </a:r>
          </a:p>
        </p:txBody>
      </p:sp>
      <p:sp>
        <p:nvSpPr>
          <p:cNvPr id="3" name="Text Placeholder 2">
            <a:extLst>
              <a:ext uri="{FF2B5EF4-FFF2-40B4-BE49-F238E27FC236}">
                <a16:creationId xmlns:a16="http://schemas.microsoft.com/office/drawing/2014/main" id="{CD36233D-1E6C-814E-5A34-00896AF960BD}"/>
              </a:ext>
            </a:extLst>
          </p:cNvPr>
          <p:cNvSpPr>
            <a:spLocks noGrp="1"/>
          </p:cNvSpPr>
          <p:nvPr>
            <p:ph type="body" sz="quarter" idx="11"/>
          </p:nvPr>
        </p:nvSpPr>
        <p:spPr/>
        <p:txBody>
          <a:bodyPr/>
          <a:lstStyle/>
          <a:p>
            <a:r>
              <a:rPr lang="en-US" dirty="0"/>
              <a:t>Jose Pliego San Martin</a:t>
            </a:r>
          </a:p>
        </p:txBody>
      </p:sp>
      <p:sp>
        <p:nvSpPr>
          <p:cNvPr id="4" name="Text Placeholder 3">
            <a:extLst>
              <a:ext uri="{FF2B5EF4-FFF2-40B4-BE49-F238E27FC236}">
                <a16:creationId xmlns:a16="http://schemas.microsoft.com/office/drawing/2014/main" id="{476EC5C9-BB24-8F10-8B61-D7870268A87C}"/>
              </a:ext>
            </a:extLst>
          </p:cNvPr>
          <p:cNvSpPr>
            <a:spLocks noGrp="1"/>
          </p:cNvSpPr>
          <p:nvPr>
            <p:ph type="body" sz="quarter" idx="10"/>
          </p:nvPr>
        </p:nvSpPr>
        <p:spPr/>
        <p:txBody>
          <a:bodyPr/>
          <a:lstStyle/>
          <a:p>
            <a:r>
              <a:rPr lang="en-US" dirty="0"/>
              <a:t>Duke University, Department of Statistical Science</a:t>
            </a:r>
          </a:p>
        </p:txBody>
      </p:sp>
      <p:sp>
        <p:nvSpPr>
          <p:cNvPr id="5" name="Text Placeholder 4">
            <a:extLst>
              <a:ext uri="{FF2B5EF4-FFF2-40B4-BE49-F238E27FC236}">
                <a16:creationId xmlns:a16="http://schemas.microsoft.com/office/drawing/2014/main" id="{06E8A5F9-7FE7-632A-EA5D-912FCD3B6A34}"/>
              </a:ext>
            </a:extLst>
          </p:cNvPr>
          <p:cNvSpPr>
            <a:spLocks noGrp="1"/>
          </p:cNvSpPr>
          <p:nvPr>
            <p:ph type="body" sz="quarter" idx="15"/>
          </p:nvPr>
        </p:nvSpPr>
        <p:spPr>
          <a:xfrm>
            <a:off x="272740" y="2899799"/>
            <a:ext cx="6990656" cy="438582"/>
          </a:xfrm>
          <a:ln>
            <a:solidFill>
              <a:srgbClr val="0D2069"/>
            </a:solidFill>
          </a:ln>
        </p:spPr>
        <p:txBody>
          <a:bodyPr/>
          <a:lstStyle/>
          <a:p>
            <a:r>
              <a:rPr lang="en-US" dirty="0"/>
              <a:t>INTRODUCTION &amp; MOTIVATING EXAMPLE</a:t>
            </a:r>
          </a:p>
        </p:txBody>
      </p:sp>
      <p:sp>
        <p:nvSpPr>
          <p:cNvPr id="6" name="Text Placeholder 5">
            <a:extLst>
              <a:ext uri="{FF2B5EF4-FFF2-40B4-BE49-F238E27FC236}">
                <a16:creationId xmlns:a16="http://schemas.microsoft.com/office/drawing/2014/main" id="{277B643D-4DE9-EED4-5589-F87ADD88AE2A}"/>
              </a:ext>
            </a:extLst>
          </p:cNvPr>
          <p:cNvSpPr>
            <a:spLocks noGrp="1"/>
          </p:cNvSpPr>
          <p:nvPr>
            <p:ph type="body" sz="quarter" idx="16"/>
          </p:nvPr>
        </p:nvSpPr>
        <p:spPr>
          <a:xfrm>
            <a:off x="274918" y="3338381"/>
            <a:ext cx="6959003" cy="5170646"/>
          </a:xfrm>
        </p:spPr>
        <p:txBody>
          <a:bodyPr/>
          <a:lstStyle/>
          <a:p>
            <a:r>
              <a:rPr lang="en-US" dirty="0"/>
              <a:t>Accurately pricing policies is key for insurance companies. Under-pricing policies results in losses for the company, while over-pricing policies may result in customers turning to competitors for a better quote or even sanctions from regulatory authorities. </a:t>
            </a:r>
            <a:r>
              <a:rPr lang="en-US" b="1" dirty="0"/>
              <a:t>Gradient Boosting Machines (GBMs) </a:t>
            </a:r>
            <a:r>
              <a:rPr lang="en-US" dirty="0"/>
              <a:t>have shown great predictive performance in this setting; however, they tend to be unstable since they have a lot of hyperparameters and are prone to overfitting without adequate tuning.</a:t>
            </a:r>
          </a:p>
          <a:p>
            <a:endParaRPr lang="en-US" dirty="0"/>
          </a:p>
          <a:p>
            <a:r>
              <a:rPr lang="en-US" b="1" dirty="0"/>
              <a:t>Example. </a:t>
            </a:r>
            <a:r>
              <a:rPr lang="en-US" dirty="0"/>
              <a:t>New regulation states that insurance companies cannot use a certain client characteristic in pricing models. How does the removal of this predictor affect model performance?</a:t>
            </a:r>
            <a:endParaRPr lang="en-US" b="1" dirty="0"/>
          </a:p>
        </p:txBody>
      </p:sp>
      <p:sp>
        <p:nvSpPr>
          <p:cNvPr id="7" name="Text Placeholder 6">
            <a:extLst>
              <a:ext uri="{FF2B5EF4-FFF2-40B4-BE49-F238E27FC236}">
                <a16:creationId xmlns:a16="http://schemas.microsoft.com/office/drawing/2014/main" id="{DF8F034E-25C7-6E5E-4385-8FF752439BF1}"/>
              </a:ext>
            </a:extLst>
          </p:cNvPr>
          <p:cNvSpPr>
            <a:spLocks noGrp="1"/>
          </p:cNvSpPr>
          <p:nvPr>
            <p:ph type="body" sz="quarter" idx="17"/>
          </p:nvPr>
        </p:nvSpPr>
        <p:spPr>
          <a:xfrm>
            <a:off x="272740" y="12598658"/>
            <a:ext cx="6985298" cy="387798"/>
          </a:xfrm>
          <a:solidFill>
            <a:srgbClr val="0D2069"/>
          </a:solidFill>
          <a:ln w="19050">
            <a:solidFill>
              <a:schemeClr val="accent1"/>
            </a:solidFill>
          </a:ln>
        </p:spPr>
        <p:txBody>
          <a:bodyPr/>
          <a:lstStyle/>
          <a:p>
            <a:r>
              <a:rPr lang="en-US" dirty="0">
                <a:solidFill>
                  <a:schemeClr val="bg1"/>
                </a:solidFill>
              </a:rPr>
              <a:t>OBJECTIVES</a:t>
            </a:r>
          </a:p>
        </p:txBody>
      </p:sp>
      <p:sp>
        <p:nvSpPr>
          <p:cNvPr id="8" name="Text Placeholder 7">
            <a:extLst>
              <a:ext uri="{FF2B5EF4-FFF2-40B4-BE49-F238E27FC236}">
                <a16:creationId xmlns:a16="http://schemas.microsoft.com/office/drawing/2014/main" id="{ECED8183-1F60-4CC2-F414-9BFA64FA2AF7}"/>
              </a:ext>
            </a:extLst>
          </p:cNvPr>
          <p:cNvSpPr>
            <a:spLocks noGrp="1"/>
          </p:cNvSpPr>
          <p:nvPr>
            <p:ph type="body" sz="quarter" idx="23"/>
          </p:nvPr>
        </p:nvSpPr>
        <p:spPr>
          <a:xfrm>
            <a:off x="262306" y="12998769"/>
            <a:ext cx="6995731" cy="3077766"/>
          </a:xfrm>
          <a:ln w="19050">
            <a:solidFill>
              <a:srgbClr val="0D2069"/>
            </a:solidFill>
          </a:ln>
        </p:spPr>
        <p:txBody>
          <a:bodyPr/>
          <a:lstStyle/>
          <a:p>
            <a:r>
              <a:rPr lang="en-US" dirty="0"/>
              <a:t>Transform the model training pipeline so that it:</a:t>
            </a:r>
          </a:p>
          <a:p>
            <a:pPr marL="457200" indent="-457200">
              <a:buFont typeface="+mj-lt"/>
              <a:buAutoNum type="arabicPeriod"/>
            </a:pPr>
            <a:r>
              <a:rPr lang="en-US" dirty="0"/>
              <a:t>Allows for a more </a:t>
            </a:r>
            <a:r>
              <a:rPr lang="en-US" b="1" dirty="0"/>
              <a:t>robust estimation </a:t>
            </a:r>
            <a:r>
              <a:rPr lang="en-US" dirty="0"/>
              <a:t>of model performance.</a:t>
            </a:r>
          </a:p>
          <a:p>
            <a:pPr marL="457200" indent="-457200">
              <a:buFont typeface="+mj-lt"/>
              <a:buAutoNum type="arabicPeriod"/>
            </a:pPr>
            <a:r>
              <a:rPr lang="en-US" dirty="0"/>
              <a:t>Implements a procedure to test if differences in model performance are </a:t>
            </a:r>
            <a:r>
              <a:rPr lang="en-US" b="1" dirty="0"/>
              <a:t>statistically significant</a:t>
            </a:r>
            <a:r>
              <a:rPr lang="en-US" dirty="0"/>
              <a:t>.</a:t>
            </a:r>
          </a:p>
          <a:p>
            <a:pPr marL="457200" indent="-457200">
              <a:buFont typeface="+mj-lt"/>
              <a:buAutoNum type="arabicPeriod"/>
            </a:pPr>
            <a:r>
              <a:rPr lang="en-US" dirty="0"/>
              <a:t>Effectively adapts to different </a:t>
            </a:r>
            <a:r>
              <a:rPr lang="en-US" b="1" dirty="0"/>
              <a:t>computational and time resources.</a:t>
            </a:r>
          </a:p>
        </p:txBody>
      </p:sp>
      <p:sp>
        <p:nvSpPr>
          <p:cNvPr id="9" name="Text Placeholder 8">
            <a:extLst>
              <a:ext uri="{FF2B5EF4-FFF2-40B4-BE49-F238E27FC236}">
                <a16:creationId xmlns:a16="http://schemas.microsoft.com/office/drawing/2014/main" id="{9D92BC49-BE7C-C496-0511-9DB8D717E45D}"/>
              </a:ext>
            </a:extLst>
          </p:cNvPr>
          <p:cNvSpPr>
            <a:spLocks noGrp="1"/>
          </p:cNvSpPr>
          <p:nvPr>
            <p:ph type="body" sz="quarter" idx="18"/>
          </p:nvPr>
        </p:nvSpPr>
        <p:spPr>
          <a:ln>
            <a:solidFill>
              <a:srgbClr val="0D2069"/>
            </a:solidFill>
          </a:ln>
        </p:spPr>
        <p:txBody>
          <a:bodyPr/>
          <a:lstStyle/>
          <a:p>
            <a:r>
              <a:rPr lang="en-US" dirty="0"/>
              <a:t>MODELS &amp; METHODS</a:t>
            </a:r>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00A421C1-0C7D-DA0A-69C6-9D3B89760674}"/>
                  </a:ext>
                </a:extLst>
              </p:cNvPr>
              <p:cNvSpPr>
                <a:spLocks noGrp="1"/>
              </p:cNvSpPr>
              <p:nvPr>
                <p:ph type="body" sz="quarter" idx="24"/>
              </p:nvPr>
            </p:nvSpPr>
            <p:spPr>
              <a:xfrm>
                <a:off x="7513783" y="3342720"/>
                <a:ext cx="6985298" cy="12793823"/>
              </a:xfrm>
            </p:spPr>
            <p:txBody>
              <a:bodyPr/>
              <a:lstStyle/>
              <a:p>
                <a:r>
                  <a:rPr lang="en-US" b="1" dirty="0"/>
                  <a:t>Gradient Boosting Machines (GBMs)</a:t>
                </a:r>
              </a:p>
              <a:p>
                <a:r>
                  <a:rPr lang="en-US" dirty="0"/>
                  <a:t>This work focuses on the specific tree-based models known as GBMs. In a traditional modeling pipeline for GBMs, there are four main sources of randomness over which statisticians have some control:</a:t>
                </a:r>
              </a:p>
              <a:p>
                <a:pPr marL="457200" indent="-457200">
                  <a:buFont typeface="+mj-lt"/>
                  <a:buAutoNum type="arabicPeriod"/>
                </a:pPr>
                <a:r>
                  <a:rPr lang="en-US" dirty="0"/>
                  <a:t>How the data is split into training and validation sets.</a:t>
                </a:r>
              </a:p>
              <a:p>
                <a:pPr marL="457200" indent="-457200">
                  <a:buFont typeface="+mj-lt"/>
                  <a:buAutoNum type="arabicPeriod"/>
                </a:pPr>
                <a:r>
                  <a:rPr lang="en-US" dirty="0"/>
                  <a:t>Hyperparameter optimization procedures (e.g., Bayesian optimization).</a:t>
                </a:r>
              </a:p>
              <a:p>
                <a:pPr marL="457200" indent="-457200">
                  <a:buFont typeface="+mj-lt"/>
                  <a:buAutoNum type="arabicPeriod"/>
                </a:pPr>
                <a:r>
                  <a:rPr lang="en-US" dirty="0"/>
                  <a:t>GBM bootstrap samples.</a:t>
                </a:r>
              </a:p>
              <a:p>
                <a:pPr marL="457200" indent="-457200">
                  <a:buFont typeface="+mj-lt"/>
                  <a:buAutoNum type="arabicPeriod"/>
                </a:pPr>
                <a:r>
                  <a:rPr lang="en-US" dirty="0"/>
                  <a:t>GBM feature samples.</a:t>
                </a:r>
              </a:p>
              <a:p>
                <a:r>
                  <a:rPr lang="en-US" dirty="0"/>
                  <a:t>After multiple experiments, the first two were identified as the main sources of variability. These two sources of randomness are not specific to GBMs, so the methods mentioned here can be useful for any Machine Learning Algorithm.</a:t>
                </a:r>
              </a:p>
              <a:p>
                <a:endParaRPr lang="en-US" dirty="0"/>
              </a:p>
              <a:p>
                <a:r>
                  <a:rPr lang="en-US" b="1" dirty="0"/>
                  <a:t>Repeated Cross Validation</a:t>
                </a:r>
              </a:p>
              <a:p>
                <a:r>
                  <a:rPr lang="en-US" dirty="0"/>
                  <a:t>Cross validation (</a:t>
                </a:r>
                <a:r>
                  <a:rPr lang="en-US" i="1" dirty="0"/>
                  <a:t>k-</a:t>
                </a:r>
                <a:r>
                  <a:rPr lang="en-US" dirty="0"/>
                  <a:t>fold CV) consists of splitting the training data into </a:t>
                </a:r>
                <a:r>
                  <a:rPr lang="en-US" i="1" dirty="0"/>
                  <a:t>k </a:t>
                </a:r>
                <a:r>
                  <a:rPr lang="en-US" dirty="0"/>
                  <a:t>disjoint sets and using each of these sets as a validation set once and the other </a:t>
                </a:r>
                <a:r>
                  <a:rPr lang="en-US" i="1" dirty="0"/>
                  <a:t>k-1</a:t>
                </a:r>
                <a:r>
                  <a:rPr lang="en-US" dirty="0"/>
                  <a:t> as a training set.</a:t>
                </a:r>
              </a:p>
              <a:p>
                <a:pPr marL="342900" indent="-342900">
                  <a:buFont typeface="Arial" panose="020B0604020202020204" pitchFamily="34" charset="0"/>
                  <a:buChar char="•"/>
                </a:pPr>
                <a:r>
                  <a:rPr lang="en-US" dirty="0"/>
                  <a:t>Large </a:t>
                </a:r>
                <a:r>
                  <a:rPr lang="en-US" i="1" dirty="0"/>
                  <a:t>k</a:t>
                </a:r>
                <a:r>
                  <a:rPr lang="en-US" dirty="0"/>
                  <a:t> implies </a:t>
                </a:r>
                <a:r>
                  <a:rPr lang="en-US" b="1" dirty="0"/>
                  <a:t>less bias and more variance.</a:t>
                </a:r>
              </a:p>
              <a:p>
                <a:pPr marL="342900" indent="-342900">
                  <a:buFont typeface="Arial" panose="020B0604020202020204" pitchFamily="34" charset="0"/>
                  <a:buChar char="•"/>
                </a:pPr>
                <a:r>
                  <a:rPr lang="en-US" dirty="0"/>
                  <a:t>Small </a:t>
                </a:r>
                <a:r>
                  <a:rPr lang="en-US" i="1" dirty="0"/>
                  <a:t>k</a:t>
                </a:r>
                <a:r>
                  <a:rPr lang="en-US" dirty="0"/>
                  <a:t> implies </a:t>
                </a:r>
                <a:r>
                  <a:rPr lang="en-US" b="1" dirty="0"/>
                  <a:t>more bias and less variance.</a:t>
                </a:r>
              </a:p>
              <a:p>
                <a:r>
                  <a:rPr lang="en-US" dirty="0"/>
                  <a:t>The idea of repeated cross validation is to repeat </a:t>
                </a:r>
                <a:r>
                  <a:rPr lang="en-US" i="1" dirty="0"/>
                  <a:t>k-</a:t>
                </a:r>
                <a:r>
                  <a:rPr lang="en-US" dirty="0"/>
                  <a:t>fold CV a total of </a:t>
                </a:r>
                <a:r>
                  <a:rPr lang="en-US" i="1" dirty="0"/>
                  <a:t>r</a:t>
                </a:r>
                <a:r>
                  <a:rPr lang="en-US" dirty="0"/>
                  <a:t> times, to obtain a total of </a:t>
                </a:r>
                <a14:m>
                  <m:oMath xmlns:m="http://schemas.openxmlformats.org/officeDocument/2006/math">
                    <m:r>
                      <a:rPr lang="es-ES" b="0" i="1" smtClean="0">
                        <a:latin typeface="Cambria Math" panose="02040503050406030204" pitchFamily="18" charset="0"/>
                      </a:rPr>
                      <m:t>𝑟</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oMath>
                </a14:m>
                <a:r>
                  <a:rPr lang="en-US" i="1" dirty="0"/>
                  <a:t> </a:t>
                </a:r>
                <a:r>
                  <a:rPr lang="en-US" dirty="0"/>
                  <a:t>performance observations and avoid issues when choosing a “good” number of folds.</a:t>
                </a:r>
              </a:p>
              <a:p>
                <a:endParaRPr lang="en-US" b="1" dirty="0"/>
              </a:p>
              <a:p>
                <a:r>
                  <a:rPr lang="en-US" b="1" dirty="0"/>
                  <a:t>”Corrected” </a:t>
                </a:r>
                <a:r>
                  <a:rPr lang="en-US" b="1" i="1" dirty="0"/>
                  <a:t>t</a:t>
                </a:r>
                <a:r>
                  <a:rPr lang="en-US" b="1" dirty="0"/>
                  <a:t>-statistic</a:t>
                </a:r>
              </a:p>
              <a:p>
                <a:r>
                  <a:rPr lang="en-US" dirty="0"/>
                  <a:t>A paired </a:t>
                </a:r>
                <a:r>
                  <a:rPr lang="en-US" i="1" dirty="0"/>
                  <a:t>t-</a:t>
                </a:r>
                <a:r>
                  <a:rPr lang="en-US" dirty="0"/>
                  <a:t>test can be performed with the </a:t>
                </a:r>
                <a14:m>
                  <m:oMath xmlns:m="http://schemas.openxmlformats.org/officeDocument/2006/math">
                    <m:r>
                      <a:rPr lang="es-ES" b="0" i="1" smtClean="0">
                        <a:latin typeface="Cambria Math" panose="02040503050406030204" pitchFamily="18" charset="0"/>
                      </a:rPr>
                      <m:t>𝑟</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oMath>
                </a14:m>
                <a:r>
                  <a:rPr lang="en-US" dirty="0"/>
                  <a:t> performance observations to test whether one model is significantly better than another. Since observations are not independent due to cross validation, an adjustment [1] must be made to achieve desired type I error probabilities:</a:t>
                </a:r>
              </a:p>
              <a:p>
                <a:endParaRPr lang="en-US" b="1" dirty="0"/>
              </a:p>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𝒕</m:t>
                      </m:r>
                      <m:r>
                        <a:rPr lang="es-ES" b="1" i="1" smtClean="0">
                          <a:latin typeface="Cambria Math" panose="02040503050406030204" pitchFamily="18" charset="0"/>
                        </a:rPr>
                        <m:t>= </m:t>
                      </m:r>
                      <m:f>
                        <m:fPr>
                          <m:ctrlPr>
                            <a:rPr lang="es-ES" b="1" i="1" smtClean="0">
                              <a:latin typeface="Cambria Math" panose="02040503050406030204" pitchFamily="18" charset="0"/>
                            </a:rPr>
                          </m:ctrlPr>
                        </m:fPr>
                        <m:num>
                          <m:nary>
                            <m:naryPr>
                              <m:chr m:val="∑"/>
                              <m:limLoc m:val="subSup"/>
                              <m:ctrlPr>
                                <a:rPr lang="es-ES" b="1" i="1" smtClean="0">
                                  <a:latin typeface="Cambria Math" panose="02040503050406030204" pitchFamily="18" charset="0"/>
                                </a:rPr>
                              </m:ctrlPr>
                            </m:naryPr>
                            <m:sub>
                              <m:r>
                                <m:rPr>
                                  <m:brk m:alnAt="25"/>
                                </m:rPr>
                                <a:rPr lang="es-ES" b="1" i="1" smtClean="0">
                                  <a:latin typeface="Cambria Math" panose="02040503050406030204" pitchFamily="18" charset="0"/>
                                </a:rPr>
                                <m:t>𝒊</m:t>
                              </m:r>
                              <m:r>
                                <a:rPr lang="es-ES" b="1" i="1" smtClean="0">
                                  <a:latin typeface="Cambria Math" panose="02040503050406030204" pitchFamily="18" charset="0"/>
                                </a:rPr>
                                <m:t>=</m:t>
                              </m:r>
                              <m:r>
                                <a:rPr lang="es-ES" b="1" i="1" smtClean="0">
                                  <a:latin typeface="Cambria Math" panose="02040503050406030204" pitchFamily="18" charset="0"/>
                                </a:rPr>
                                <m:t>𝟏</m:t>
                              </m:r>
                            </m:sub>
                            <m:sup>
                              <m:r>
                                <a:rPr lang="es-ES" b="1" i="1" smtClean="0">
                                  <a:latin typeface="Cambria Math" panose="02040503050406030204" pitchFamily="18" charset="0"/>
                                </a:rPr>
                                <m:t>𝒓</m:t>
                              </m:r>
                            </m:sup>
                            <m:e>
                              <m:nary>
                                <m:naryPr>
                                  <m:chr m:val="∑"/>
                                  <m:ctrlPr>
                                    <a:rPr lang="es-ES" b="1" i="1" smtClean="0">
                                      <a:latin typeface="Cambria Math" panose="02040503050406030204" pitchFamily="18" charset="0"/>
                                    </a:rPr>
                                  </m:ctrlPr>
                                </m:naryPr>
                                <m:sub>
                                  <m:r>
                                    <m:rPr>
                                      <m:brk m:alnAt="23"/>
                                    </m:rPr>
                                    <a:rPr lang="es-ES" b="1" i="1" smtClean="0">
                                      <a:latin typeface="Cambria Math" panose="02040503050406030204" pitchFamily="18" charset="0"/>
                                    </a:rPr>
                                    <m:t>𝒋</m:t>
                                  </m:r>
                                  <m:r>
                                    <a:rPr lang="es-ES" b="1" i="1" smtClean="0">
                                      <a:latin typeface="Cambria Math" panose="02040503050406030204" pitchFamily="18" charset="0"/>
                                    </a:rPr>
                                    <m:t>=</m:t>
                                  </m:r>
                                  <m:r>
                                    <a:rPr lang="es-ES" b="1" i="1" smtClean="0">
                                      <a:latin typeface="Cambria Math" panose="02040503050406030204" pitchFamily="18" charset="0"/>
                                    </a:rPr>
                                    <m:t>𝟏</m:t>
                                  </m:r>
                                </m:sub>
                                <m:sup>
                                  <m:r>
                                    <a:rPr lang="es-ES" b="1" i="1" smtClean="0">
                                      <a:latin typeface="Cambria Math" panose="02040503050406030204" pitchFamily="18" charset="0"/>
                                    </a:rPr>
                                    <m:t>𝒌</m:t>
                                  </m:r>
                                </m:sup>
                                <m:e>
                                  <m:sSub>
                                    <m:sSubPr>
                                      <m:ctrlPr>
                                        <a:rPr lang="es-ES" b="1" i="1" smtClean="0">
                                          <a:latin typeface="Cambria Math" panose="02040503050406030204" pitchFamily="18" charset="0"/>
                                        </a:rPr>
                                      </m:ctrlPr>
                                    </m:sSubPr>
                                    <m:e>
                                      <m:r>
                                        <a:rPr lang="es-ES" b="1" i="1" smtClean="0">
                                          <a:latin typeface="Cambria Math" panose="02040503050406030204" pitchFamily="18" charset="0"/>
                                        </a:rPr>
                                        <m:t>𝒙</m:t>
                                      </m:r>
                                    </m:e>
                                    <m:sub>
                                      <m:r>
                                        <a:rPr lang="es-ES" b="1" i="1" smtClean="0">
                                          <a:latin typeface="Cambria Math" panose="02040503050406030204" pitchFamily="18" charset="0"/>
                                        </a:rPr>
                                        <m:t>𝒊𝒋</m:t>
                                      </m:r>
                                    </m:sub>
                                  </m:sSub>
                                </m:e>
                              </m:nary>
                            </m:e>
                          </m:nary>
                        </m:num>
                        <m:den>
                          <m:rad>
                            <m:radPr>
                              <m:degHide m:val="on"/>
                              <m:ctrlPr>
                                <a:rPr lang="es-ES" b="1" i="1" smtClean="0">
                                  <a:latin typeface="Cambria Math" panose="02040503050406030204" pitchFamily="18" charset="0"/>
                                </a:rPr>
                              </m:ctrlPr>
                            </m:radPr>
                            <m:deg/>
                            <m:e>
                              <m:d>
                                <m:dPr>
                                  <m:ctrlPr>
                                    <a:rPr lang="es-ES" b="1" i="1" smtClean="0">
                                      <a:latin typeface="Cambria Math" panose="02040503050406030204" pitchFamily="18" charset="0"/>
                                    </a:rPr>
                                  </m:ctrlPr>
                                </m:dPr>
                                <m:e>
                                  <m:f>
                                    <m:fPr>
                                      <m:ctrlPr>
                                        <a:rPr lang="es-ES" b="1" i="1" smtClean="0">
                                          <a:latin typeface="Cambria Math" panose="02040503050406030204" pitchFamily="18" charset="0"/>
                                        </a:rPr>
                                      </m:ctrlPr>
                                    </m:fPr>
                                    <m:num>
                                      <m:r>
                                        <a:rPr lang="es-ES" b="1" i="1" smtClean="0">
                                          <a:latin typeface="Cambria Math" panose="02040503050406030204" pitchFamily="18" charset="0"/>
                                        </a:rPr>
                                        <m:t>𝟏</m:t>
                                      </m:r>
                                    </m:num>
                                    <m:den>
                                      <m:r>
                                        <a:rPr lang="es-ES" b="1" i="1" smtClean="0">
                                          <a:latin typeface="Cambria Math" panose="02040503050406030204" pitchFamily="18" charset="0"/>
                                        </a:rPr>
                                        <m:t>𝒌</m:t>
                                      </m:r>
                                      <m:r>
                                        <a:rPr lang="es-ES" b="1" i="1" smtClean="0">
                                          <a:latin typeface="Cambria Math" panose="02040503050406030204" pitchFamily="18" charset="0"/>
                                        </a:rPr>
                                        <m:t> × </m:t>
                                      </m:r>
                                      <m:r>
                                        <a:rPr lang="es-ES" b="1" i="1" smtClean="0">
                                          <a:latin typeface="Cambria Math" panose="02040503050406030204" pitchFamily="18" charset="0"/>
                                          <a:ea typeface="Cambria Math" panose="02040503050406030204" pitchFamily="18" charset="0"/>
                                        </a:rPr>
                                        <m:t>𝒓</m:t>
                                      </m:r>
                                    </m:den>
                                  </m:f>
                                  <m:r>
                                    <a:rPr lang="es-ES" b="1" i="1" smtClean="0">
                                      <a:latin typeface="Cambria Math" panose="02040503050406030204" pitchFamily="18" charset="0"/>
                                    </a:rPr>
                                    <m:t>+</m:t>
                                  </m:r>
                                  <m:f>
                                    <m:fPr>
                                      <m:ctrlPr>
                                        <a:rPr lang="es-ES" b="1" i="1" smtClean="0">
                                          <a:latin typeface="Cambria Math" panose="02040503050406030204" pitchFamily="18" charset="0"/>
                                        </a:rPr>
                                      </m:ctrlPr>
                                    </m:fPr>
                                    <m:num>
                                      <m:sSub>
                                        <m:sSubPr>
                                          <m:ctrlPr>
                                            <a:rPr lang="es-ES" b="1" i="1" smtClean="0">
                                              <a:latin typeface="Cambria Math" panose="02040503050406030204" pitchFamily="18" charset="0"/>
                                            </a:rPr>
                                          </m:ctrlPr>
                                        </m:sSubPr>
                                        <m:e>
                                          <m:r>
                                            <a:rPr lang="es-ES" b="1" i="1" smtClean="0">
                                              <a:latin typeface="Cambria Math" panose="02040503050406030204" pitchFamily="18" charset="0"/>
                                            </a:rPr>
                                            <m:t>𝒏</m:t>
                                          </m:r>
                                        </m:e>
                                        <m:sub>
                                          <m:r>
                                            <a:rPr lang="es-ES" b="1" i="1" smtClean="0">
                                              <a:latin typeface="Cambria Math" panose="02040503050406030204" pitchFamily="18" charset="0"/>
                                            </a:rPr>
                                            <m:t>𝟐</m:t>
                                          </m:r>
                                        </m:sub>
                                      </m:sSub>
                                    </m:num>
                                    <m:den>
                                      <m:sSub>
                                        <m:sSubPr>
                                          <m:ctrlPr>
                                            <a:rPr lang="es-ES" b="1" i="1" smtClean="0">
                                              <a:latin typeface="Cambria Math" panose="02040503050406030204" pitchFamily="18" charset="0"/>
                                            </a:rPr>
                                          </m:ctrlPr>
                                        </m:sSubPr>
                                        <m:e>
                                          <m:r>
                                            <a:rPr lang="es-ES" b="1" i="1" smtClean="0">
                                              <a:latin typeface="Cambria Math" panose="02040503050406030204" pitchFamily="18" charset="0"/>
                                            </a:rPr>
                                            <m:t>𝒏</m:t>
                                          </m:r>
                                        </m:e>
                                        <m:sub>
                                          <m:r>
                                            <a:rPr lang="es-ES" b="1" i="1" smtClean="0">
                                              <a:latin typeface="Cambria Math" panose="02040503050406030204" pitchFamily="18" charset="0"/>
                                            </a:rPr>
                                            <m:t>𝟏</m:t>
                                          </m:r>
                                        </m:sub>
                                      </m:sSub>
                                    </m:den>
                                  </m:f>
                                </m:e>
                              </m:d>
                              <m:sSup>
                                <m:sSupPr>
                                  <m:ctrlPr>
                                    <a:rPr lang="es-ES" b="1" i="1" smtClean="0">
                                      <a:latin typeface="Cambria Math" panose="02040503050406030204" pitchFamily="18" charset="0"/>
                                    </a:rPr>
                                  </m:ctrlPr>
                                </m:sSupPr>
                                <m:e>
                                  <m:acc>
                                    <m:accPr>
                                      <m:chr m:val="̂"/>
                                      <m:ctrlPr>
                                        <a:rPr lang="es-ES" b="1" i="1" smtClean="0">
                                          <a:latin typeface="Cambria Math" panose="02040503050406030204" pitchFamily="18" charset="0"/>
                                        </a:rPr>
                                      </m:ctrlPr>
                                    </m:accPr>
                                    <m:e>
                                      <m:r>
                                        <a:rPr lang="es-ES" b="1" i="1" smtClean="0">
                                          <a:latin typeface="Cambria Math" panose="02040503050406030204" pitchFamily="18" charset="0"/>
                                          <a:ea typeface="Cambria Math" panose="02040503050406030204" pitchFamily="18" charset="0"/>
                                        </a:rPr>
                                        <m:t>𝝈</m:t>
                                      </m:r>
                                    </m:e>
                                  </m:acc>
                                </m:e>
                                <m:sup>
                                  <m:r>
                                    <a:rPr lang="es-ES" b="1" i="1" smtClean="0">
                                      <a:latin typeface="Cambria Math" panose="02040503050406030204" pitchFamily="18" charset="0"/>
                                    </a:rPr>
                                    <m:t>𝟐</m:t>
                                  </m:r>
                                </m:sup>
                              </m:sSup>
                            </m:e>
                          </m:rad>
                        </m:den>
                      </m:f>
                    </m:oMath>
                  </m:oMathPara>
                </a14:m>
                <a:endParaRPr lang="en-US" b="1" dirty="0"/>
              </a:p>
              <a:p>
                <a:endParaRPr lang="en-US" b="1" dirty="0"/>
              </a:p>
            </p:txBody>
          </p:sp>
        </mc:Choice>
        <mc:Fallback xmlns="">
          <p:sp>
            <p:nvSpPr>
              <p:cNvPr id="10" name="Text Placeholder 9">
                <a:extLst>
                  <a:ext uri="{FF2B5EF4-FFF2-40B4-BE49-F238E27FC236}">
                    <a16:creationId xmlns:a16="http://schemas.microsoft.com/office/drawing/2014/main" id="{00A421C1-0C7D-DA0A-69C6-9D3B89760674}"/>
                  </a:ext>
                </a:extLst>
              </p:cNvPr>
              <p:cNvSpPr>
                <a:spLocks noGrp="1" noRot="1" noChangeAspect="1" noMove="1" noResize="1" noEditPoints="1" noAdjustHandles="1" noChangeArrowheads="1" noChangeShapeType="1" noTextEdit="1"/>
              </p:cNvSpPr>
              <p:nvPr>
                <p:ph type="body" sz="quarter" idx="24"/>
              </p:nvPr>
            </p:nvSpPr>
            <p:spPr>
              <a:xfrm>
                <a:off x="7513783" y="3342720"/>
                <a:ext cx="6985298" cy="12793823"/>
              </a:xfrm>
              <a:blipFill>
                <a:blip r:embed="rId2"/>
                <a:stretch>
                  <a:fillRect/>
                </a:stretch>
              </a:blipFill>
            </p:spPr>
            <p:txBody>
              <a:bodyPr/>
              <a:lstStyle/>
              <a:p>
                <a:r>
                  <a:rPr lang="en-US">
                    <a:noFill/>
                  </a:rPr>
                  <a:t> </a:t>
                </a:r>
              </a:p>
            </p:txBody>
          </p:sp>
        </mc:Fallback>
      </mc:AlternateContent>
      <p:sp>
        <p:nvSpPr>
          <p:cNvPr id="11" name="Text Placeholder 10">
            <a:extLst>
              <a:ext uri="{FF2B5EF4-FFF2-40B4-BE49-F238E27FC236}">
                <a16:creationId xmlns:a16="http://schemas.microsoft.com/office/drawing/2014/main" id="{66114998-FE69-AD99-5342-E8FA9CA7620C}"/>
              </a:ext>
            </a:extLst>
          </p:cNvPr>
          <p:cNvSpPr>
            <a:spLocks noGrp="1"/>
          </p:cNvSpPr>
          <p:nvPr>
            <p:ph type="body" sz="quarter" idx="19"/>
          </p:nvPr>
        </p:nvSpPr>
        <p:spPr>
          <a:xfrm>
            <a:off x="14761560" y="2912962"/>
            <a:ext cx="6995514" cy="438582"/>
          </a:xfrm>
          <a:ln>
            <a:solidFill>
              <a:schemeClr val="accent1"/>
            </a:solidFill>
          </a:ln>
        </p:spPr>
        <p:txBody>
          <a:bodyPr/>
          <a:lstStyle/>
          <a:p>
            <a:r>
              <a:rPr lang="en-US" dirty="0"/>
              <a:t>CASE STUDY</a:t>
            </a:r>
          </a:p>
        </p:txBody>
      </p:sp>
      <p:sp>
        <p:nvSpPr>
          <p:cNvPr id="12" name="Text Placeholder 11">
            <a:extLst>
              <a:ext uri="{FF2B5EF4-FFF2-40B4-BE49-F238E27FC236}">
                <a16:creationId xmlns:a16="http://schemas.microsoft.com/office/drawing/2014/main" id="{5C4FA1C4-02AF-9298-1347-4ACCF75CF6E3}"/>
              </a:ext>
            </a:extLst>
          </p:cNvPr>
          <p:cNvSpPr>
            <a:spLocks noGrp="1"/>
          </p:cNvSpPr>
          <p:nvPr>
            <p:ph type="body" sz="quarter" idx="25"/>
          </p:nvPr>
        </p:nvSpPr>
        <p:spPr>
          <a:xfrm>
            <a:off x="14778942" y="3342108"/>
            <a:ext cx="6985298" cy="3631763"/>
          </a:xfrm>
        </p:spPr>
        <p:txBody>
          <a:bodyPr/>
          <a:lstStyle/>
          <a:p>
            <a:r>
              <a:rPr lang="en-US" dirty="0"/>
              <a:t>The models and methods introduced are applied in a real-life scenario using insurance data from a Kaggle competition [2]. The goal is to predict the severity of claims for multiple policies issued by the company.</a:t>
            </a:r>
          </a:p>
          <a:p>
            <a:endParaRPr lang="en-US" dirty="0"/>
          </a:p>
          <a:p>
            <a:r>
              <a:rPr lang="en-US" dirty="0"/>
              <a:t>The training data set consists of 194,000 policies. The columns are an ID column, a continuous response column (average claim severity for each policy), 116 categorical predictors, and 14 numerical predictors.</a:t>
            </a:r>
          </a:p>
        </p:txBody>
      </p:sp>
      <p:sp>
        <p:nvSpPr>
          <p:cNvPr id="13" name="Text Placeholder 12">
            <a:extLst>
              <a:ext uri="{FF2B5EF4-FFF2-40B4-BE49-F238E27FC236}">
                <a16:creationId xmlns:a16="http://schemas.microsoft.com/office/drawing/2014/main" id="{671C8346-C8CD-5CFA-5862-43E83C9BE5ED}"/>
              </a:ext>
            </a:extLst>
          </p:cNvPr>
          <p:cNvSpPr>
            <a:spLocks noGrp="1"/>
          </p:cNvSpPr>
          <p:nvPr>
            <p:ph type="body" sz="quarter" idx="20"/>
          </p:nvPr>
        </p:nvSpPr>
        <p:spPr>
          <a:xfrm>
            <a:off x="22007592" y="2899799"/>
            <a:ext cx="6990656" cy="428662"/>
          </a:xfrm>
          <a:solidFill>
            <a:srgbClr val="0D2069"/>
          </a:solidFill>
          <a:ln w="19050">
            <a:solidFill>
              <a:schemeClr val="accent1"/>
            </a:solidFill>
          </a:ln>
        </p:spPr>
        <p:txBody>
          <a:bodyPr/>
          <a:lstStyle/>
          <a:p>
            <a:r>
              <a:rPr lang="en-US" dirty="0">
                <a:solidFill>
                  <a:schemeClr val="bg1"/>
                </a:solidFill>
              </a:rPr>
              <a:t>CONCLUSIONS</a:t>
            </a:r>
          </a:p>
        </p:txBody>
      </p:sp>
      <p:sp>
        <p:nvSpPr>
          <p:cNvPr id="14" name="Text Placeholder 13">
            <a:extLst>
              <a:ext uri="{FF2B5EF4-FFF2-40B4-BE49-F238E27FC236}">
                <a16:creationId xmlns:a16="http://schemas.microsoft.com/office/drawing/2014/main" id="{AB1A02A0-EA4C-4FF6-65AB-41D2B1B5E2A8}"/>
              </a:ext>
            </a:extLst>
          </p:cNvPr>
          <p:cNvSpPr>
            <a:spLocks noGrp="1"/>
          </p:cNvSpPr>
          <p:nvPr>
            <p:ph type="body" sz="quarter" idx="26"/>
          </p:nvPr>
        </p:nvSpPr>
        <p:spPr>
          <a:xfrm>
            <a:off x="22008651" y="3312980"/>
            <a:ext cx="6985298" cy="5052537"/>
          </a:xfrm>
          <a:ln w="19050">
            <a:solidFill>
              <a:srgbClr val="0D2069"/>
            </a:solidFill>
          </a:ln>
        </p:spPr>
        <p:txBody>
          <a:bodyPr/>
          <a:lstStyle/>
          <a:p>
            <a:pPr marL="457200" indent="-457200">
              <a:buFont typeface="+mj-lt"/>
              <a:buAutoNum type="arabicPeriod"/>
            </a:pPr>
            <a:r>
              <a:rPr lang="en-US" dirty="0"/>
              <a:t>The multiple measurements obtained with repeated cross validation </a:t>
            </a:r>
            <a:r>
              <a:rPr lang="en-US" b="1" dirty="0"/>
              <a:t>yield a more robust estimation of model performance.</a:t>
            </a:r>
          </a:p>
          <a:p>
            <a:pPr marL="457200" indent="-457200">
              <a:buFont typeface="+mj-lt"/>
              <a:buAutoNum type="arabicPeriod"/>
            </a:pPr>
            <a:r>
              <a:rPr lang="en-US" b="1" dirty="0"/>
              <a:t>Differences in performance can be statistically assessed</a:t>
            </a:r>
            <a:r>
              <a:rPr lang="en-US" dirty="0"/>
              <a:t> using an adjusted </a:t>
            </a:r>
            <a:r>
              <a:rPr lang="en-US" i="1" dirty="0"/>
              <a:t>t-</a:t>
            </a:r>
            <a:r>
              <a:rPr lang="en-US" dirty="0"/>
              <a:t>test that accounts for the fact that cross validation folds are not independent.</a:t>
            </a:r>
          </a:p>
          <a:p>
            <a:pPr marL="457200" indent="-457200">
              <a:buFont typeface="+mj-lt"/>
              <a:buAutoNum type="arabicPeriod"/>
            </a:pPr>
            <a:r>
              <a:rPr lang="en-US" dirty="0"/>
              <a:t>Repeated cross validation allows for </a:t>
            </a:r>
            <a:r>
              <a:rPr lang="en-US" b="1" dirty="0"/>
              <a:t>easy parallelization</a:t>
            </a:r>
            <a:r>
              <a:rPr lang="en-US" dirty="0"/>
              <a:t> over multiple cores. Furthermore, the number of repeats and folds are not fixed, allowing for </a:t>
            </a:r>
            <a:r>
              <a:rPr lang="en-US" b="1" dirty="0"/>
              <a:t>adaptation to different amounts of computational resources</a:t>
            </a:r>
            <a:r>
              <a:rPr lang="en-US" dirty="0"/>
              <a:t>.</a:t>
            </a:r>
          </a:p>
          <a:p>
            <a:pPr marL="457200" indent="-457200">
              <a:buFont typeface="+mj-lt"/>
              <a:buAutoNum type="arabicPeriod"/>
            </a:pPr>
            <a:r>
              <a:rPr lang="en-US" dirty="0"/>
              <a:t>Since repeated cross validation fits multiple models, all of them can be used to </a:t>
            </a:r>
            <a:r>
              <a:rPr lang="en-US" b="1" dirty="0"/>
              <a:t>study certain characteristics like feature importance or Shapley values</a:t>
            </a:r>
            <a:r>
              <a:rPr lang="en-US" dirty="0"/>
              <a:t> (for model interpretability).</a:t>
            </a:r>
          </a:p>
        </p:txBody>
      </p:sp>
      <p:sp>
        <p:nvSpPr>
          <p:cNvPr id="15" name="Text Placeholder 14">
            <a:extLst>
              <a:ext uri="{FF2B5EF4-FFF2-40B4-BE49-F238E27FC236}">
                <a16:creationId xmlns:a16="http://schemas.microsoft.com/office/drawing/2014/main" id="{9DD7EA92-C32B-5014-23E9-01576156D078}"/>
              </a:ext>
            </a:extLst>
          </p:cNvPr>
          <p:cNvSpPr>
            <a:spLocks noGrp="1"/>
          </p:cNvSpPr>
          <p:nvPr>
            <p:ph type="body" sz="quarter" idx="21"/>
          </p:nvPr>
        </p:nvSpPr>
        <p:spPr>
          <a:xfrm>
            <a:off x="22007592" y="10715425"/>
            <a:ext cx="6990656" cy="415498"/>
          </a:xfrm>
          <a:ln>
            <a:solidFill>
              <a:schemeClr val="accent1"/>
            </a:solidFill>
          </a:ln>
        </p:spPr>
        <p:txBody>
          <a:bodyPr/>
          <a:lstStyle/>
          <a:p>
            <a:r>
              <a:rPr lang="en-US" dirty="0"/>
              <a:t>REFERENCES</a:t>
            </a:r>
          </a:p>
        </p:txBody>
      </p:sp>
      <p:sp>
        <p:nvSpPr>
          <p:cNvPr id="16" name="Text Placeholder 15">
            <a:extLst>
              <a:ext uri="{FF2B5EF4-FFF2-40B4-BE49-F238E27FC236}">
                <a16:creationId xmlns:a16="http://schemas.microsoft.com/office/drawing/2014/main" id="{2D14732B-2485-FD69-8AEC-4E140038A8B2}"/>
              </a:ext>
            </a:extLst>
          </p:cNvPr>
          <p:cNvSpPr>
            <a:spLocks noGrp="1"/>
          </p:cNvSpPr>
          <p:nvPr>
            <p:ph type="body" sz="quarter" idx="27"/>
          </p:nvPr>
        </p:nvSpPr>
        <p:spPr>
          <a:xfrm>
            <a:off x="22034215" y="11136078"/>
            <a:ext cx="6932379" cy="2925160"/>
          </a:xfrm>
        </p:spPr>
        <p:txBody>
          <a:bodyPr/>
          <a:lstStyle/>
          <a:p>
            <a:r>
              <a:rPr lang="en-US" dirty="0"/>
              <a:t>[1] Nadeau, C., &amp; Bengio, Y. (2003). Inference for the generalization error. </a:t>
            </a:r>
            <a:r>
              <a:rPr lang="en-US" i="1" dirty="0"/>
              <a:t>Machine Learning, 52(3), </a:t>
            </a:r>
            <a:r>
              <a:rPr lang="en-US" dirty="0"/>
              <a:t>239-281. </a:t>
            </a:r>
            <a:r>
              <a:rPr lang="en-US" dirty="0">
                <a:hlinkClick r:id="rId3"/>
              </a:rPr>
              <a:t>https://doi.org/10.1023/A:1024068626366</a:t>
            </a:r>
            <a:endParaRPr lang="en-US" dirty="0"/>
          </a:p>
          <a:p>
            <a:r>
              <a:rPr lang="en-US" dirty="0"/>
              <a:t>[2] Allstate Insurance. Allstate claims severity. Retrieved January 2023, from </a:t>
            </a:r>
            <a:r>
              <a:rPr lang="en-US" dirty="0">
                <a:hlinkClick r:id="rId4"/>
              </a:rPr>
              <a:t>https://www.kaggle.com/competitions/allstate-claims-severity/data</a:t>
            </a:r>
            <a:endParaRPr lang="en-US" dirty="0"/>
          </a:p>
          <a:p>
            <a:endParaRPr lang="en-US" dirty="0"/>
          </a:p>
        </p:txBody>
      </p:sp>
      <p:sp>
        <p:nvSpPr>
          <p:cNvPr id="17" name="Text Placeholder 16">
            <a:extLst>
              <a:ext uri="{FF2B5EF4-FFF2-40B4-BE49-F238E27FC236}">
                <a16:creationId xmlns:a16="http://schemas.microsoft.com/office/drawing/2014/main" id="{AD9FF622-B06A-1D82-D7F9-9FA5B40B4451}"/>
              </a:ext>
            </a:extLst>
          </p:cNvPr>
          <p:cNvSpPr>
            <a:spLocks noGrp="1"/>
          </p:cNvSpPr>
          <p:nvPr>
            <p:ph type="body" sz="quarter" idx="22"/>
          </p:nvPr>
        </p:nvSpPr>
        <p:spPr>
          <a:xfrm>
            <a:off x="22011913" y="13689853"/>
            <a:ext cx="6986580" cy="415498"/>
          </a:xfrm>
          <a:ln>
            <a:solidFill>
              <a:srgbClr val="0D2069"/>
            </a:solidFill>
          </a:ln>
        </p:spPr>
        <p:txBody>
          <a:bodyPr/>
          <a:lstStyle/>
          <a:p>
            <a:r>
              <a:rPr lang="en-US" dirty="0"/>
              <a:t>ACKNOWLEDGEMENTS</a:t>
            </a:r>
          </a:p>
        </p:txBody>
      </p:sp>
      <p:sp>
        <p:nvSpPr>
          <p:cNvPr id="18" name="Text Placeholder 17">
            <a:extLst>
              <a:ext uri="{FF2B5EF4-FFF2-40B4-BE49-F238E27FC236}">
                <a16:creationId xmlns:a16="http://schemas.microsoft.com/office/drawing/2014/main" id="{5A2F5879-4555-2CA2-B95A-13A9976B6A38}"/>
              </a:ext>
            </a:extLst>
          </p:cNvPr>
          <p:cNvSpPr>
            <a:spLocks noGrp="1"/>
          </p:cNvSpPr>
          <p:nvPr>
            <p:ph type="body" sz="quarter" idx="28"/>
          </p:nvPr>
        </p:nvSpPr>
        <p:spPr>
          <a:xfrm>
            <a:off x="22060675" y="14089964"/>
            <a:ext cx="6905919" cy="1661993"/>
          </a:xfrm>
        </p:spPr>
        <p:txBody>
          <a:bodyPr/>
          <a:lstStyle/>
          <a:p>
            <a:r>
              <a:rPr lang="en-US" dirty="0"/>
              <a:t>This project was developed during the Summer of 2022, while the author was working as an intern Data Scientist at Liberty Mutual Insurance.</a:t>
            </a:r>
          </a:p>
        </p:txBody>
      </p:sp>
      <p:pic>
        <p:nvPicPr>
          <p:cNvPr id="24" name="Picture 23" descr="Icon&#10;&#10;Description automatically generated">
            <a:extLst>
              <a:ext uri="{FF2B5EF4-FFF2-40B4-BE49-F238E27FC236}">
                <a16:creationId xmlns:a16="http://schemas.microsoft.com/office/drawing/2014/main" id="{AAF8F5C0-6D52-D6CE-A2BD-552379EC27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3171" y="10693250"/>
            <a:ext cx="1652116" cy="1645688"/>
          </a:xfrm>
          <a:prstGeom prst="rect">
            <a:avLst/>
          </a:prstGeom>
        </p:spPr>
      </p:pic>
      <p:pic>
        <p:nvPicPr>
          <p:cNvPr id="26" name="Picture 25" descr="Icon&#10;&#10;Description automatically generated">
            <a:extLst>
              <a:ext uri="{FF2B5EF4-FFF2-40B4-BE49-F238E27FC236}">
                <a16:creationId xmlns:a16="http://schemas.microsoft.com/office/drawing/2014/main" id="{2FED6DD5-2BD6-BBF4-0177-B70BCAADEA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14094" y="10820658"/>
            <a:ext cx="1778000" cy="1778000"/>
          </a:xfrm>
          <a:prstGeom prst="rect">
            <a:avLst/>
          </a:prstGeom>
        </p:spPr>
      </p:pic>
      <p:pic>
        <p:nvPicPr>
          <p:cNvPr id="28" name="Graphic 27">
            <a:extLst>
              <a:ext uri="{FF2B5EF4-FFF2-40B4-BE49-F238E27FC236}">
                <a16:creationId xmlns:a16="http://schemas.microsoft.com/office/drawing/2014/main" id="{D0166F6C-E1A8-8987-7D5C-06C0628AE2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85621" y="10139175"/>
            <a:ext cx="2569103" cy="581421"/>
          </a:xfrm>
          <a:prstGeom prst="rect">
            <a:avLst/>
          </a:prstGeom>
        </p:spPr>
      </p:pic>
      <p:pic>
        <p:nvPicPr>
          <p:cNvPr id="30" name="Picture 29" descr="Logo, icon&#10;&#10;Description automatically generated">
            <a:extLst>
              <a:ext uri="{FF2B5EF4-FFF2-40B4-BE49-F238E27FC236}">
                <a16:creationId xmlns:a16="http://schemas.microsoft.com/office/drawing/2014/main" id="{D63039D1-75BF-8E35-CBA3-073469A0A20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57571" y="8434231"/>
            <a:ext cx="1025204" cy="115042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B96BD481-3F66-BA63-87AA-CE7989B853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6320" y="9210853"/>
            <a:ext cx="1058636" cy="1058636"/>
          </a:xfrm>
          <a:prstGeom prst="rect">
            <a:avLst/>
          </a:prstGeom>
        </p:spPr>
      </p:pic>
      <p:sp>
        <p:nvSpPr>
          <p:cNvPr id="39" name="TextBox 38">
            <a:extLst>
              <a:ext uri="{FF2B5EF4-FFF2-40B4-BE49-F238E27FC236}">
                <a16:creationId xmlns:a16="http://schemas.microsoft.com/office/drawing/2014/main" id="{7FA58538-CA08-BD6E-2D02-14BA40CAE7E9}"/>
              </a:ext>
            </a:extLst>
          </p:cNvPr>
          <p:cNvSpPr txBox="1"/>
          <p:nvPr/>
        </p:nvSpPr>
        <p:spPr>
          <a:xfrm>
            <a:off x="400093" y="10253451"/>
            <a:ext cx="821410" cy="523220"/>
          </a:xfrm>
          <a:prstGeom prst="rect">
            <a:avLst/>
          </a:prstGeom>
          <a:noFill/>
        </p:spPr>
        <p:txBody>
          <a:bodyPr wrap="square" rtlCol="0">
            <a:spAutoFit/>
          </a:bodyPr>
          <a:lstStyle/>
          <a:p>
            <a:pPr algn="ctr"/>
            <a:r>
              <a:rPr lang="en-US" sz="1400" dirty="0"/>
              <a:t>Training Data</a:t>
            </a:r>
          </a:p>
        </p:txBody>
      </p:sp>
      <p:sp>
        <p:nvSpPr>
          <p:cNvPr id="42" name="Oval 41">
            <a:extLst>
              <a:ext uri="{FF2B5EF4-FFF2-40B4-BE49-F238E27FC236}">
                <a16:creationId xmlns:a16="http://schemas.microsoft.com/office/drawing/2014/main" id="{CA9AC509-866C-1411-14CF-41035384CF5A}"/>
              </a:ext>
            </a:extLst>
          </p:cNvPr>
          <p:cNvSpPr/>
          <p:nvPr/>
        </p:nvSpPr>
        <p:spPr>
          <a:xfrm>
            <a:off x="1977682" y="8237527"/>
            <a:ext cx="3626603" cy="30042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4815FF89-D9A5-9E86-5CC6-6B692E2EC0F5}"/>
              </a:ext>
            </a:extLst>
          </p:cNvPr>
          <p:cNvSpPr txBox="1"/>
          <p:nvPr/>
        </p:nvSpPr>
        <p:spPr>
          <a:xfrm>
            <a:off x="3543306" y="9614684"/>
            <a:ext cx="453734" cy="584775"/>
          </a:xfrm>
          <a:prstGeom prst="rect">
            <a:avLst/>
          </a:prstGeom>
          <a:noFill/>
        </p:spPr>
        <p:txBody>
          <a:bodyPr wrap="square" rtlCol="0">
            <a:spAutoFit/>
          </a:bodyPr>
          <a:lstStyle/>
          <a:p>
            <a:pPr algn="ctr"/>
            <a:r>
              <a:rPr lang="en-US" sz="3200" dirty="0"/>
              <a:t>+</a:t>
            </a:r>
            <a:endParaRPr lang="en-US" dirty="0"/>
          </a:p>
        </p:txBody>
      </p:sp>
      <p:pic>
        <p:nvPicPr>
          <p:cNvPr id="45" name="Picture 44" descr="Shape&#10;&#10;Description automatically generated with low confidence">
            <a:extLst>
              <a:ext uri="{FF2B5EF4-FFF2-40B4-BE49-F238E27FC236}">
                <a16:creationId xmlns:a16="http://schemas.microsoft.com/office/drawing/2014/main" id="{338879B3-8414-ED59-F4A2-8252E0AE24C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75285" y="9210853"/>
            <a:ext cx="1058636" cy="1058636"/>
          </a:xfrm>
          <a:prstGeom prst="rect">
            <a:avLst/>
          </a:prstGeom>
        </p:spPr>
      </p:pic>
      <p:sp>
        <p:nvSpPr>
          <p:cNvPr id="46" name="TextBox 45">
            <a:extLst>
              <a:ext uri="{FF2B5EF4-FFF2-40B4-BE49-F238E27FC236}">
                <a16:creationId xmlns:a16="http://schemas.microsoft.com/office/drawing/2014/main" id="{A0837B6B-D57D-04D7-7FBE-8A887C9308FB}"/>
              </a:ext>
            </a:extLst>
          </p:cNvPr>
          <p:cNvSpPr txBox="1"/>
          <p:nvPr/>
        </p:nvSpPr>
        <p:spPr>
          <a:xfrm>
            <a:off x="6237011" y="10253451"/>
            <a:ext cx="935183" cy="523220"/>
          </a:xfrm>
          <a:prstGeom prst="rect">
            <a:avLst/>
          </a:prstGeom>
          <a:noFill/>
        </p:spPr>
        <p:txBody>
          <a:bodyPr wrap="square" rtlCol="0">
            <a:spAutoFit/>
          </a:bodyPr>
          <a:lstStyle/>
          <a:p>
            <a:pPr algn="ctr"/>
            <a:r>
              <a:rPr lang="en-US" sz="1400" dirty="0"/>
              <a:t>Validation Data</a:t>
            </a:r>
          </a:p>
        </p:txBody>
      </p:sp>
      <p:cxnSp>
        <p:nvCxnSpPr>
          <p:cNvPr id="48" name="Straight Arrow Connector 47">
            <a:extLst>
              <a:ext uri="{FF2B5EF4-FFF2-40B4-BE49-F238E27FC236}">
                <a16:creationId xmlns:a16="http://schemas.microsoft.com/office/drawing/2014/main" id="{DA33C62C-78E1-1608-C773-8FA221D74246}"/>
              </a:ext>
            </a:extLst>
          </p:cNvPr>
          <p:cNvCxnSpPr>
            <a:stCxn id="38" idx="3"/>
            <a:endCxn id="42" idx="2"/>
          </p:cNvCxnSpPr>
          <p:nvPr/>
        </p:nvCxnSpPr>
        <p:spPr>
          <a:xfrm flipV="1">
            <a:off x="1344956" y="9739631"/>
            <a:ext cx="632726" cy="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856DC56-CDA8-03CB-A76D-453F423C5924}"/>
              </a:ext>
            </a:extLst>
          </p:cNvPr>
          <p:cNvCxnSpPr>
            <a:stCxn id="42" idx="6"/>
            <a:endCxn id="45" idx="1"/>
          </p:cNvCxnSpPr>
          <p:nvPr/>
        </p:nvCxnSpPr>
        <p:spPr>
          <a:xfrm>
            <a:off x="5604285" y="9739631"/>
            <a:ext cx="571000" cy="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592932"/>
      </p:ext>
    </p:extLst>
  </p:cSld>
  <p:clrMapOvr>
    <a:masterClrMapping/>
  </p:clrMapOvr>
</p:sld>
</file>

<file path=ppt/theme/theme1.xml><?xml version="1.0" encoding="utf-8"?>
<a:theme xmlns:a="http://schemas.openxmlformats.org/drawingml/2006/main" name="With Guides">
  <a:themeElements>
    <a:clrScheme name="Duke 1">
      <a:dk1>
        <a:srgbClr val="000000"/>
      </a:dk1>
      <a:lt1>
        <a:srgbClr val="FFFFFF"/>
      </a:lt1>
      <a:dk2>
        <a:srgbClr val="44546A"/>
      </a:dk2>
      <a:lt2>
        <a:srgbClr val="E7E6E6"/>
      </a:lt2>
      <a:accent1>
        <a:srgbClr val="0E2069"/>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E52484C5-2A07-2C49-B337-18DDB169E4AB}"/>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BA1418F4-8624-B34B-B26C-229127AB1F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5745</TotalTime>
  <Words>719</Words>
  <Application>Microsoft Macintosh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Arial Narrow</vt:lpstr>
      <vt:lpstr>Calibri</vt:lpstr>
      <vt:lpstr>Cambria Math</vt:lpstr>
      <vt:lpstr>Garamond</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Jose Pliego San Martin</cp:lastModifiedBy>
  <cp:revision>87</cp:revision>
  <dcterms:created xsi:type="dcterms:W3CDTF">2019-01-09T23:22:57Z</dcterms:created>
  <dcterms:modified xsi:type="dcterms:W3CDTF">2023-02-19T05:29:11Z</dcterms:modified>
</cp:coreProperties>
</file>