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1" r:id="rId5"/>
    <p:sldId id="262" r:id="rId6"/>
    <p:sldId id="263" r:id="rId7"/>
    <p:sldId id="264" r:id="rId8"/>
    <p:sldId id="269" r:id="rId9"/>
    <p:sldId id="265"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1" r:id="rId24"/>
    <p:sldId id="282" r:id="rId25"/>
    <p:sldId id="280" r:id="rId26"/>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3"/>
  </p:normalViewPr>
  <p:slideViewPr>
    <p:cSldViewPr snapToGrid="0" snapToObjects="1">
      <p:cViewPr varScale="1">
        <p:scale>
          <a:sx n="90" d="100"/>
          <a:sy n="90" d="100"/>
        </p:scale>
        <p:origin x="8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_tradnl" smtClean="0"/>
              <a:t>Haga clic para modificar el estilo de título del patrón</a:t>
            </a:r>
            <a:endParaRPr lang="es-ES_tradnl"/>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smtClean="0"/>
              <a:t>Haga clic para modificar el estilo de subtítulo del patrón</a:t>
            </a:r>
            <a:endParaRPr lang="es-ES_tradnl"/>
          </a:p>
        </p:txBody>
      </p:sp>
      <p:sp>
        <p:nvSpPr>
          <p:cNvPr id="4" name="Marcador de fecha 3"/>
          <p:cNvSpPr>
            <a:spLocks noGrp="1"/>
          </p:cNvSpPr>
          <p:nvPr>
            <p:ph type="dt" sz="half" idx="10"/>
          </p:nvPr>
        </p:nvSpPr>
        <p:spPr/>
        <p:txBody>
          <a:bodyPr/>
          <a:lstStyle/>
          <a:p>
            <a:fld id="{9095B795-B5C0-404B-B14F-773CBBAB65F3}" type="datetimeFigureOut">
              <a:rPr lang="es-ES_tradnl" smtClean="0"/>
              <a:t>6/10/17</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E6D3D05E-8E7F-E94B-B002-EB94C0725A0B}" type="slidenum">
              <a:rPr lang="es-ES_tradnl" smtClean="0"/>
              <a:t>‹Nr.›</a:t>
            </a:fld>
            <a:endParaRPr lang="es-ES_tradnl"/>
          </a:p>
        </p:txBody>
      </p:sp>
    </p:spTree>
    <p:extLst>
      <p:ext uri="{BB962C8B-B14F-4D97-AF65-F5344CB8AC3E}">
        <p14:creationId xmlns:p14="http://schemas.microsoft.com/office/powerpoint/2010/main" val="513589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_tradnl" smtClean="0"/>
              <a:t>Haga clic para modificar los estilos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sz="half" idx="10"/>
          </p:nvPr>
        </p:nvSpPr>
        <p:spPr/>
        <p:txBody>
          <a:bodyPr/>
          <a:lstStyle/>
          <a:p>
            <a:fld id="{9095B795-B5C0-404B-B14F-773CBBAB65F3}" type="datetimeFigureOut">
              <a:rPr lang="es-ES_tradnl" smtClean="0"/>
              <a:t>6/10/17</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E6D3D05E-8E7F-E94B-B002-EB94C0725A0B}" type="slidenum">
              <a:rPr lang="es-ES_tradnl" smtClean="0"/>
              <a:t>‹Nr.›</a:t>
            </a:fld>
            <a:endParaRPr lang="es-ES_tradnl"/>
          </a:p>
        </p:txBody>
      </p:sp>
    </p:spTree>
    <p:extLst>
      <p:ext uri="{BB962C8B-B14F-4D97-AF65-F5344CB8AC3E}">
        <p14:creationId xmlns:p14="http://schemas.microsoft.com/office/powerpoint/2010/main" val="259700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_tradnl" smtClean="0"/>
              <a:t>Haga clic para modificar el estilo de título del patrón</a:t>
            </a:r>
            <a:endParaRPr lang="es-ES_tradnl"/>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_tradnl" smtClean="0"/>
              <a:t>Haga clic para modificar los estilos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sz="half" idx="10"/>
          </p:nvPr>
        </p:nvSpPr>
        <p:spPr/>
        <p:txBody>
          <a:bodyPr/>
          <a:lstStyle/>
          <a:p>
            <a:fld id="{9095B795-B5C0-404B-B14F-773CBBAB65F3}" type="datetimeFigureOut">
              <a:rPr lang="es-ES_tradnl" smtClean="0"/>
              <a:t>6/10/17</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E6D3D05E-8E7F-E94B-B002-EB94C0725A0B}" type="slidenum">
              <a:rPr lang="es-ES_tradnl" smtClean="0"/>
              <a:t>‹Nr.›</a:t>
            </a:fld>
            <a:endParaRPr lang="es-ES_tradnl"/>
          </a:p>
        </p:txBody>
      </p:sp>
    </p:spTree>
    <p:extLst>
      <p:ext uri="{BB962C8B-B14F-4D97-AF65-F5344CB8AC3E}">
        <p14:creationId xmlns:p14="http://schemas.microsoft.com/office/powerpoint/2010/main" val="1092608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Haga clic para modificar el estilo de título del patrón</a:t>
            </a:r>
            <a:endParaRPr lang="es-ES_tradnl"/>
          </a:p>
        </p:txBody>
      </p:sp>
      <p:sp>
        <p:nvSpPr>
          <p:cNvPr id="3" name="Marcador de contenido 2"/>
          <p:cNvSpPr>
            <a:spLocks noGrp="1"/>
          </p:cNvSpPr>
          <p:nvPr>
            <p:ph idx="1"/>
          </p:nvPr>
        </p:nvSpPr>
        <p:spPr/>
        <p:txBody>
          <a:bodyPr/>
          <a:lstStyle/>
          <a:p>
            <a:pPr lvl="0"/>
            <a:r>
              <a:rPr lang="es-ES_tradnl" smtClean="0"/>
              <a:t>Haga clic para modificar los estilos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sz="half" idx="10"/>
          </p:nvPr>
        </p:nvSpPr>
        <p:spPr/>
        <p:txBody>
          <a:bodyPr/>
          <a:lstStyle/>
          <a:p>
            <a:fld id="{9095B795-B5C0-404B-B14F-773CBBAB65F3}" type="datetimeFigureOut">
              <a:rPr lang="es-ES_tradnl" smtClean="0"/>
              <a:t>6/10/17</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E6D3D05E-8E7F-E94B-B002-EB94C0725A0B}" type="slidenum">
              <a:rPr lang="es-ES_tradnl" smtClean="0"/>
              <a:t>‹Nr.›</a:t>
            </a:fld>
            <a:endParaRPr lang="es-ES_tradnl"/>
          </a:p>
        </p:txBody>
      </p:sp>
    </p:spTree>
    <p:extLst>
      <p:ext uri="{BB962C8B-B14F-4D97-AF65-F5344CB8AC3E}">
        <p14:creationId xmlns:p14="http://schemas.microsoft.com/office/powerpoint/2010/main" val="1154890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_tradnl" smtClean="0"/>
              <a:t>Haga clic para modificar el estilo de título del patrón</a:t>
            </a:r>
            <a:endParaRPr lang="es-ES_tradnl"/>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smtClean="0"/>
              <a:t>Haga clic para modificar los estilos de texto del patrón</a:t>
            </a:r>
          </a:p>
        </p:txBody>
      </p:sp>
      <p:sp>
        <p:nvSpPr>
          <p:cNvPr id="4" name="Marcador de fecha 3"/>
          <p:cNvSpPr>
            <a:spLocks noGrp="1"/>
          </p:cNvSpPr>
          <p:nvPr>
            <p:ph type="dt" sz="half" idx="10"/>
          </p:nvPr>
        </p:nvSpPr>
        <p:spPr/>
        <p:txBody>
          <a:bodyPr/>
          <a:lstStyle/>
          <a:p>
            <a:fld id="{9095B795-B5C0-404B-B14F-773CBBAB65F3}" type="datetimeFigureOut">
              <a:rPr lang="es-ES_tradnl" smtClean="0"/>
              <a:t>6/10/17</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E6D3D05E-8E7F-E94B-B002-EB94C0725A0B}" type="slidenum">
              <a:rPr lang="es-ES_tradnl" smtClean="0"/>
              <a:t>‹Nr.›</a:t>
            </a:fld>
            <a:endParaRPr lang="es-ES_tradnl"/>
          </a:p>
        </p:txBody>
      </p:sp>
    </p:spTree>
    <p:extLst>
      <p:ext uri="{BB962C8B-B14F-4D97-AF65-F5344CB8AC3E}">
        <p14:creationId xmlns:p14="http://schemas.microsoft.com/office/powerpoint/2010/main" val="1283515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Haga clic para modificar el estilo de título del patrón</a:t>
            </a:r>
            <a:endParaRPr lang="es-ES_tradnl"/>
          </a:p>
        </p:txBody>
      </p:sp>
      <p:sp>
        <p:nvSpPr>
          <p:cNvPr id="3" name="Marcador de contenido 2"/>
          <p:cNvSpPr>
            <a:spLocks noGrp="1"/>
          </p:cNvSpPr>
          <p:nvPr>
            <p:ph sz="half" idx="1"/>
          </p:nvPr>
        </p:nvSpPr>
        <p:spPr>
          <a:xfrm>
            <a:off x="838200" y="1825625"/>
            <a:ext cx="5181600" cy="4351338"/>
          </a:xfrm>
        </p:spPr>
        <p:txBody>
          <a:bodyPr/>
          <a:lstStyle/>
          <a:p>
            <a:pPr lvl="0"/>
            <a:r>
              <a:rPr lang="es-ES_tradnl" smtClean="0"/>
              <a:t>Haga clic para modificar los estilos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contenido 3"/>
          <p:cNvSpPr>
            <a:spLocks noGrp="1"/>
          </p:cNvSpPr>
          <p:nvPr>
            <p:ph sz="half" idx="2"/>
          </p:nvPr>
        </p:nvSpPr>
        <p:spPr>
          <a:xfrm>
            <a:off x="6172200" y="1825625"/>
            <a:ext cx="5181600" cy="4351338"/>
          </a:xfrm>
        </p:spPr>
        <p:txBody>
          <a:bodyPr/>
          <a:lstStyle/>
          <a:p>
            <a:pPr lvl="0"/>
            <a:r>
              <a:rPr lang="es-ES_tradnl" smtClean="0"/>
              <a:t>Haga clic para modificar los estilos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5" name="Marcador de fecha 4"/>
          <p:cNvSpPr>
            <a:spLocks noGrp="1"/>
          </p:cNvSpPr>
          <p:nvPr>
            <p:ph type="dt" sz="half" idx="10"/>
          </p:nvPr>
        </p:nvSpPr>
        <p:spPr/>
        <p:txBody>
          <a:bodyPr/>
          <a:lstStyle/>
          <a:p>
            <a:fld id="{9095B795-B5C0-404B-B14F-773CBBAB65F3}" type="datetimeFigureOut">
              <a:rPr lang="es-ES_tradnl" smtClean="0"/>
              <a:t>6/10/17</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E6D3D05E-8E7F-E94B-B002-EB94C0725A0B}" type="slidenum">
              <a:rPr lang="es-ES_tradnl" smtClean="0"/>
              <a:t>‹Nr.›</a:t>
            </a:fld>
            <a:endParaRPr lang="es-ES_tradnl"/>
          </a:p>
        </p:txBody>
      </p:sp>
    </p:spTree>
    <p:extLst>
      <p:ext uri="{BB962C8B-B14F-4D97-AF65-F5344CB8AC3E}">
        <p14:creationId xmlns:p14="http://schemas.microsoft.com/office/powerpoint/2010/main" val="578211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_tradnl" smtClean="0"/>
              <a:t>Haga clic para modificar el estilo de título del patrón</a:t>
            </a:r>
            <a:endParaRPr lang="es-ES_tradnl"/>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los estilos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_tradnl" smtClean="0"/>
              <a:t>Haga clic para modificar los estilos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los estilos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_tradnl" smtClean="0"/>
              <a:t>Haga clic para modificar los estilos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7" name="Marcador de fecha 6"/>
          <p:cNvSpPr>
            <a:spLocks noGrp="1"/>
          </p:cNvSpPr>
          <p:nvPr>
            <p:ph type="dt" sz="half" idx="10"/>
          </p:nvPr>
        </p:nvSpPr>
        <p:spPr/>
        <p:txBody>
          <a:bodyPr/>
          <a:lstStyle/>
          <a:p>
            <a:fld id="{9095B795-B5C0-404B-B14F-773CBBAB65F3}" type="datetimeFigureOut">
              <a:rPr lang="es-ES_tradnl" smtClean="0"/>
              <a:t>6/10/17</a:t>
            </a:fld>
            <a:endParaRPr lang="es-ES_tradnl"/>
          </a:p>
        </p:txBody>
      </p:sp>
      <p:sp>
        <p:nvSpPr>
          <p:cNvPr id="8" name="Marcador de pie de página 7"/>
          <p:cNvSpPr>
            <a:spLocks noGrp="1"/>
          </p:cNvSpPr>
          <p:nvPr>
            <p:ph type="ftr" sz="quarter" idx="11"/>
          </p:nvPr>
        </p:nvSpPr>
        <p:spPr/>
        <p:txBody>
          <a:bodyPr/>
          <a:lstStyle/>
          <a:p>
            <a:endParaRPr lang="es-ES_tradnl"/>
          </a:p>
        </p:txBody>
      </p:sp>
      <p:sp>
        <p:nvSpPr>
          <p:cNvPr id="9" name="Marcador de número de diapositiva 8"/>
          <p:cNvSpPr>
            <a:spLocks noGrp="1"/>
          </p:cNvSpPr>
          <p:nvPr>
            <p:ph type="sldNum" sz="quarter" idx="12"/>
          </p:nvPr>
        </p:nvSpPr>
        <p:spPr/>
        <p:txBody>
          <a:bodyPr/>
          <a:lstStyle/>
          <a:p>
            <a:fld id="{E6D3D05E-8E7F-E94B-B002-EB94C0725A0B}" type="slidenum">
              <a:rPr lang="es-ES_tradnl" smtClean="0"/>
              <a:t>‹Nr.›</a:t>
            </a:fld>
            <a:endParaRPr lang="es-ES_tradnl"/>
          </a:p>
        </p:txBody>
      </p:sp>
    </p:spTree>
    <p:extLst>
      <p:ext uri="{BB962C8B-B14F-4D97-AF65-F5344CB8AC3E}">
        <p14:creationId xmlns:p14="http://schemas.microsoft.com/office/powerpoint/2010/main" val="636606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Haga clic para modificar el estilo de título del patrón</a:t>
            </a:r>
            <a:endParaRPr lang="es-ES_tradnl"/>
          </a:p>
        </p:txBody>
      </p:sp>
      <p:sp>
        <p:nvSpPr>
          <p:cNvPr id="3" name="Marcador de fecha 2"/>
          <p:cNvSpPr>
            <a:spLocks noGrp="1"/>
          </p:cNvSpPr>
          <p:nvPr>
            <p:ph type="dt" sz="half" idx="10"/>
          </p:nvPr>
        </p:nvSpPr>
        <p:spPr/>
        <p:txBody>
          <a:bodyPr/>
          <a:lstStyle/>
          <a:p>
            <a:fld id="{9095B795-B5C0-404B-B14F-773CBBAB65F3}" type="datetimeFigureOut">
              <a:rPr lang="es-ES_tradnl" smtClean="0"/>
              <a:t>6/10/17</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E6D3D05E-8E7F-E94B-B002-EB94C0725A0B}" type="slidenum">
              <a:rPr lang="es-ES_tradnl" smtClean="0"/>
              <a:t>‹Nr.›</a:t>
            </a:fld>
            <a:endParaRPr lang="es-ES_tradnl"/>
          </a:p>
        </p:txBody>
      </p:sp>
    </p:spTree>
    <p:extLst>
      <p:ext uri="{BB962C8B-B14F-4D97-AF65-F5344CB8AC3E}">
        <p14:creationId xmlns:p14="http://schemas.microsoft.com/office/powerpoint/2010/main" val="680016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095B795-B5C0-404B-B14F-773CBBAB65F3}" type="datetimeFigureOut">
              <a:rPr lang="es-ES_tradnl" smtClean="0"/>
              <a:t>6/10/17</a:t>
            </a:fld>
            <a:endParaRPr lang="es-ES_tradnl"/>
          </a:p>
        </p:txBody>
      </p:sp>
      <p:sp>
        <p:nvSpPr>
          <p:cNvPr id="3" name="Marcador de pie de página 2"/>
          <p:cNvSpPr>
            <a:spLocks noGrp="1"/>
          </p:cNvSpPr>
          <p:nvPr>
            <p:ph type="ftr" sz="quarter" idx="11"/>
          </p:nvPr>
        </p:nvSpPr>
        <p:spPr/>
        <p:txBody>
          <a:bodyPr/>
          <a:lstStyle/>
          <a:p>
            <a:endParaRPr lang="es-ES_tradnl"/>
          </a:p>
        </p:txBody>
      </p:sp>
      <p:sp>
        <p:nvSpPr>
          <p:cNvPr id="4" name="Marcador de número de diapositiva 3"/>
          <p:cNvSpPr>
            <a:spLocks noGrp="1"/>
          </p:cNvSpPr>
          <p:nvPr>
            <p:ph type="sldNum" sz="quarter" idx="12"/>
          </p:nvPr>
        </p:nvSpPr>
        <p:spPr/>
        <p:txBody>
          <a:bodyPr/>
          <a:lstStyle/>
          <a:p>
            <a:fld id="{E6D3D05E-8E7F-E94B-B002-EB94C0725A0B}" type="slidenum">
              <a:rPr lang="es-ES_tradnl" smtClean="0"/>
              <a:t>‹Nr.›</a:t>
            </a:fld>
            <a:endParaRPr lang="es-ES_tradnl"/>
          </a:p>
        </p:txBody>
      </p:sp>
    </p:spTree>
    <p:extLst>
      <p:ext uri="{BB962C8B-B14F-4D97-AF65-F5344CB8AC3E}">
        <p14:creationId xmlns:p14="http://schemas.microsoft.com/office/powerpoint/2010/main" val="13699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_tradnl" smtClean="0"/>
              <a:t>Haga clic para modificar el estilo de título del patrón</a:t>
            </a:r>
            <a:endParaRPr lang="es-ES_tradnl"/>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los estilos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los estilos de texto del patrón</a:t>
            </a:r>
          </a:p>
        </p:txBody>
      </p:sp>
      <p:sp>
        <p:nvSpPr>
          <p:cNvPr id="5" name="Marcador de fecha 4"/>
          <p:cNvSpPr>
            <a:spLocks noGrp="1"/>
          </p:cNvSpPr>
          <p:nvPr>
            <p:ph type="dt" sz="half" idx="10"/>
          </p:nvPr>
        </p:nvSpPr>
        <p:spPr/>
        <p:txBody>
          <a:bodyPr/>
          <a:lstStyle/>
          <a:p>
            <a:fld id="{9095B795-B5C0-404B-B14F-773CBBAB65F3}" type="datetimeFigureOut">
              <a:rPr lang="es-ES_tradnl" smtClean="0"/>
              <a:t>6/10/17</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E6D3D05E-8E7F-E94B-B002-EB94C0725A0B}" type="slidenum">
              <a:rPr lang="es-ES_tradnl" smtClean="0"/>
              <a:t>‹Nr.›</a:t>
            </a:fld>
            <a:endParaRPr lang="es-ES_tradnl"/>
          </a:p>
        </p:txBody>
      </p:sp>
    </p:spTree>
    <p:extLst>
      <p:ext uri="{BB962C8B-B14F-4D97-AF65-F5344CB8AC3E}">
        <p14:creationId xmlns:p14="http://schemas.microsoft.com/office/powerpoint/2010/main" val="344780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_tradnl" smtClean="0"/>
              <a:t>Haga clic para modificar el estilo de título del patrón</a:t>
            </a:r>
            <a:endParaRPr lang="es-ES_tradnl"/>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los estilos de texto del patrón</a:t>
            </a:r>
          </a:p>
        </p:txBody>
      </p:sp>
      <p:sp>
        <p:nvSpPr>
          <p:cNvPr id="5" name="Marcador de fecha 4"/>
          <p:cNvSpPr>
            <a:spLocks noGrp="1"/>
          </p:cNvSpPr>
          <p:nvPr>
            <p:ph type="dt" sz="half" idx="10"/>
          </p:nvPr>
        </p:nvSpPr>
        <p:spPr/>
        <p:txBody>
          <a:bodyPr/>
          <a:lstStyle/>
          <a:p>
            <a:fld id="{9095B795-B5C0-404B-B14F-773CBBAB65F3}" type="datetimeFigureOut">
              <a:rPr lang="es-ES_tradnl" smtClean="0"/>
              <a:t>6/10/17</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E6D3D05E-8E7F-E94B-B002-EB94C0725A0B}" type="slidenum">
              <a:rPr lang="es-ES_tradnl" smtClean="0"/>
              <a:t>‹Nr.›</a:t>
            </a:fld>
            <a:endParaRPr lang="es-ES_tradnl"/>
          </a:p>
        </p:txBody>
      </p:sp>
    </p:spTree>
    <p:extLst>
      <p:ext uri="{BB962C8B-B14F-4D97-AF65-F5344CB8AC3E}">
        <p14:creationId xmlns:p14="http://schemas.microsoft.com/office/powerpoint/2010/main" val="8178915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_tradnl" smtClean="0"/>
              <a:t>Haga clic para modificar el estilo de título del patrón</a:t>
            </a:r>
            <a:endParaRPr lang="es-ES_tradnl"/>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_tradnl" smtClean="0"/>
              <a:t>Haga clic para modificar los estilos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5B795-B5C0-404B-B14F-773CBBAB65F3}" type="datetimeFigureOut">
              <a:rPr lang="es-ES_tradnl" smtClean="0"/>
              <a:t>6/10/17</a:t>
            </a:fld>
            <a:endParaRPr lang="es-ES_tradn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D3D05E-8E7F-E94B-B002-EB94C0725A0B}" type="slidenum">
              <a:rPr lang="es-ES_tradnl" smtClean="0"/>
              <a:t>‹Nr.›</a:t>
            </a:fld>
            <a:endParaRPr lang="es-ES_tradnl"/>
          </a:p>
        </p:txBody>
      </p:sp>
    </p:spTree>
    <p:extLst>
      <p:ext uri="{BB962C8B-B14F-4D97-AF65-F5344CB8AC3E}">
        <p14:creationId xmlns:p14="http://schemas.microsoft.com/office/powerpoint/2010/main" val="767819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rive.google.com/open?id=0ByHDhoIkmXu0cm5sNnExay04dVU" TargetMode="External"/><Relationship Id="rId3" Type="http://schemas.openxmlformats.org/officeDocument/2006/relationships/hyperlink" Target="https://drive.google.com/open?id=0ByHDhoIkmXu0Q25jTEVXSFpBTG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l"/>
            <a:r>
              <a:rPr lang="es-ES_tradnl" b="1" dirty="0" smtClean="0"/>
              <a:t>TPAYMII</a:t>
            </a:r>
            <a:endParaRPr lang="es-ES_tradnl" b="1" dirty="0"/>
          </a:p>
        </p:txBody>
      </p:sp>
      <p:sp>
        <p:nvSpPr>
          <p:cNvPr id="3" name="Subtítulo 2"/>
          <p:cNvSpPr>
            <a:spLocks noGrp="1"/>
          </p:cNvSpPr>
          <p:nvPr>
            <p:ph type="subTitle" idx="1"/>
          </p:nvPr>
        </p:nvSpPr>
        <p:spPr/>
        <p:txBody>
          <a:bodyPr/>
          <a:lstStyle/>
          <a:p>
            <a:pPr algn="l"/>
            <a:r>
              <a:rPr lang="es-ES_tradnl" dirty="0" smtClean="0"/>
              <a:t>Sesión 8</a:t>
            </a:r>
            <a:endParaRPr lang="es-ES_tradnl" dirty="0"/>
          </a:p>
        </p:txBody>
      </p:sp>
    </p:spTree>
    <p:extLst>
      <p:ext uri="{BB962C8B-B14F-4D97-AF65-F5344CB8AC3E}">
        <p14:creationId xmlns:p14="http://schemas.microsoft.com/office/powerpoint/2010/main" val="335234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_tradnl"/>
          </a:p>
        </p:txBody>
      </p:sp>
      <p:sp>
        <p:nvSpPr>
          <p:cNvPr id="3" name="Marcador de contenido 2"/>
          <p:cNvSpPr>
            <a:spLocks noGrp="1"/>
          </p:cNvSpPr>
          <p:nvPr>
            <p:ph idx="1"/>
          </p:nvPr>
        </p:nvSpPr>
        <p:spPr/>
        <p:txBody>
          <a:bodyPr/>
          <a:lstStyle/>
          <a:p>
            <a:pPr marL="0" lvl="0" indent="0">
              <a:lnSpc>
                <a:spcPct val="100000"/>
              </a:lnSpc>
              <a:spcBef>
                <a:spcPts val="0"/>
              </a:spcBef>
              <a:buNone/>
            </a:pPr>
            <a:r>
              <a:rPr lang="es-ES_tradnl" dirty="0" smtClean="0"/>
              <a:t>Generalmente se opta por ciclos de vida predictivos cuando el producto a entregar se comprende bien, existe una base práctica significativa en la industria, o cuando un producto debe ser entregado en su totalidad para que tenga valor para los grupos de interesados.</a:t>
            </a:r>
            <a:endParaRPr lang="es-ES_tradnl" dirty="0"/>
          </a:p>
        </p:txBody>
      </p:sp>
    </p:spTree>
    <p:extLst>
      <p:ext uri="{BB962C8B-B14F-4D97-AF65-F5344CB8AC3E}">
        <p14:creationId xmlns:p14="http://schemas.microsoft.com/office/powerpoint/2010/main" val="473704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smtClean="0"/>
              <a:t>Iterativo incremental</a:t>
            </a:r>
            <a:endParaRPr lang="es-ES_tradnl" b="1" dirty="0"/>
          </a:p>
        </p:txBody>
      </p:sp>
      <p:sp>
        <p:nvSpPr>
          <p:cNvPr id="3" name="Marcador de contenido 2"/>
          <p:cNvSpPr>
            <a:spLocks noGrp="1"/>
          </p:cNvSpPr>
          <p:nvPr>
            <p:ph idx="1"/>
          </p:nvPr>
        </p:nvSpPr>
        <p:spPr/>
        <p:txBody>
          <a:bodyPr/>
          <a:lstStyle/>
          <a:p>
            <a:r>
              <a:rPr lang="es-ES_tradnl" dirty="0" smtClean="0"/>
              <a:t>Los ciclos de vida iterativos e incrementales son aquellos en los cuales, dentro de las fases del proyecto (también llamadas iteraciones), se repiten de manera intencionada una o más actividades del proyecto a medida que aumenta el entendimiento del producto por parte del equipo del proyecto. Las iteraciones desarrollan el producto a través de una serie de ciclos repetidos, mientras que los incrementos van añadiendo sucesivamente funcionalidad al producto. Estos ciclos de vida desarrollan el producto de forma iterativa y con incrementos graduales.</a:t>
            </a:r>
            <a:endParaRPr lang="es-ES_tradnl" dirty="0"/>
          </a:p>
        </p:txBody>
      </p:sp>
    </p:spTree>
    <p:extLst>
      <p:ext uri="{BB962C8B-B14F-4D97-AF65-F5344CB8AC3E}">
        <p14:creationId xmlns:p14="http://schemas.microsoft.com/office/powerpoint/2010/main" val="5282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smtClean="0"/>
              <a:t>Adaptativos</a:t>
            </a:r>
            <a:endParaRPr lang="es-ES_tradnl" b="1" dirty="0"/>
          </a:p>
        </p:txBody>
      </p:sp>
      <p:sp>
        <p:nvSpPr>
          <p:cNvPr id="3" name="Marcador de contenido 2"/>
          <p:cNvSpPr>
            <a:spLocks noGrp="1"/>
          </p:cNvSpPr>
          <p:nvPr>
            <p:ph idx="1"/>
          </p:nvPr>
        </p:nvSpPr>
        <p:spPr/>
        <p:txBody>
          <a:bodyPr/>
          <a:lstStyle/>
          <a:p>
            <a:r>
              <a:rPr lang="es-ES_tradnl" dirty="0" smtClean="0"/>
              <a:t>Los ciclos de vida adaptativos (también conocidos como métodos orientados al cambio o métodos ágiles) pretenden responder a niveles altos de cambio y a la participación continua de los interesados. Los métodos adaptativos también son iterativos e incrementales, pero difieren de los anteriores en que las iteraciones son muy rápidas (normalmente con una duración de 2 a 4 semanas) y de duración y costo fijos. Los proyectos adaptativos generalmente ejecutan varios procesos en cada iteración, aunque las iteraciones iniciales pueden concentrarse más en las actividades de planificación.</a:t>
            </a:r>
            <a:endParaRPr lang="es-ES_tradnl" dirty="0"/>
          </a:p>
        </p:txBody>
      </p:sp>
    </p:spTree>
    <p:extLst>
      <p:ext uri="{BB962C8B-B14F-4D97-AF65-F5344CB8AC3E}">
        <p14:creationId xmlns:p14="http://schemas.microsoft.com/office/powerpoint/2010/main" val="1513685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smtClean="0"/>
              <a:t>Enunciado del Trabajo del Proyecto</a:t>
            </a:r>
            <a:endParaRPr lang="es-ES_tradnl" b="1" dirty="0"/>
          </a:p>
        </p:txBody>
      </p:sp>
      <p:sp>
        <p:nvSpPr>
          <p:cNvPr id="3" name="Marcador de contenido 2"/>
          <p:cNvSpPr>
            <a:spLocks noGrp="1"/>
          </p:cNvSpPr>
          <p:nvPr>
            <p:ph idx="1"/>
          </p:nvPr>
        </p:nvSpPr>
        <p:spPr/>
        <p:txBody>
          <a:bodyPr/>
          <a:lstStyle/>
          <a:p>
            <a:pPr marL="0" lvl="0" indent="0">
              <a:lnSpc>
                <a:spcPct val="100000"/>
              </a:lnSpc>
              <a:spcBef>
                <a:spcPts val="0"/>
              </a:spcBef>
              <a:buNone/>
            </a:pPr>
            <a:r>
              <a:rPr lang="es-ES_tradnl" dirty="0" smtClean="0"/>
              <a:t>El Enunciado del Trabajo del Proyecto es una descripción narrativa de los productos, servicios o resultados que debe entregar el proyecto. En el caso de proyectos internos, el iniciador del proyecto o patrocinador proporciona el enunciado del trabajo sobre la base de las necesidades de la empresa o de los requisitos del producto o servicio. </a:t>
            </a:r>
            <a:endParaRPr lang="es-ES_tradnl" dirty="0"/>
          </a:p>
        </p:txBody>
      </p:sp>
    </p:spTree>
    <p:extLst>
      <p:ext uri="{BB962C8B-B14F-4D97-AF65-F5344CB8AC3E}">
        <p14:creationId xmlns:p14="http://schemas.microsoft.com/office/powerpoint/2010/main" val="328039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smtClean="0"/>
              <a:t>Necesidades del negocio</a:t>
            </a:r>
            <a:endParaRPr lang="es-ES_tradnl" b="1" dirty="0"/>
          </a:p>
        </p:txBody>
      </p:sp>
      <p:sp>
        <p:nvSpPr>
          <p:cNvPr id="3" name="Marcador de contenido 2"/>
          <p:cNvSpPr>
            <a:spLocks noGrp="1"/>
          </p:cNvSpPr>
          <p:nvPr>
            <p:ph idx="1"/>
          </p:nvPr>
        </p:nvSpPr>
        <p:spPr/>
        <p:txBody>
          <a:bodyPr/>
          <a:lstStyle/>
          <a:p>
            <a:r>
              <a:rPr lang="es-ES_tradnl" dirty="0" smtClean="0"/>
              <a:t>Necesidad de negocio. Las necesidades de negocio de una organización pueden provenir de una demanda del mercado, de un avance tecnológico, de un requisito legal, de una reglamentación gubernamental o de consideraciones medioambientales. Por regla general la necesidad de negocio y el análisis costo-beneficio se incluyen en el caso de negocio para justificar el proyecto.</a:t>
            </a:r>
            <a:endParaRPr lang="es-ES_tradnl" dirty="0"/>
          </a:p>
        </p:txBody>
      </p:sp>
    </p:spTree>
    <p:extLst>
      <p:ext uri="{BB962C8B-B14F-4D97-AF65-F5344CB8AC3E}">
        <p14:creationId xmlns:p14="http://schemas.microsoft.com/office/powerpoint/2010/main" val="547223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smtClean="0"/>
              <a:t>Descripción del alcance de un proyecto</a:t>
            </a:r>
            <a:endParaRPr lang="es-ES_tradnl" b="1" dirty="0"/>
          </a:p>
        </p:txBody>
      </p:sp>
      <p:sp>
        <p:nvSpPr>
          <p:cNvPr id="3" name="Marcador de contenido 2"/>
          <p:cNvSpPr>
            <a:spLocks noGrp="1"/>
          </p:cNvSpPr>
          <p:nvPr>
            <p:ph idx="1"/>
          </p:nvPr>
        </p:nvSpPr>
        <p:spPr/>
        <p:txBody>
          <a:bodyPr/>
          <a:lstStyle/>
          <a:p>
            <a:pPr marL="0" lvl="0" indent="0">
              <a:lnSpc>
                <a:spcPct val="100000"/>
              </a:lnSpc>
              <a:spcBef>
                <a:spcPts val="0"/>
              </a:spcBef>
              <a:buNone/>
            </a:pPr>
            <a:r>
              <a:rPr lang="es-ES_tradnl" dirty="0" smtClean="0"/>
              <a:t>Descripción del alcance del producto. La descripción del alcance del producto documenta las características del producto, servicio o resultados que el proyecto se encargará de crear. La descripción también debería documentar la relación entre los productos, servicios o resultados que se están creando y la necesidad de negocio a la que responde el proyecto.</a:t>
            </a:r>
            <a:endParaRPr lang="es-ES_tradnl" dirty="0"/>
          </a:p>
        </p:txBody>
      </p:sp>
    </p:spTree>
    <p:extLst>
      <p:ext uri="{BB962C8B-B14F-4D97-AF65-F5344CB8AC3E}">
        <p14:creationId xmlns:p14="http://schemas.microsoft.com/office/powerpoint/2010/main" val="893877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smtClean="0"/>
              <a:t>Plan estratégico</a:t>
            </a:r>
            <a:endParaRPr lang="es-ES_tradnl" b="1" dirty="0"/>
          </a:p>
        </p:txBody>
      </p:sp>
      <p:sp>
        <p:nvSpPr>
          <p:cNvPr id="3" name="Marcador de contenido 2"/>
          <p:cNvSpPr>
            <a:spLocks noGrp="1"/>
          </p:cNvSpPr>
          <p:nvPr>
            <p:ph idx="1"/>
          </p:nvPr>
        </p:nvSpPr>
        <p:spPr/>
        <p:txBody>
          <a:bodyPr/>
          <a:lstStyle/>
          <a:p>
            <a:r>
              <a:rPr lang="es-ES_tradnl" dirty="0" smtClean="0"/>
              <a:t>Plan estratégico. El plan estratégico documenta la visión, metas y objetivos estratégicos de la organización y puede contener una declaración de alto nivel de su misión. Todos los proyectos deben estar alineados con el plan estratégico de la organización. La alineación con el plan estratégico asegura que cada uno de los proyectos contribuye a lograr los objetivos generales de la organización. </a:t>
            </a:r>
            <a:endParaRPr lang="es-ES_tradnl" dirty="0"/>
          </a:p>
        </p:txBody>
      </p:sp>
    </p:spTree>
    <p:extLst>
      <p:ext uri="{BB962C8B-B14F-4D97-AF65-F5344CB8AC3E}">
        <p14:creationId xmlns:p14="http://schemas.microsoft.com/office/powerpoint/2010/main" val="1510895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smtClean="0"/>
              <a:t>Documentación etapa inicio</a:t>
            </a:r>
            <a:endParaRPr lang="es-ES_tradnl" b="1" dirty="0"/>
          </a:p>
        </p:txBody>
      </p:sp>
      <p:sp>
        <p:nvSpPr>
          <p:cNvPr id="3" name="Marcador de contenido 2"/>
          <p:cNvSpPr>
            <a:spLocks noGrp="1"/>
          </p:cNvSpPr>
          <p:nvPr>
            <p:ph idx="1"/>
          </p:nvPr>
        </p:nvSpPr>
        <p:spPr/>
        <p:txBody>
          <a:bodyPr>
            <a:normAutofit lnSpcReduction="10000"/>
          </a:bodyPr>
          <a:lstStyle/>
          <a:p>
            <a:pPr lvl="0">
              <a:lnSpc>
                <a:spcPct val="100000"/>
              </a:lnSpc>
              <a:spcBef>
                <a:spcPts val="0"/>
              </a:spcBef>
              <a:buFont typeface="Arial" charset="0"/>
              <a:buChar char="•"/>
            </a:pPr>
            <a:r>
              <a:rPr lang="es-ES_tradnl" sz="2000" dirty="0" smtClean="0"/>
              <a:t>El propósito o la justificación del proyecto</a:t>
            </a:r>
          </a:p>
          <a:p>
            <a:pPr lvl="0">
              <a:lnSpc>
                <a:spcPct val="100000"/>
              </a:lnSpc>
              <a:spcBef>
                <a:spcPts val="0"/>
              </a:spcBef>
              <a:buFont typeface="Arial" charset="0"/>
              <a:buChar char="•"/>
            </a:pPr>
            <a:r>
              <a:rPr lang="es-ES_tradnl" sz="2000" dirty="0" smtClean="0"/>
              <a:t>Los objetivos medibles del proyecto y los criterios de éxito asociados</a:t>
            </a:r>
          </a:p>
          <a:p>
            <a:pPr lvl="0">
              <a:lnSpc>
                <a:spcPct val="100000"/>
              </a:lnSpc>
              <a:spcBef>
                <a:spcPts val="0"/>
              </a:spcBef>
              <a:buFont typeface="Arial" charset="0"/>
              <a:buChar char="•"/>
            </a:pPr>
            <a:r>
              <a:rPr lang="es-ES_tradnl" sz="2000" dirty="0" smtClean="0"/>
              <a:t>Los requisitos de alto nivel</a:t>
            </a:r>
          </a:p>
          <a:p>
            <a:pPr lvl="0">
              <a:lnSpc>
                <a:spcPct val="100000"/>
              </a:lnSpc>
              <a:spcBef>
                <a:spcPts val="0"/>
              </a:spcBef>
              <a:buFont typeface="Arial" charset="0"/>
              <a:buChar char="•"/>
            </a:pPr>
            <a:r>
              <a:rPr lang="es-ES_tradnl" sz="2000" dirty="0" smtClean="0"/>
              <a:t>Los supuestos y las restricciones</a:t>
            </a:r>
          </a:p>
          <a:p>
            <a:pPr lvl="0">
              <a:lnSpc>
                <a:spcPct val="100000"/>
              </a:lnSpc>
              <a:spcBef>
                <a:spcPts val="0"/>
              </a:spcBef>
              <a:buFont typeface="Arial" charset="0"/>
              <a:buChar char="•"/>
            </a:pPr>
            <a:r>
              <a:rPr lang="es-ES_tradnl" sz="2000" dirty="0" smtClean="0"/>
              <a:t>La descripción de alto nivel del proyecto y sus límites</a:t>
            </a:r>
          </a:p>
          <a:p>
            <a:pPr lvl="0">
              <a:lnSpc>
                <a:spcPct val="100000"/>
              </a:lnSpc>
              <a:spcBef>
                <a:spcPts val="0"/>
              </a:spcBef>
              <a:buFont typeface="Arial" charset="0"/>
              <a:buChar char="•"/>
            </a:pPr>
            <a:r>
              <a:rPr lang="es-ES_tradnl" sz="2000" dirty="0" smtClean="0"/>
              <a:t>Los riesgos de alto nivel/mitigación</a:t>
            </a:r>
          </a:p>
          <a:p>
            <a:pPr lvl="0">
              <a:lnSpc>
                <a:spcPct val="100000"/>
              </a:lnSpc>
              <a:spcBef>
                <a:spcPts val="0"/>
              </a:spcBef>
              <a:buFont typeface="Arial" charset="0"/>
              <a:buChar char="•"/>
            </a:pPr>
            <a:r>
              <a:rPr lang="es-ES_tradnl" sz="2000" dirty="0" smtClean="0"/>
              <a:t>El resumen del cronograma de hitos</a:t>
            </a:r>
          </a:p>
          <a:p>
            <a:pPr lvl="0">
              <a:lnSpc>
                <a:spcPct val="100000"/>
              </a:lnSpc>
              <a:spcBef>
                <a:spcPts val="0"/>
              </a:spcBef>
              <a:buFont typeface="Arial" charset="0"/>
              <a:buChar char="•"/>
            </a:pPr>
            <a:r>
              <a:rPr lang="es-ES_tradnl" sz="2000" dirty="0" smtClean="0"/>
              <a:t>El resumen del presupuesto</a:t>
            </a:r>
          </a:p>
          <a:p>
            <a:pPr lvl="0">
              <a:lnSpc>
                <a:spcPct val="100000"/>
              </a:lnSpc>
              <a:spcBef>
                <a:spcPts val="0"/>
              </a:spcBef>
              <a:buFont typeface="Arial" charset="0"/>
              <a:buChar char="•"/>
            </a:pPr>
            <a:r>
              <a:rPr lang="es-ES_tradnl" sz="2000" dirty="0" smtClean="0"/>
              <a:t>La lista de interesados(</a:t>
            </a:r>
            <a:r>
              <a:rPr lang="es-ES_tradnl" sz="2000" dirty="0" err="1" smtClean="0"/>
              <a:t>Stakeholders</a:t>
            </a:r>
            <a:r>
              <a:rPr lang="es-ES_tradnl" sz="2000" dirty="0" smtClean="0"/>
              <a:t>)</a:t>
            </a:r>
          </a:p>
          <a:p>
            <a:pPr lvl="0">
              <a:lnSpc>
                <a:spcPct val="100000"/>
              </a:lnSpc>
              <a:spcBef>
                <a:spcPts val="0"/>
              </a:spcBef>
              <a:buFont typeface="Arial" charset="0"/>
              <a:buChar char="•"/>
            </a:pPr>
            <a:r>
              <a:rPr lang="es-ES_tradnl" sz="2000" dirty="0" smtClean="0"/>
              <a:t>Los requisitos de aprobación del proyecto (es decir, en qué consiste el éxito del proyecto, quién decide si el proyecto tiene éxito y quién firma la aprobación del proyecto)</a:t>
            </a:r>
          </a:p>
          <a:p>
            <a:pPr lvl="0">
              <a:lnSpc>
                <a:spcPct val="100000"/>
              </a:lnSpc>
              <a:spcBef>
                <a:spcPts val="0"/>
              </a:spcBef>
              <a:buFont typeface="Arial" charset="0"/>
              <a:buChar char="•"/>
            </a:pPr>
            <a:r>
              <a:rPr lang="es-ES_tradnl" sz="2000" dirty="0" smtClean="0"/>
              <a:t>El director del proyecto asignado, su responsabilidad y su nivel de autoridad </a:t>
            </a:r>
          </a:p>
          <a:p>
            <a:pPr lvl="0">
              <a:lnSpc>
                <a:spcPct val="100000"/>
              </a:lnSpc>
              <a:spcBef>
                <a:spcPts val="0"/>
              </a:spcBef>
              <a:buFont typeface="Arial" charset="0"/>
              <a:buChar char="•"/>
            </a:pPr>
            <a:r>
              <a:rPr lang="es-ES_tradnl" sz="2000" dirty="0" smtClean="0"/>
              <a:t>El nombre y el nivel de autoridad del patrocinador o de quienes autorizan el acta de constitución del proyecto</a:t>
            </a:r>
          </a:p>
        </p:txBody>
      </p:sp>
    </p:spTree>
    <p:extLst>
      <p:ext uri="{BB962C8B-B14F-4D97-AF65-F5344CB8AC3E}">
        <p14:creationId xmlns:p14="http://schemas.microsoft.com/office/powerpoint/2010/main" val="1867222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smtClean="0"/>
              <a:t>Indicadores</a:t>
            </a:r>
            <a:endParaRPr lang="es-ES_tradnl" b="1" dirty="0"/>
          </a:p>
        </p:txBody>
      </p:sp>
      <p:sp>
        <p:nvSpPr>
          <p:cNvPr id="3" name="Marcador de contenido 2"/>
          <p:cNvSpPr>
            <a:spLocks noGrp="1"/>
          </p:cNvSpPr>
          <p:nvPr>
            <p:ph idx="1"/>
          </p:nvPr>
        </p:nvSpPr>
        <p:spPr/>
        <p:txBody>
          <a:bodyPr/>
          <a:lstStyle/>
          <a:p>
            <a:r>
              <a:rPr lang="es-ES_tradnl" dirty="0"/>
              <a:t>Un indicador es una herramienta cuantitativa o cualitativa que muestra indicios o </a:t>
            </a:r>
            <a:r>
              <a:rPr lang="es-ES_tradnl" dirty="0" err="1"/>
              <a:t>señales</a:t>
            </a:r>
            <a:r>
              <a:rPr lang="es-ES_tradnl" dirty="0"/>
              <a:t> de una </a:t>
            </a:r>
            <a:r>
              <a:rPr lang="es-ES_tradnl" dirty="0" err="1"/>
              <a:t>situación</a:t>
            </a:r>
            <a:r>
              <a:rPr lang="es-ES_tradnl" dirty="0"/>
              <a:t>, actividad o resultado; </a:t>
            </a:r>
            <a:endParaRPr lang="es-ES_tradnl" dirty="0" smtClean="0"/>
          </a:p>
          <a:p>
            <a:r>
              <a:rPr lang="es-ES_tradnl" dirty="0" smtClean="0"/>
              <a:t>Permiten medir el éxito de un objetivo, sin indicadores su proyecto no puede ser evaluado.</a:t>
            </a:r>
            <a:endParaRPr lang="es-ES_tradnl" dirty="0"/>
          </a:p>
        </p:txBody>
      </p:sp>
    </p:spTree>
    <p:extLst>
      <p:ext uri="{BB962C8B-B14F-4D97-AF65-F5344CB8AC3E}">
        <p14:creationId xmlns:p14="http://schemas.microsoft.com/office/powerpoint/2010/main" val="2137545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smtClean="0"/>
              <a:t>Ámbitos de desempeño</a:t>
            </a:r>
            <a:endParaRPr lang="es-ES_tradnl" b="1" dirty="0"/>
          </a:p>
        </p:txBody>
      </p:sp>
      <p:sp>
        <p:nvSpPr>
          <p:cNvPr id="3" name="Marcador de contenido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s-ES_tradnl" dirty="0"/>
          </a:p>
        </p:txBody>
      </p:sp>
    </p:spTree>
    <p:extLst>
      <p:ext uri="{BB962C8B-B14F-4D97-AF65-F5344CB8AC3E}">
        <p14:creationId xmlns:p14="http://schemas.microsoft.com/office/powerpoint/2010/main" val="2054379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smtClean="0"/>
              <a:t>Proyecto(PMI)</a:t>
            </a:r>
            <a:endParaRPr lang="es-ES_tradnl" b="1" dirty="0"/>
          </a:p>
        </p:txBody>
      </p:sp>
      <p:sp>
        <p:nvSpPr>
          <p:cNvPr id="3" name="Marcador de contenido 2"/>
          <p:cNvSpPr>
            <a:spLocks noGrp="1"/>
          </p:cNvSpPr>
          <p:nvPr>
            <p:ph idx="1"/>
          </p:nvPr>
        </p:nvSpPr>
        <p:spPr/>
        <p:txBody>
          <a:bodyPr/>
          <a:lstStyle/>
          <a:p>
            <a:pPr marL="0" lvl="0" indent="0">
              <a:lnSpc>
                <a:spcPct val="100000"/>
              </a:lnSpc>
              <a:spcBef>
                <a:spcPts val="0"/>
              </a:spcBef>
              <a:buNone/>
            </a:pPr>
            <a:r>
              <a:rPr lang="es-ES_tradnl" dirty="0" smtClean="0"/>
              <a:t>Un proyecto es un esfuerzo temporal que se lleva a cabo para crear un producto, servicio o resultado único. La naturaleza temporal de los proyectos implica que un proyecto tiene un principio y un final definidos. El final se alcanza cuando se logran los objetivos del proyecto, cuando se termina el proyecto porque sus objetivos no se cumplirán o no pueden ser cumplidos, o cuando ya no existe la necesidad que dio origen al proyecto. </a:t>
            </a:r>
            <a:endParaRPr lang="es-ES_tradnl" dirty="0"/>
          </a:p>
        </p:txBody>
      </p:sp>
    </p:spTree>
    <p:extLst>
      <p:ext uri="{BB962C8B-B14F-4D97-AF65-F5344CB8AC3E}">
        <p14:creationId xmlns:p14="http://schemas.microsoft.com/office/powerpoint/2010/main" val="1524271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_tradnl"/>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5467" y="0"/>
            <a:ext cx="8890000" cy="7131851"/>
          </a:xfrm>
        </p:spPr>
      </p:pic>
    </p:spTree>
    <p:extLst>
      <p:ext uri="{BB962C8B-B14F-4D97-AF65-F5344CB8AC3E}">
        <p14:creationId xmlns:p14="http://schemas.microsoft.com/office/powerpoint/2010/main" val="778899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_tradnl"/>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5233" y="0"/>
            <a:ext cx="8881533" cy="6892907"/>
          </a:xfrm>
        </p:spPr>
      </p:pic>
    </p:spTree>
    <p:extLst>
      <p:ext uri="{BB962C8B-B14F-4D97-AF65-F5344CB8AC3E}">
        <p14:creationId xmlns:p14="http://schemas.microsoft.com/office/powerpoint/2010/main" val="2052160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_tradnl"/>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369" y="491859"/>
            <a:ext cx="10238431" cy="5875073"/>
          </a:xfrm>
        </p:spPr>
      </p:pic>
    </p:spTree>
    <p:extLst>
      <p:ext uri="{BB962C8B-B14F-4D97-AF65-F5344CB8AC3E}">
        <p14:creationId xmlns:p14="http://schemas.microsoft.com/office/powerpoint/2010/main" val="520479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_tradnl"/>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7863" y="0"/>
            <a:ext cx="7776273" cy="6858000"/>
          </a:xfrm>
        </p:spPr>
      </p:pic>
    </p:spTree>
    <p:extLst>
      <p:ext uri="{BB962C8B-B14F-4D97-AF65-F5344CB8AC3E}">
        <p14:creationId xmlns:p14="http://schemas.microsoft.com/office/powerpoint/2010/main" val="2112487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smtClean="0"/>
              <a:t>Pasos para construir indicadores</a:t>
            </a:r>
            <a:endParaRPr lang="es-ES_tradnl" b="1" dirty="0"/>
          </a:p>
        </p:txBody>
      </p:sp>
      <p:sp>
        <p:nvSpPr>
          <p:cNvPr id="3" name="Marcador de contenido 2"/>
          <p:cNvSpPr>
            <a:spLocks noGrp="1"/>
          </p:cNvSpPr>
          <p:nvPr>
            <p:ph idx="1"/>
          </p:nvPr>
        </p:nvSpPr>
        <p:spPr/>
        <p:txBody>
          <a:bodyPr>
            <a:normAutofit fontScale="92500" lnSpcReduction="10000"/>
          </a:bodyPr>
          <a:lstStyle/>
          <a:p>
            <a:r>
              <a:rPr lang="es-ES_tradnl" sz="2000" dirty="0" smtClean="0"/>
              <a:t>Objetivo </a:t>
            </a:r>
          </a:p>
          <a:p>
            <a:r>
              <a:rPr lang="es-ES_tradnl" sz="2000" dirty="0" smtClean="0"/>
              <a:t>Nombre del indicador</a:t>
            </a:r>
          </a:p>
          <a:p>
            <a:r>
              <a:rPr lang="es-ES_tradnl" sz="2000" dirty="0" smtClean="0"/>
              <a:t>Resumen</a:t>
            </a:r>
          </a:p>
          <a:p>
            <a:r>
              <a:rPr lang="es-ES_tradnl" sz="2000" dirty="0" smtClean="0"/>
              <a:t>Dimensión</a:t>
            </a:r>
          </a:p>
          <a:p>
            <a:r>
              <a:rPr lang="es-ES_tradnl" sz="2000" dirty="0" smtClean="0"/>
              <a:t>Resultado/control</a:t>
            </a:r>
          </a:p>
          <a:p>
            <a:r>
              <a:rPr lang="es-ES_tradnl" sz="2000" dirty="0" smtClean="0"/>
              <a:t>Fórmula matemática</a:t>
            </a:r>
          </a:p>
          <a:p>
            <a:r>
              <a:rPr lang="es-ES_tradnl" sz="2000" dirty="0" smtClean="0"/>
              <a:t>Meta</a:t>
            </a:r>
          </a:p>
          <a:p>
            <a:r>
              <a:rPr lang="es-ES_tradnl" sz="2000" dirty="0" smtClean="0"/>
              <a:t>Validador</a:t>
            </a:r>
          </a:p>
          <a:p>
            <a:r>
              <a:rPr lang="es-ES_tradnl" sz="2000" dirty="0" smtClean="0"/>
              <a:t>Supuestos</a:t>
            </a:r>
          </a:p>
          <a:p>
            <a:r>
              <a:rPr lang="es-ES_tradnl" sz="2000" dirty="0" smtClean="0">
                <a:hlinkClick r:id="rId2"/>
              </a:rPr>
              <a:t>https://drive.google.com/open?id=0ByHDhoIkmXu0cm5sNnExay04dVU</a:t>
            </a:r>
            <a:r>
              <a:rPr lang="es-ES_tradnl" sz="2000" dirty="0" smtClean="0"/>
              <a:t> </a:t>
            </a:r>
          </a:p>
          <a:p>
            <a:r>
              <a:rPr lang="es-ES_tradnl" sz="2000" dirty="0" smtClean="0"/>
              <a:t>Más ejemplos:</a:t>
            </a:r>
          </a:p>
          <a:p>
            <a:r>
              <a:rPr lang="es-ES_tradnl" sz="2000" dirty="0" smtClean="0">
                <a:hlinkClick r:id="rId3"/>
              </a:rPr>
              <a:t>https://drive.google.com/open?id</a:t>
            </a:r>
            <a:r>
              <a:rPr lang="es-ES_tradnl" sz="2000" smtClean="0">
                <a:hlinkClick r:id="rId3"/>
              </a:rPr>
              <a:t>=0ByHDhoIkmXu0Q25jTEVXSFpBTGM</a:t>
            </a:r>
            <a:r>
              <a:rPr lang="es-ES_tradnl" sz="2000" smtClean="0"/>
              <a:t> </a:t>
            </a:r>
            <a:endParaRPr lang="es-ES_tradnl" sz="2000" dirty="0" smtClean="0"/>
          </a:p>
        </p:txBody>
      </p:sp>
    </p:spTree>
    <p:extLst>
      <p:ext uri="{BB962C8B-B14F-4D97-AF65-F5344CB8AC3E}">
        <p14:creationId xmlns:p14="http://schemas.microsoft.com/office/powerpoint/2010/main" val="225604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smtClean="0"/>
              <a:t>¿Qué haremos hoy?</a:t>
            </a:r>
            <a:endParaRPr lang="es-ES_tradnl" b="1" dirty="0"/>
          </a:p>
        </p:txBody>
      </p:sp>
      <p:sp>
        <p:nvSpPr>
          <p:cNvPr id="3" name="Marcador de contenido 2"/>
          <p:cNvSpPr>
            <a:spLocks noGrp="1"/>
          </p:cNvSpPr>
          <p:nvPr>
            <p:ph idx="1"/>
          </p:nvPr>
        </p:nvSpPr>
        <p:spPr/>
        <p:txBody>
          <a:bodyPr/>
          <a:lstStyle/>
          <a:p>
            <a:r>
              <a:rPr lang="es-ES_tradnl" dirty="0" smtClean="0"/>
              <a:t>Revisar su problema, justificación, objetivos e indicadores</a:t>
            </a:r>
            <a:endParaRPr lang="es-ES_tradnl" dirty="0"/>
          </a:p>
        </p:txBody>
      </p:sp>
    </p:spTree>
    <p:extLst>
      <p:ext uri="{BB962C8B-B14F-4D97-AF65-F5344CB8AC3E}">
        <p14:creationId xmlns:p14="http://schemas.microsoft.com/office/powerpoint/2010/main" val="100199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smtClean="0"/>
              <a:t>Ciclo de vida de un proyecto</a:t>
            </a:r>
            <a:endParaRPr lang="es-ES_tradnl" b="1"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8959" y="1825625"/>
            <a:ext cx="7394082" cy="4351338"/>
          </a:xfrm>
        </p:spPr>
      </p:pic>
    </p:spTree>
    <p:extLst>
      <p:ext uri="{BB962C8B-B14F-4D97-AF65-F5344CB8AC3E}">
        <p14:creationId xmlns:p14="http://schemas.microsoft.com/office/powerpoint/2010/main" val="1344025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smtClean="0"/>
              <a:t>Fases de un proyecto</a:t>
            </a:r>
            <a:endParaRPr lang="es-ES_tradnl" b="1" dirty="0"/>
          </a:p>
        </p:txBody>
      </p:sp>
      <p:sp>
        <p:nvSpPr>
          <p:cNvPr id="3" name="Marcador de contenido 2"/>
          <p:cNvSpPr>
            <a:spLocks noGrp="1"/>
          </p:cNvSpPr>
          <p:nvPr>
            <p:ph idx="1"/>
          </p:nvPr>
        </p:nvSpPr>
        <p:spPr/>
        <p:txBody>
          <a:bodyPr/>
          <a:lstStyle/>
          <a:p>
            <a:pPr marL="0" lvl="0" indent="0">
              <a:lnSpc>
                <a:spcPct val="100000"/>
              </a:lnSpc>
              <a:spcBef>
                <a:spcPts val="0"/>
              </a:spcBef>
              <a:buNone/>
            </a:pPr>
            <a:r>
              <a:rPr lang="es-ES_tradnl" dirty="0" smtClean="0"/>
              <a:t>Un proyecto se puede dividir en cualquier número de fases. Una fase del proyecto es un conjunto de actividades del proyecto, relacionadas de manera lógica, que culmina con la finalización de uno o más entregables.</a:t>
            </a:r>
            <a:endParaRPr lang="es-ES_tradnl" dirty="0"/>
          </a:p>
        </p:txBody>
      </p:sp>
    </p:spTree>
    <p:extLst>
      <p:ext uri="{BB962C8B-B14F-4D97-AF65-F5344CB8AC3E}">
        <p14:creationId xmlns:p14="http://schemas.microsoft.com/office/powerpoint/2010/main" val="1275422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smtClean="0"/>
              <a:t>Fases</a:t>
            </a:r>
            <a:endParaRPr lang="es-ES_tradnl" b="1"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1250" y="2299494"/>
            <a:ext cx="7429500" cy="3403600"/>
          </a:xfrm>
        </p:spPr>
      </p:pic>
    </p:spTree>
    <p:extLst>
      <p:ext uri="{BB962C8B-B14F-4D97-AF65-F5344CB8AC3E}">
        <p14:creationId xmlns:p14="http://schemas.microsoft.com/office/powerpoint/2010/main" val="23326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smtClean="0"/>
              <a:t>Proyecto n fases</a:t>
            </a:r>
            <a:endParaRPr lang="es-ES_tradnl" b="1"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9350" y="2680494"/>
            <a:ext cx="7353300" cy="2641600"/>
          </a:xfrm>
        </p:spPr>
      </p:pic>
    </p:spTree>
    <p:extLst>
      <p:ext uri="{BB962C8B-B14F-4D97-AF65-F5344CB8AC3E}">
        <p14:creationId xmlns:p14="http://schemas.microsoft.com/office/powerpoint/2010/main" val="1737106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_tradnl"/>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8550" y="2121694"/>
            <a:ext cx="7454900" cy="3759200"/>
          </a:xfrm>
        </p:spPr>
      </p:pic>
    </p:spTree>
    <p:extLst>
      <p:ext uri="{BB962C8B-B14F-4D97-AF65-F5344CB8AC3E}">
        <p14:creationId xmlns:p14="http://schemas.microsoft.com/office/powerpoint/2010/main" val="456252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smtClean="0"/>
              <a:t>Ciclos de vida</a:t>
            </a:r>
            <a:endParaRPr lang="es-ES_tradnl" b="1" dirty="0"/>
          </a:p>
        </p:txBody>
      </p:sp>
      <p:sp>
        <p:nvSpPr>
          <p:cNvPr id="3" name="Marcador de contenido 2"/>
          <p:cNvSpPr>
            <a:spLocks noGrp="1"/>
          </p:cNvSpPr>
          <p:nvPr>
            <p:ph idx="1"/>
          </p:nvPr>
        </p:nvSpPr>
        <p:spPr/>
        <p:txBody>
          <a:bodyPr/>
          <a:lstStyle/>
          <a:p>
            <a:endParaRPr lang="es-ES_tradnl"/>
          </a:p>
        </p:txBody>
      </p:sp>
    </p:spTree>
    <p:extLst>
      <p:ext uri="{BB962C8B-B14F-4D97-AF65-F5344CB8AC3E}">
        <p14:creationId xmlns:p14="http://schemas.microsoft.com/office/powerpoint/2010/main" val="1392919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err="1" smtClean="0"/>
              <a:t>Waterfall</a:t>
            </a:r>
            <a:r>
              <a:rPr lang="es-ES_tradnl" b="1" dirty="0" smtClean="0"/>
              <a:t> (variante)</a:t>
            </a:r>
            <a:endParaRPr lang="es-ES_tradnl" b="1"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1583" y="1825625"/>
            <a:ext cx="5788833" cy="4351338"/>
          </a:xfrm>
        </p:spPr>
      </p:pic>
    </p:spTree>
    <p:extLst>
      <p:ext uri="{BB962C8B-B14F-4D97-AF65-F5344CB8AC3E}">
        <p14:creationId xmlns:p14="http://schemas.microsoft.com/office/powerpoint/2010/main" val="171659304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849</Words>
  <Application>Microsoft Macintosh PowerPoint</Application>
  <PresentationFormat>Panorámica</PresentationFormat>
  <Paragraphs>56</Paragraphs>
  <Slides>25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25</vt:i4>
      </vt:variant>
    </vt:vector>
  </HeadingPairs>
  <TitlesOfParts>
    <vt:vector size="29" baseType="lpstr">
      <vt:lpstr>Calibri</vt:lpstr>
      <vt:lpstr>Calibri Light</vt:lpstr>
      <vt:lpstr>Arial</vt:lpstr>
      <vt:lpstr>Tema de Office</vt:lpstr>
      <vt:lpstr>TPAYMII</vt:lpstr>
      <vt:lpstr>Proyecto(PMI)</vt:lpstr>
      <vt:lpstr>Ciclo de vida de un proyecto</vt:lpstr>
      <vt:lpstr>Fases de un proyecto</vt:lpstr>
      <vt:lpstr>Fases</vt:lpstr>
      <vt:lpstr>Proyecto n fases</vt:lpstr>
      <vt:lpstr>Presentación de PowerPoint</vt:lpstr>
      <vt:lpstr>Ciclos de vida</vt:lpstr>
      <vt:lpstr>Waterfall (variante)</vt:lpstr>
      <vt:lpstr>Presentación de PowerPoint</vt:lpstr>
      <vt:lpstr>Iterativo incremental</vt:lpstr>
      <vt:lpstr>Adaptativos</vt:lpstr>
      <vt:lpstr>Enunciado del Trabajo del Proyecto</vt:lpstr>
      <vt:lpstr>Necesidades del negocio</vt:lpstr>
      <vt:lpstr>Descripción del alcance de un proyecto</vt:lpstr>
      <vt:lpstr>Plan estratégico</vt:lpstr>
      <vt:lpstr>Documentación etapa inicio</vt:lpstr>
      <vt:lpstr>Indicadores</vt:lpstr>
      <vt:lpstr>Ámbitos de desempeño</vt:lpstr>
      <vt:lpstr>Presentación de PowerPoint</vt:lpstr>
      <vt:lpstr>Presentación de PowerPoint</vt:lpstr>
      <vt:lpstr>Presentación de PowerPoint</vt:lpstr>
      <vt:lpstr>Presentación de PowerPoint</vt:lpstr>
      <vt:lpstr>Pasos para construir indicadores</vt:lpstr>
      <vt:lpstr>¿Qué haremos hoy?</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Luis Santorcuato Tapia</dc:creator>
  <cp:lastModifiedBy>Jose Luis Santorcuato Tapia</cp:lastModifiedBy>
  <cp:revision>35</cp:revision>
  <dcterms:created xsi:type="dcterms:W3CDTF">2017-10-06T12:29:36Z</dcterms:created>
  <dcterms:modified xsi:type="dcterms:W3CDTF">2017-10-06T14:46:32Z</dcterms:modified>
</cp:coreProperties>
</file>