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416E-13FF-2F44-D66F-ED62AC88D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E3B7A-19FA-800C-3F5B-13C2A8D15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95A61-AEFC-83D4-E173-9DEB45C3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12AD-577C-48A2-ADCD-EA4469DAE7D6}" type="datetimeFigureOut">
              <a:rPr lang="es-MX" smtClean="0"/>
              <a:t>02/12/2024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CC933-7640-BB9C-8208-C46A517A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8C50C-E431-1393-91BB-FD291148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971-C48E-42C5-95DA-248855878A9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214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6464-7617-CF5D-0B4F-221614C6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2930B-9304-B507-0301-C79BBFF7B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996C9-ACDA-E0F0-30C8-E2B5BB82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12AD-577C-48A2-ADCD-EA4469DAE7D6}" type="datetimeFigureOut">
              <a:rPr lang="es-MX" smtClean="0"/>
              <a:t>02/12/2024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07641-7785-4DC2-E1C7-417B5AC5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E010A-F642-5D41-3E49-D015E4D6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971-C48E-42C5-95DA-248855878A9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252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A49F07-8155-15A6-3D63-ECFD51735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B7491-36F9-97A6-6C9F-B98D5A338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90DB4-ADC1-3E07-F001-287DDE2D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12AD-577C-48A2-ADCD-EA4469DAE7D6}" type="datetimeFigureOut">
              <a:rPr lang="es-MX" smtClean="0"/>
              <a:t>02/12/2024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5E150-6403-4CFB-AA29-036EA823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5141D-EF1E-9EF6-C59E-4DABB300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971-C48E-42C5-95DA-248855878A9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804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5219-8F54-4E5B-C28B-1568B5CE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FEDF-B114-2286-9EEE-85234F6F9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6D46E-4766-47BD-962E-F537CDCF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12AD-577C-48A2-ADCD-EA4469DAE7D6}" type="datetimeFigureOut">
              <a:rPr lang="es-MX" smtClean="0"/>
              <a:t>02/12/2024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E79AD-BAA5-A35D-6BEA-44A8B3CD3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3CC7D-22BC-6CD9-DBDC-60DD0564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971-C48E-42C5-95DA-248855878A9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013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418E-BBD1-BDDD-8EDF-FEE568368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A8925-51CA-DAA9-B387-9692075F7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04470-7F3E-351B-2558-FD725A9D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12AD-577C-48A2-ADCD-EA4469DAE7D6}" type="datetimeFigureOut">
              <a:rPr lang="es-MX" smtClean="0"/>
              <a:t>02/12/2024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D754F-92F4-3997-0C54-29EE686B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8B776-A8A6-DCAA-2619-91951FB71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971-C48E-42C5-95DA-248855878A9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208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AD3B-629C-1A5F-116D-06841FDF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9DDF1-69ED-C4E3-76FB-687F385B2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4E5CE-FDBD-E365-096C-B5481C7C6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DC6CF-B0F6-2601-82B2-E465A49E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12AD-577C-48A2-ADCD-EA4469DAE7D6}" type="datetimeFigureOut">
              <a:rPr lang="es-MX" smtClean="0"/>
              <a:t>02/12/2024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97B0A-478A-C066-973F-7A646EC1E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F7275-4D4A-1E61-550D-6136BB62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971-C48E-42C5-95DA-248855878A9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38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EABB-D212-D4C1-9B64-7645D0F3D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B2DDA-71CE-04C7-4ACA-51B482323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2D758-CF84-63A4-7962-713A0C87D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BC3AC-B576-93AD-4E92-492F2FF47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7AD9F-DB93-C855-B4A2-E89F7735F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F74AA-7B6A-60B4-1C70-B35656B4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12AD-577C-48A2-ADCD-EA4469DAE7D6}" type="datetimeFigureOut">
              <a:rPr lang="es-MX" smtClean="0"/>
              <a:t>02/12/2024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35B3A-91C8-243E-3220-B6581367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A4BAE7-2D01-7393-D030-AC067804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971-C48E-42C5-95DA-248855878A9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423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DB73-B19E-0976-ABAF-9945502A1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E9557-7544-A8BD-0850-90CBCEFA5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12AD-577C-48A2-ADCD-EA4469DAE7D6}" type="datetimeFigureOut">
              <a:rPr lang="es-MX" smtClean="0"/>
              <a:t>02/12/2024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778A7-63EE-E732-7B9A-EFA3F06A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61F02-D768-B671-2933-78C6D1CE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971-C48E-42C5-95DA-248855878A9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520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A36A3-F000-27A1-7888-CF8AF6DF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12AD-577C-48A2-ADCD-EA4469DAE7D6}" type="datetimeFigureOut">
              <a:rPr lang="es-MX" smtClean="0"/>
              <a:t>02/12/2024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1BA64-028F-4ED6-E8EE-F3BF1599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32357-58FB-6D75-9FC7-7E71C6EC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971-C48E-42C5-95DA-248855878A9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743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54C9-C827-0C73-ADFE-BEEB68F6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19EDD-E6D6-1327-B4EE-D9A1C1EA4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5093A-9FD2-9F59-27FC-C959A3C1D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99E37-4328-50FA-F062-B48A8727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12AD-577C-48A2-ADCD-EA4469DAE7D6}" type="datetimeFigureOut">
              <a:rPr lang="es-MX" smtClean="0"/>
              <a:t>02/12/2024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C9878-FB09-28F2-E399-E2A98EDB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482A9-F408-AD95-FE43-49CC1D1F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971-C48E-42C5-95DA-248855878A9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229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7985-9EA8-C7C1-22E6-1A0B435D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29B36-AEF0-79FB-AE73-C9759C133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82C01-F0D3-A147-C147-8354BEE3E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2AC22-FC00-8959-0F20-32161755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12AD-577C-48A2-ADCD-EA4469DAE7D6}" type="datetimeFigureOut">
              <a:rPr lang="es-MX" smtClean="0"/>
              <a:t>02/12/2024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0C199-7D10-25EE-BEE3-B0D216F55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118E2-51CD-08DA-9A08-12064F3B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971-C48E-42C5-95DA-248855878A9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116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799B1-91E3-1C5F-2DC9-DAB77B69B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24E4A-D458-9CC8-6AF2-C7E1E4A1A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98147-5CBA-8D31-E0AC-2D4B6A244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2012AD-577C-48A2-ADCD-EA4469DAE7D6}" type="datetimeFigureOut">
              <a:rPr lang="es-MX" smtClean="0"/>
              <a:t>02/12/2024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CF409-D716-FCB7-675B-4ADE7DFF5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CF9A5-4AD4-8354-33E9-96C089BAE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099971-C48E-42C5-95DA-248855878A9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087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7A84F954-381F-5592-BB2F-6F00857B0005}"/>
              </a:ext>
            </a:extLst>
          </p:cNvPr>
          <p:cNvGrpSpPr/>
          <p:nvPr/>
        </p:nvGrpSpPr>
        <p:grpSpPr>
          <a:xfrm>
            <a:off x="162364" y="428922"/>
            <a:ext cx="11988951" cy="6110747"/>
            <a:chOff x="162364" y="428922"/>
            <a:chExt cx="11988951" cy="611074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594C1BE-D8E2-71D3-7142-AAE3EF316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64" y="4162229"/>
              <a:ext cx="3169920" cy="2377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4A8605E-678E-4904-6077-B7023D874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1395" y="4162229"/>
              <a:ext cx="3169920" cy="2377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ECFBB900-26B1-D2F0-9ED0-F9ED0968BF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5170" y="428922"/>
              <a:ext cx="3169920" cy="2377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4C1D9932-0A2B-DE42-A479-F4A989EF24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1336" y="428922"/>
              <a:ext cx="3169920" cy="2377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262DA1-7CE5-0758-4611-73CFEAF4777B}"/>
                </a:ext>
              </a:extLst>
            </p:cNvPr>
            <p:cNvSpPr txBox="1"/>
            <p:nvPr/>
          </p:nvSpPr>
          <p:spPr>
            <a:xfrm>
              <a:off x="546513" y="590371"/>
              <a:ext cx="2401619" cy="20313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ADNI</a:t>
              </a:r>
            </a:p>
            <a:p>
              <a:r>
                <a:rPr lang="en-US" dirty="0"/>
                <a:t>MCI Included: 	564</a:t>
              </a:r>
            </a:p>
            <a:p>
              <a:pPr algn="just"/>
              <a:r>
                <a:rPr lang="en-US" dirty="0"/>
                <a:t>-Converted:    	191</a:t>
              </a:r>
            </a:p>
            <a:p>
              <a:r>
                <a:rPr lang="en-US" dirty="0"/>
                <a:t>-No-Converted: 	373</a:t>
              </a:r>
            </a:p>
            <a:p>
              <a:endParaRPr lang="en-US" dirty="0"/>
            </a:p>
            <a:p>
              <a:r>
                <a:rPr lang="en-US" dirty="0"/>
                <a:t>#Features: 330</a:t>
              </a:r>
            </a:p>
            <a:p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E13337-C36F-E13E-899F-85F96A984889}"/>
                </a:ext>
              </a:extLst>
            </p:cNvPr>
            <p:cNvSpPr txBox="1"/>
            <p:nvPr/>
          </p:nvSpPr>
          <p:spPr>
            <a:xfrm>
              <a:off x="3350189" y="3478870"/>
              <a:ext cx="2573140" cy="20313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ML Method Comparison</a:t>
              </a:r>
            </a:p>
            <a:p>
              <a:pPr marL="400050" indent="-400050">
                <a:buFont typeface="+mj-lt"/>
                <a:buAutoNum type="romanUcPeriod"/>
              </a:pPr>
              <a:r>
                <a:rPr lang="en-US" dirty="0"/>
                <a:t>LASSO</a:t>
              </a:r>
            </a:p>
            <a:p>
              <a:pPr marL="400050" indent="-400050">
                <a:buFont typeface="+mj-lt"/>
                <a:buAutoNum type="romanUcPeriod"/>
              </a:pPr>
              <a:r>
                <a:rPr lang="en-US" dirty="0" err="1"/>
                <a:t>BSWiMS</a:t>
              </a:r>
              <a:endParaRPr lang="en-US" dirty="0"/>
            </a:p>
            <a:p>
              <a:pPr marL="400050" indent="-400050">
                <a:buFont typeface="+mj-lt"/>
                <a:buAutoNum type="romanUcPeriod"/>
              </a:pPr>
              <a:r>
                <a:rPr lang="en-US" dirty="0"/>
                <a:t>BESS: BIC</a:t>
              </a:r>
            </a:p>
            <a:p>
              <a:pPr marL="400050" indent="-400050">
                <a:buFont typeface="+mj-lt"/>
                <a:buAutoNum type="romanUcPeriod"/>
              </a:pPr>
              <a:r>
                <a:rPr lang="en-US" dirty="0"/>
                <a:t>BESS: EBIC</a:t>
              </a:r>
            </a:p>
            <a:p>
              <a:pPr marL="400050" indent="-400050">
                <a:buFont typeface="+mj-lt"/>
                <a:buAutoNum type="romanUcPeriod"/>
              </a:pPr>
              <a:r>
                <a:rPr lang="en-US" dirty="0"/>
                <a:t>BESS: GS</a:t>
              </a:r>
            </a:p>
            <a:p>
              <a:pPr marL="400050" indent="-400050">
                <a:buFont typeface="+mj-lt"/>
                <a:buAutoNum type="romanUcPeriod"/>
              </a:pPr>
              <a:r>
                <a:rPr lang="en-US" dirty="0"/>
                <a:t>RIDGE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DA59832-77CF-0304-5C8D-F871F2872D22}"/>
                </a:ext>
              </a:extLst>
            </p:cNvPr>
            <p:cNvCxnSpPr>
              <a:stCxn id="12" idx="0"/>
              <a:endCxn id="1030" idx="2"/>
            </p:cNvCxnSpPr>
            <p:nvPr/>
          </p:nvCxnSpPr>
          <p:spPr>
            <a:xfrm flipH="1" flipV="1">
              <a:off x="4630130" y="2806362"/>
              <a:ext cx="6629" cy="6725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D4C8AC-549D-5BDE-AC59-9AED2DD10A36}"/>
                </a:ext>
              </a:extLst>
            </p:cNvPr>
            <p:cNvSpPr txBox="1"/>
            <p:nvPr/>
          </p:nvSpPr>
          <p:spPr>
            <a:xfrm>
              <a:off x="6353713" y="3478870"/>
              <a:ext cx="2284921" cy="17543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Data Source Analysis</a:t>
              </a:r>
            </a:p>
            <a:p>
              <a:pPr marL="400050" indent="-400050">
                <a:buFont typeface="+mj-lt"/>
                <a:buAutoNum type="romanUcPeriod"/>
              </a:pPr>
              <a:r>
                <a:rPr lang="en-US" dirty="0"/>
                <a:t>CSF+APOE4</a:t>
              </a:r>
            </a:p>
            <a:p>
              <a:pPr marL="400050" indent="-400050">
                <a:buFont typeface="+mj-lt"/>
                <a:buAutoNum type="romanUcPeriod"/>
              </a:pPr>
              <a:r>
                <a:rPr lang="en-US" dirty="0"/>
                <a:t>Cognitive</a:t>
              </a:r>
            </a:p>
            <a:p>
              <a:pPr marL="400050" indent="-400050">
                <a:buFont typeface="+mj-lt"/>
                <a:buAutoNum type="romanUcPeriod"/>
              </a:pPr>
              <a:r>
                <a:rPr lang="en-US" dirty="0"/>
                <a:t>MRI+APOE4</a:t>
              </a:r>
            </a:p>
            <a:p>
              <a:pPr marL="400050" indent="-400050">
                <a:buFont typeface="+mj-lt"/>
                <a:buAutoNum type="romanUcPeriod"/>
              </a:pPr>
              <a:r>
                <a:rPr lang="en-US" dirty="0"/>
                <a:t>Cognitive + MRI</a:t>
              </a:r>
            </a:p>
            <a:p>
              <a:pPr marL="400050" indent="-400050">
                <a:buFont typeface="+mj-lt"/>
                <a:buAutoNum type="romanUcPeriod"/>
              </a:pPr>
              <a:r>
                <a:rPr lang="en-US" dirty="0"/>
                <a:t>All Sources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4126AAF-DA43-77D0-C088-486688C47044}"/>
                </a:ext>
              </a:extLst>
            </p:cNvPr>
            <p:cNvSpPr txBox="1"/>
            <p:nvPr/>
          </p:nvSpPr>
          <p:spPr>
            <a:xfrm>
              <a:off x="9059425" y="3478870"/>
              <a:ext cx="300139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Model/Biomarker Evaluation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72DADC4-A4A8-2665-6218-ADC1E867E4C7}"/>
                </a:ext>
              </a:extLst>
            </p:cNvPr>
            <p:cNvCxnSpPr>
              <a:cxnSpLocks/>
              <a:stCxn id="21" idx="2"/>
              <a:endCxn id="1028" idx="0"/>
            </p:cNvCxnSpPr>
            <p:nvPr/>
          </p:nvCxnSpPr>
          <p:spPr>
            <a:xfrm>
              <a:off x="10560125" y="3848202"/>
              <a:ext cx="6230" cy="3140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2222FCF-8B75-7B3B-BEE0-6B367FE3192D}"/>
                </a:ext>
              </a:extLst>
            </p:cNvPr>
            <p:cNvCxnSpPr>
              <a:cxnSpLocks/>
              <a:stCxn id="17" idx="0"/>
              <a:endCxn id="1032" idx="2"/>
            </p:cNvCxnSpPr>
            <p:nvPr/>
          </p:nvCxnSpPr>
          <p:spPr>
            <a:xfrm flipV="1">
              <a:off x="7496174" y="2806362"/>
              <a:ext cx="122" cy="6725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FFA684ED-2044-92D3-3ABD-5F723763D4D0}"/>
                </a:ext>
              </a:extLst>
            </p:cNvPr>
            <p:cNvSpPr/>
            <p:nvPr/>
          </p:nvSpPr>
          <p:spPr>
            <a:xfrm>
              <a:off x="5992665" y="3553599"/>
              <a:ext cx="266889" cy="25758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9CDB40A8-0278-F67C-B6A7-F64908FFF1A5}"/>
                </a:ext>
              </a:extLst>
            </p:cNvPr>
            <p:cNvSpPr/>
            <p:nvPr/>
          </p:nvSpPr>
          <p:spPr>
            <a:xfrm>
              <a:off x="8736400" y="3553599"/>
              <a:ext cx="257194" cy="257583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2C876B4E-1EBF-E2E0-E07E-B50CFEBAF273}"/>
                </a:ext>
              </a:extLst>
            </p:cNvPr>
            <p:cNvSpPr txBox="1"/>
            <p:nvPr/>
          </p:nvSpPr>
          <p:spPr>
            <a:xfrm>
              <a:off x="953228" y="3534745"/>
              <a:ext cx="160281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Preprocessing</a:t>
              </a:r>
            </a:p>
          </p:txBody>
        </p:sp>
        <p:sp>
          <p:nvSpPr>
            <p:cNvPr id="1029" name="Arrow: Right 1028">
              <a:extLst>
                <a:ext uri="{FF2B5EF4-FFF2-40B4-BE49-F238E27FC236}">
                  <a16:creationId xmlns:a16="http://schemas.microsoft.com/office/drawing/2014/main" id="{ADAB42EC-312E-5E6B-B743-B92EC33445D9}"/>
                </a:ext>
              </a:extLst>
            </p:cNvPr>
            <p:cNvSpPr/>
            <p:nvPr/>
          </p:nvSpPr>
          <p:spPr>
            <a:xfrm>
              <a:off x="2829072" y="3553599"/>
              <a:ext cx="266889" cy="25758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35" name="Arrow: Right 1034">
              <a:extLst>
                <a:ext uri="{FF2B5EF4-FFF2-40B4-BE49-F238E27FC236}">
                  <a16:creationId xmlns:a16="http://schemas.microsoft.com/office/drawing/2014/main" id="{EAC45465-F5F9-8CA1-C11C-2CC638B64C14}"/>
                </a:ext>
              </a:extLst>
            </p:cNvPr>
            <p:cNvSpPr/>
            <p:nvPr/>
          </p:nvSpPr>
          <p:spPr>
            <a:xfrm rot="5400000">
              <a:off x="1508809" y="2916086"/>
              <a:ext cx="477029" cy="25758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036" name="Straight Arrow Connector 1035">
              <a:extLst>
                <a:ext uri="{FF2B5EF4-FFF2-40B4-BE49-F238E27FC236}">
                  <a16:creationId xmlns:a16="http://schemas.microsoft.com/office/drawing/2014/main" id="{55750E42-25EB-0784-A64E-CD8D9F15F2A2}"/>
                </a:ext>
              </a:extLst>
            </p:cNvPr>
            <p:cNvCxnSpPr>
              <a:cxnSpLocks/>
              <a:stCxn id="1024" idx="2"/>
              <a:endCxn id="1026" idx="0"/>
            </p:cNvCxnSpPr>
            <p:nvPr/>
          </p:nvCxnSpPr>
          <p:spPr>
            <a:xfrm flipH="1">
              <a:off x="1747324" y="3904077"/>
              <a:ext cx="7310" cy="2581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040" name="Picture 10">
              <a:extLst>
                <a:ext uri="{FF2B5EF4-FFF2-40B4-BE49-F238E27FC236}">
                  <a16:creationId xmlns:a16="http://schemas.microsoft.com/office/drawing/2014/main" id="{E6BD1AEB-0632-AB38-A0BA-B93CF89E9D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8530" y="428922"/>
              <a:ext cx="3048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41" name="Straight Arrow Connector 1040">
              <a:extLst>
                <a:ext uri="{FF2B5EF4-FFF2-40B4-BE49-F238E27FC236}">
                  <a16:creationId xmlns:a16="http://schemas.microsoft.com/office/drawing/2014/main" id="{163AAD59-89FB-4056-9E75-115FECB3814A}"/>
                </a:ext>
              </a:extLst>
            </p:cNvPr>
            <p:cNvCxnSpPr>
              <a:cxnSpLocks/>
              <a:stCxn id="21" idx="0"/>
              <a:endCxn id="1040" idx="2"/>
            </p:cNvCxnSpPr>
            <p:nvPr/>
          </p:nvCxnSpPr>
          <p:spPr>
            <a:xfrm flipH="1" flipV="1">
              <a:off x="10552530" y="2714922"/>
              <a:ext cx="7595" cy="7639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580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55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José Gerardo Tamez Pena</dc:creator>
  <cp:lastModifiedBy>José Gerardo Tamez Pena</cp:lastModifiedBy>
  <cp:revision>5</cp:revision>
  <dcterms:created xsi:type="dcterms:W3CDTF">2024-12-02T19:56:44Z</dcterms:created>
  <dcterms:modified xsi:type="dcterms:W3CDTF">2024-12-03T01:03:43Z</dcterms:modified>
</cp:coreProperties>
</file>