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B8ED-6341-481E-9AD6-26DF0114F13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27A03-EBE0-4B07-801D-AEE6AEFD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03A0-6F34-4E82-BD48-2CD95EAD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FFAE3-3BCD-4F45-8ADB-BB8CF9361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BEC2-2143-488B-AA79-E0CE1B21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2E99-A86B-4834-AAD4-E8F4B622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8C00-8DC4-47B6-9632-C04CEC86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Monterrey Institute of Technology | World University Rankings | THE">
            <a:extLst>
              <a:ext uri="{FF2B5EF4-FFF2-40B4-BE49-F238E27FC236}">
                <a16:creationId xmlns:a16="http://schemas.microsoft.com/office/drawing/2014/main" id="{ECD9182A-708C-46E6-903C-E7046DF7E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260350"/>
            <a:ext cx="1724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2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8FBC-2ED8-4031-B33C-3223DB8E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47FB6-8085-4A06-903E-3E3EDD76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E026-C349-4393-96B8-64350069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33CDD-D719-40F7-B94B-317692D8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79DA4-929E-4FF5-BE3D-CC3AB345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C7F4E-28AB-4695-8DE7-49798FC07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F315C-EC45-48C7-A4BF-232DDE9A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0081C-EA47-4C85-A522-C390C77C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9196-5D36-4D8B-AAF0-D946057F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8400-55F2-4681-9D71-7378FD5F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8651-7F17-4AF0-AAE6-A0785639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41A0-B1BA-4047-AFA4-CD868B00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1858-2D9B-41AE-B7B9-D3E5C3E0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816A-C5A9-441D-8AE2-3D46498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5F4A-792E-493D-920A-087A6C18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Monterrey Institute of Technology | World University Rankings | THE">
            <a:extLst>
              <a:ext uri="{FF2B5EF4-FFF2-40B4-BE49-F238E27FC236}">
                <a16:creationId xmlns:a16="http://schemas.microsoft.com/office/drawing/2014/main" id="{17C0915D-11E4-4DD8-BE70-34B34F730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616A-79D9-440C-BB62-2E4B0191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4373-654A-4AF8-934E-F606231B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B87B-8CD9-4B4F-B626-8CCA6D5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3ADC-4764-4F5C-A429-D4C44F08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A647-9295-4B7D-90A8-160A3E82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A78-315E-4A82-A5CC-4B693F9A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96CD-7BB6-422A-8D4E-E4D300385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53ECE-7103-4A97-806C-591E7F5C5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84A08-CF22-432E-950C-B5A03E18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FA72-B7CA-4D3A-A7BB-F2E03DA8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E4A11-73E0-4B08-925D-3A81E153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5034-73A2-4BBF-B8EB-E4865013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924E7-E4FD-4EB7-9C29-65C018AD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50DD4-3E08-402C-A16B-D6F4D650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11C99-6754-42CE-B560-CD6144E9D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BF4E5-CE41-427B-B686-F614A1E6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1E48E-F6A6-47B1-B207-89FF8868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743FF-E8B6-4622-A3A5-1EB330BB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D4974-2142-404A-BF2D-57D30494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AAEE-ECE2-4B5A-A2B6-C503D396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2437A-674D-41D7-99D4-1386DF11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8C4C8-24EE-40E7-BB41-4096D823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C9876-0A94-47B6-B45A-345FB6A6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E4F0B-695D-452A-8008-9EF60EF5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87418-79CB-4AF3-95AC-62BDE5FE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8EA37-E405-4198-8634-CAE78278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D0C1-4DE1-4569-A0D3-0FBDC438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C303-C430-4435-B2D4-08941E9EA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013F7-6C7D-497D-B776-0B4FADA20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B68FD-E435-4657-B0A0-5D2E06ED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FED5-2A10-457C-8655-0886D080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E5641-6268-4E25-AE96-CF3EF052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99BC-2F18-4D12-AF2E-A0B45C96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9A7F3-0A14-4FE0-B6E4-6CE62E8B8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B72BB-9726-4C49-A870-ECB6037E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046FA-0BA3-4504-9561-417EABA4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7939F-00D6-4694-9BFC-E9991D70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6F81E-642C-4078-A03C-582E9E8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A4F7D-C9DD-4CAE-9333-5E0C2CCF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8AFE0-7B9E-4A77-AC45-E6B52CB3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2BC45-5CD6-49A1-A8F0-A287794C2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4DC8-263F-475E-ABCC-E00908A3B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D4F0-E566-4921-9A2E-8672206FF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6EC6-EDBC-4835-AACB-DA9DDA878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5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TamezPena/FRESA.C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2B07-CDB8-4869-902D-878B6C49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TADPOLE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BB99F-D29A-4B1B-B061-8F85319C6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3500" b="1" dirty="0"/>
              <a:t>Borregos Tec</a:t>
            </a:r>
          </a:p>
          <a:p>
            <a:r>
              <a:rPr lang="es-MX" dirty="0"/>
              <a:t>Eider Díaz, Rebeca Canales and José Tamez-Peña</a:t>
            </a:r>
          </a:p>
          <a:p>
            <a:r>
              <a:rPr lang="es-MX" dirty="0"/>
              <a:t>Tecnológico de Monterrey, Escuela de Medicina</a:t>
            </a:r>
          </a:p>
          <a:p>
            <a:r>
              <a:rPr lang="es-MX" dirty="0"/>
              <a:t>Monterrey, NL, México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79D14-765F-4119-A1C1-A9507FB5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7/22/2020</a:t>
            </a:r>
          </a:p>
        </p:txBody>
      </p:sp>
    </p:spTree>
    <p:extLst>
      <p:ext uri="{BB962C8B-B14F-4D97-AF65-F5344CB8AC3E}">
        <p14:creationId xmlns:p14="http://schemas.microsoft.com/office/powerpoint/2010/main" val="366995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BE67-D4B5-4CCA-B8B8-672AF905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B:SWiMS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2E54-9FF7-4E26-8955-7E16D1D2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6492-60D1-43A6-B4B7-083BB4AB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CCB25725-4CB1-446E-A1CC-223903FC2644}"/>
              </a:ext>
            </a:extLst>
          </p:cNvPr>
          <p:cNvSpPr/>
          <p:nvPr/>
        </p:nvSpPr>
        <p:spPr>
          <a:xfrm>
            <a:off x="8206996" y="1151676"/>
            <a:ext cx="1397093" cy="35625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Input Data:</a:t>
            </a:r>
          </a:p>
          <a:p>
            <a:pPr algn="ctr"/>
            <a:r>
              <a:rPr lang="en-US" sz="788" b="1" dirty="0"/>
              <a:t>M</a:t>
            </a:r>
            <a:r>
              <a:rPr lang="en-US" sz="788" dirty="0"/>
              <a:t> observations </a:t>
            </a:r>
            <a:r>
              <a:rPr lang="en-US" sz="788" b="1" dirty="0"/>
              <a:t>N</a:t>
            </a:r>
            <a:r>
              <a:rPr lang="en-US" sz="788" dirty="0"/>
              <a:t> features</a:t>
            </a: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AD67C03C-BE98-4938-8873-CB20D4C3EFDB}"/>
              </a:ext>
            </a:extLst>
          </p:cNvPr>
          <p:cNvSpPr/>
          <p:nvPr/>
        </p:nvSpPr>
        <p:spPr>
          <a:xfrm>
            <a:off x="5856124" y="681037"/>
            <a:ext cx="2078690" cy="828259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Set: </a:t>
            </a:r>
          </a:p>
          <a:p>
            <a:pPr algn="ctr"/>
            <a:r>
              <a:rPr lang="en-US" sz="900" dirty="0"/>
              <a:t>Acceptance </a:t>
            </a:r>
            <a:r>
              <a:rPr lang="en-US" sz="900" b="1" dirty="0"/>
              <a:t>p-value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Selection </a:t>
            </a:r>
            <a:r>
              <a:rPr lang="en-US" sz="900" b="1" dirty="0"/>
              <a:t>bootstraps</a:t>
            </a:r>
          </a:p>
          <a:p>
            <a:pPr algn="ctr"/>
            <a:r>
              <a:rPr lang="en-US" sz="900" dirty="0"/>
              <a:t>Backwards elimination </a:t>
            </a:r>
            <a:r>
              <a:rPr lang="en-US" sz="900" b="1" dirty="0"/>
              <a:t>bootstraps</a:t>
            </a:r>
          </a:p>
          <a:p>
            <a:pPr algn="ctr"/>
            <a:endParaRPr lang="en-US" sz="900" b="1" dirty="0"/>
          </a:p>
        </p:txBody>
      </p:sp>
      <p:cxnSp>
        <p:nvCxnSpPr>
          <p:cNvPr id="7" name="Elbow Connector 11">
            <a:extLst>
              <a:ext uri="{FF2B5EF4-FFF2-40B4-BE49-F238E27FC236}">
                <a16:creationId xmlns:a16="http://schemas.microsoft.com/office/drawing/2014/main" id="{C9A3746D-0543-43B6-91B5-EEDC33B1F57C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7101748" y="1303017"/>
            <a:ext cx="604910" cy="101746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9">
            <a:extLst>
              <a:ext uri="{FF2B5EF4-FFF2-40B4-BE49-F238E27FC236}">
                <a16:creationId xmlns:a16="http://schemas.microsoft.com/office/drawing/2014/main" id="{127D2150-1491-497A-8E80-DCE0FE16613D}"/>
              </a:ext>
            </a:extLst>
          </p:cNvPr>
          <p:cNvCxnSpPr>
            <a:stCxn id="5" idx="4"/>
            <a:endCxn id="9" idx="0"/>
          </p:cNvCxnSpPr>
          <p:nvPr/>
        </p:nvCxnSpPr>
        <p:spPr>
          <a:xfrm rot="5400000">
            <a:off x="8106103" y="1314766"/>
            <a:ext cx="606275" cy="99260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AD02DFF-6CB8-4BC1-9AA9-2F8D07B64E95}"/>
              </a:ext>
            </a:extLst>
          </p:cNvPr>
          <p:cNvSpPr/>
          <p:nvPr/>
        </p:nvSpPr>
        <p:spPr>
          <a:xfrm>
            <a:off x="7353468" y="2114206"/>
            <a:ext cx="1118938" cy="3213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b="1" dirty="0"/>
              <a:t>Bootstrap Forward Selection of Models</a:t>
            </a:r>
            <a:endParaRPr lang="en-US" sz="825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48DC4A4-3743-4B0C-A695-325F55105CC8}"/>
              </a:ext>
            </a:extLst>
          </p:cNvPr>
          <p:cNvSpPr/>
          <p:nvPr/>
        </p:nvSpPr>
        <p:spPr>
          <a:xfrm>
            <a:off x="7353466" y="2796752"/>
            <a:ext cx="1118938" cy="3213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/>
              <a:t>Selection Frequency</a:t>
            </a:r>
          </a:p>
          <a:p>
            <a:pPr algn="ctr"/>
            <a:r>
              <a:rPr lang="en-US" sz="825" b="1" dirty="0"/>
              <a:t>Forward Selection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B20659-D9B3-4DD0-9A17-722FC62361B7}"/>
              </a:ext>
            </a:extLst>
          </p:cNvPr>
          <p:cNvSpPr/>
          <p:nvPr/>
        </p:nvSpPr>
        <p:spPr>
          <a:xfrm>
            <a:off x="7353468" y="3435223"/>
            <a:ext cx="1118938" cy="49306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/>
              <a:t>Bootstrapped</a:t>
            </a:r>
            <a:r>
              <a:rPr lang="en-US" sz="825" b="1" dirty="0"/>
              <a:t> Backwards Elimination 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9582F7-B4D1-4C3B-AA74-D4820499A426}"/>
              </a:ext>
            </a:extLst>
          </p:cNvPr>
          <p:cNvSpPr/>
          <p:nvPr/>
        </p:nvSpPr>
        <p:spPr>
          <a:xfrm>
            <a:off x="7354883" y="4742106"/>
            <a:ext cx="1118938" cy="49306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/>
              <a:t>Discover </a:t>
            </a:r>
          </a:p>
          <a:p>
            <a:pPr algn="ctr"/>
            <a:r>
              <a:rPr lang="en-US" sz="825" b="1" dirty="0"/>
              <a:t>Equivalent Models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9FEB357-E4AA-4434-8D44-0D8C49D83889}"/>
              </a:ext>
            </a:extLst>
          </p:cNvPr>
          <p:cNvSpPr/>
          <p:nvPr/>
        </p:nvSpPr>
        <p:spPr>
          <a:xfrm>
            <a:off x="6493489" y="5530503"/>
            <a:ext cx="2838893" cy="96709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Returns: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/>
              <a:t>Backwards Elimination Model (</a:t>
            </a:r>
            <a:r>
              <a:rPr lang="en-US" sz="900" dirty="0" err="1"/>
              <a:t>B:SWiMS</a:t>
            </a:r>
            <a:r>
              <a:rPr lang="en-US" sz="900" dirty="0"/>
              <a:t>)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/>
              <a:t>List of equivalent Models (</a:t>
            </a:r>
            <a:r>
              <a:rPr lang="en-US" sz="900" dirty="0" err="1"/>
              <a:t>eB:SWiMS</a:t>
            </a:r>
            <a:r>
              <a:rPr lang="en-US" sz="900" dirty="0"/>
              <a:t>)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/>
              <a:t>List of Bootstrapped models: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900" dirty="0"/>
              <a:t>Ensemble Prediction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900" dirty="0"/>
              <a:t>Bagging</a:t>
            </a:r>
          </a:p>
        </p:txBody>
      </p:sp>
      <p:cxnSp>
        <p:nvCxnSpPr>
          <p:cNvPr id="14" name="Elbow Connector 73">
            <a:extLst>
              <a:ext uri="{FF2B5EF4-FFF2-40B4-BE49-F238E27FC236}">
                <a16:creationId xmlns:a16="http://schemas.microsoft.com/office/drawing/2014/main" id="{8BD2FF0A-19E5-44B3-B558-CFFD964C319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7732348" y="2616162"/>
            <a:ext cx="361177" cy="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83">
            <a:extLst>
              <a:ext uri="{FF2B5EF4-FFF2-40B4-BE49-F238E27FC236}">
                <a16:creationId xmlns:a16="http://schemas.microsoft.com/office/drawing/2014/main" id="{1A9F738D-5591-4A3A-9E1C-A3CF6158ECE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7754385" y="3276671"/>
            <a:ext cx="317102" cy="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86">
            <a:extLst>
              <a:ext uri="{FF2B5EF4-FFF2-40B4-BE49-F238E27FC236}">
                <a16:creationId xmlns:a16="http://schemas.microsoft.com/office/drawing/2014/main" id="{321595B5-09E1-413E-AAEE-E3C227C074B1}"/>
              </a:ext>
            </a:extLst>
          </p:cNvPr>
          <p:cNvCxnSpPr>
            <a:cxnSpLocks/>
            <a:stCxn id="19" idx="3"/>
            <a:endCxn id="12" idx="0"/>
          </p:cNvCxnSpPr>
          <p:nvPr/>
        </p:nvCxnSpPr>
        <p:spPr>
          <a:xfrm flipH="1">
            <a:off x="7914352" y="2642983"/>
            <a:ext cx="2319973" cy="2099123"/>
          </a:xfrm>
          <a:prstGeom prst="bentConnector4">
            <a:avLst>
              <a:gd name="adj1" fmla="val -7390"/>
              <a:gd name="adj2" fmla="val 92519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89">
            <a:extLst>
              <a:ext uri="{FF2B5EF4-FFF2-40B4-BE49-F238E27FC236}">
                <a16:creationId xmlns:a16="http://schemas.microsoft.com/office/drawing/2014/main" id="{17B5B6F4-0645-42A1-B3FC-0C47339BD8C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7765979" y="5382129"/>
            <a:ext cx="295331" cy="141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9">
            <a:extLst>
              <a:ext uri="{FF2B5EF4-FFF2-40B4-BE49-F238E27FC236}">
                <a16:creationId xmlns:a16="http://schemas.microsoft.com/office/drawing/2014/main" id="{8680A1A4-DC17-45A1-89CE-114FDED61322}"/>
              </a:ext>
            </a:extLst>
          </p:cNvPr>
          <p:cNvSpPr/>
          <p:nvPr/>
        </p:nvSpPr>
        <p:spPr>
          <a:xfrm>
            <a:off x="8598768" y="2274890"/>
            <a:ext cx="1635557" cy="7361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Is current Model, similar to first Model?</a:t>
            </a:r>
          </a:p>
        </p:txBody>
      </p:sp>
      <p:sp>
        <p:nvSpPr>
          <p:cNvPr id="20" name="Flowchart: Process 66">
            <a:extLst>
              <a:ext uri="{FF2B5EF4-FFF2-40B4-BE49-F238E27FC236}">
                <a16:creationId xmlns:a16="http://schemas.microsoft.com/office/drawing/2014/main" id="{34946729-FF1C-4023-8FDB-2C1FC016BB97}"/>
              </a:ext>
            </a:extLst>
          </p:cNvPr>
          <p:cNvSpPr/>
          <p:nvPr/>
        </p:nvSpPr>
        <p:spPr>
          <a:xfrm>
            <a:off x="8598768" y="3877104"/>
            <a:ext cx="1118938" cy="5154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/>
              <a:t>Keep first model</a:t>
            </a:r>
          </a:p>
          <a:p>
            <a:pPr algn="ctr"/>
            <a:r>
              <a:rPr lang="en-US" sz="825" dirty="0"/>
              <a:t>Remove selected features of current Model</a:t>
            </a:r>
          </a:p>
        </p:txBody>
      </p:sp>
      <p:cxnSp>
        <p:nvCxnSpPr>
          <p:cNvPr id="21" name="Elbow Connector 73">
            <a:extLst>
              <a:ext uri="{FF2B5EF4-FFF2-40B4-BE49-F238E27FC236}">
                <a16:creationId xmlns:a16="http://schemas.microsoft.com/office/drawing/2014/main" id="{E780A717-B2EB-4B7B-ABA8-7D8C62C34401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8152584" y="3688641"/>
            <a:ext cx="206537" cy="685832"/>
          </a:xfrm>
          <a:prstGeom prst="bentConnector2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73">
            <a:extLst>
              <a:ext uri="{FF2B5EF4-FFF2-40B4-BE49-F238E27FC236}">
                <a16:creationId xmlns:a16="http://schemas.microsoft.com/office/drawing/2014/main" id="{659EFB54-BF14-47CA-987E-C254C4D64E60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rot="5400000" flipH="1" flipV="1">
            <a:off x="8854378" y="3314935"/>
            <a:ext cx="866028" cy="25830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73">
            <a:extLst>
              <a:ext uri="{FF2B5EF4-FFF2-40B4-BE49-F238E27FC236}">
                <a16:creationId xmlns:a16="http://schemas.microsoft.com/office/drawing/2014/main" id="{059CEDD1-212D-4ACF-8A36-C775E64C2CA0}"/>
              </a:ext>
            </a:extLst>
          </p:cNvPr>
          <p:cNvCxnSpPr>
            <a:cxnSpLocks/>
            <a:stCxn id="19" idx="0"/>
            <a:endCxn id="9" idx="0"/>
          </p:cNvCxnSpPr>
          <p:nvPr/>
        </p:nvCxnSpPr>
        <p:spPr>
          <a:xfrm rot="16200000" flipV="1">
            <a:off x="8584399" y="1442743"/>
            <a:ext cx="160685" cy="1503610"/>
          </a:xfrm>
          <a:prstGeom prst="bentConnector3">
            <a:avLst>
              <a:gd name="adj1" fmla="val 2067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74B719-7967-4047-A11C-CE55FCA4D689}"/>
              </a:ext>
            </a:extLst>
          </p:cNvPr>
          <p:cNvSpPr txBox="1"/>
          <p:nvPr/>
        </p:nvSpPr>
        <p:spPr>
          <a:xfrm>
            <a:off x="10175784" y="2250155"/>
            <a:ext cx="3873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3FF3F-5D9D-4364-9686-B1DBC7D7F1EF}"/>
              </a:ext>
            </a:extLst>
          </p:cNvPr>
          <p:cNvSpPr txBox="1"/>
          <p:nvPr/>
        </p:nvSpPr>
        <p:spPr>
          <a:xfrm>
            <a:off x="8998562" y="2020052"/>
            <a:ext cx="5913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3050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3627-44DA-4690-A024-92E04EF6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42C3-A852-4597-BDC1-240E5330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Porting to </a:t>
            </a:r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R to Python</a:t>
            </a:r>
          </a:p>
          <a:p>
            <a:pPr lvl="1"/>
            <a:r>
              <a:rPr lang="en-US" dirty="0"/>
              <a:t>Use the latest FRESA.CAD version</a:t>
            </a:r>
          </a:p>
          <a:p>
            <a:pPr lvl="1"/>
            <a:r>
              <a:rPr lang="en-US" dirty="0"/>
              <a:t>Impute D1-D2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Test:</a:t>
            </a:r>
          </a:p>
          <a:p>
            <a:pPr lvl="3"/>
            <a:r>
              <a:rPr lang="en-US" dirty="0"/>
              <a:t>Boosting</a:t>
            </a:r>
          </a:p>
          <a:p>
            <a:pPr lvl="3"/>
            <a:r>
              <a:rPr lang="en-US" dirty="0"/>
              <a:t>SVM</a:t>
            </a:r>
          </a:p>
          <a:p>
            <a:pPr lvl="3"/>
            <a:r>
              <a:rPr lang="en-US" dirty="0"/>
              <a:t>LASSO</a:t>
            </a:r>
          </a:p>
          <a:p>
            <a:pPr lvl="3"/>
            <a:r>
              <a:rPr lang="en-US" dirty="0"/>
              <a:t>Naïve-Bayes</a:t>
            </a:r>
          </a:p>
          <a:p>
            <a:pPr lvl="3"/>
            <a:r>
              <a:rPr lang="en-US" dirty="0"/>
              <a:t>….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B61F-B9F9-46CA-A575-7A536DD7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</p:spTree>
    <p:extLst>
      <p:ext uri="{BB962C8B-B14F-4D97-AF65-F5344CB8AC3E}">
        <p14:creationId xmlns:p14="http://schemas.microsoft.com/office/powerpoint/2010/main" val="344389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487D-786A-4E64-AFAD-25B6D113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Thanks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BFD3-9D29-4F7E-B8DB-F12D0CDB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pic>
        <p:nvPicPr>
          <p:cNvPr id="1026" name="Picture 2" descr="Monterrey Campus | Tecnológico de Monterrey">
            <a:extLst>
              <a:ext uri="{FF2B5EF4-FFF2-40B4-BE49-F238E27FC236}">
                <a16:creationId xmlns:a16="http://schemas.microsoft.com/office/drawing/2014/main" id="{20E4BA76-81AD-40C4-B6EC-EB9CD4D79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47" y="1825625"/>
            <a:ext cx="77223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9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0A5E-8EB6-4F86-964A-060B4E99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18F0-1DBC-4769-A35B-5D5B45142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Environment and Package</a:t>
            </a:r>
          </a:p>
          <a:p>
            <a:r>
              <a:rPr lang="en-US" dirty="0"/>
              <a:t>Data Conditioning</a:t>
            </a:r>
          </a:p>
          <a:p>
            <a:r>
              <a:rPr lang="en-US" dirty="0"/>
              <a:t>Modeling conversion</a:t>
            </a:r>
          </a:p>
          <a:p>
            <a:r>
              <a:rPr lang="en-US" dirty="0"/>
              <a:t>Modeling time to conversion</a:t>
            </a:r>
          </a:p>
          <a:p>
            <a:r>
              <a:rPr lang="en-US" dirty="0"/>
              <a:t>Model ADAS 13</a:t>
            </a:r>
          </a:p>
          <a:p>
            <a:r>
              <a:rPr lang="en-US" dirty="0"/>
              <a:t>Model Ventricle Volume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ED70-02B5-4583-B678-1670B972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7/22/2020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601DF8-36BC-46BC-A0D9-B29703CAB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51455"/>
              </p:ext>
            </p:extLst>
          </p:nvPr>
        </p:nvGraphicFramePr>
        <p:xfrm>
          <a:off x="1185861" y="5535137"/>
          <a:ext cx="9820278" cy="731520"/>
        </p:xfrm>
        <a:graphic>
          <a:graphicData uri="http://schemas.openxmlformats.org/drawingml/2006/table">
            <a:tbl>
              <a:tblPr/>
              <a:tblGrid>
                <a:gridCol w="755406">
                  <a:extLst>
                    <a:ext uri="{9D8B030D-6E8A-4147-A177-3AD203B41FA5}">
                      <a16:colId xmlns:a16="http://schemas.microsoft.com/office/drawing/2014/main" val="1830992459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1872158208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2777632537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1696630813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2354309989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2835700271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2478038600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3527760492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116677521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3584129274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138900582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1821722890"/>
                    </a:ext>
                  </a:extLst>
                </a:gridCol>
                <a:gridCol w="755406">
                  <a:extLst>
                    <a:ext uri="{9D8B030D-6E8A-4147-A177-3AD203B41FA5}">
                      <a16:colId xmlns:a16="http://schemas.microsoft.com/office/drawing/2014/main" val="810352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9.0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BORREGOTECMTY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19.0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0.866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0.808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20.0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5.90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5.82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0.39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5.0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0.37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0.40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4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8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818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4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60A5-FDF6-43E0-85EC-B9BFB0A3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73C2-87CC-4113-A5EF-0EF06CE6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</a:t>
            </a:r>
          </a:p>
          <a:p>
            <a:pPr lvl="1"/>
            <a:r>
              <a:rPr lang="es-MX" dirty="0"/>
              <a:t>FRESA.CAD 3.0.0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CC44-13FA-4371-BB1C-256338BF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51808AD-2370-4E1C-9983-37E2DCBB2808}"/>
              </a:ext>
            </a:extLst>
          </p:cNvPr>
          <p:cNvSpPr/>
          <p:nvPr/>
        </p:nvSpPr>
        <p:spPr>
          <a:xfrm>
            <a:off x="6576438" y="454023"/>
            <a:ext cx="1126012" cy="3985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Multi-dimensional</a:t>
            </a:r>
          </a:p>
          <a:p>
            <a:pPr algn="ctr"/>
            <a:r>
              <a:rPr lang="en-US" sz="1013" dirty="0"/>
              <a:t>Data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F9B2EC2-4A18-45CB-9C7F-2B02D8BFF913}"/>
              </a:ext>
            </a:extLst>
          </p:cNvPr>
          <p:cNvSpPr/>
          <p:nvPr/>
        </p:nvSpPr>
        <p:spPr>
          <a:xfrm>
            <a:off x="6687805" y="1366157"/>
            <a:ext cx="908221" cy="3985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Data Conditioning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3AD679F-96C7-426A-9624-F528B3F69BFC}"/>
              </a:ext>
            </a:extLst>
          </p:cNvPr>
          <p:cNvSpPr/>
          <p:nvPr/>
        </p:nvSpPr>
        <p:spPr>
          <a:xfrm>
            <a:off x="9472740" y="937533"/>
            <a:ext cx="88042" cy="56532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1D062-C6F1-4352-88F3-A37B28B3712E}"/>
              </a:ext>
            </a:extLst>
          </p:cNvPr>
          <p:cNvSpPr txBox="1"/>
          <p:nvPr/>
        </p:nvSpPr>
        <p:spPr>
          <a:xfrm>
            <a:off x="9667356" y="1125201"/>
            <a:ext cx="125579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featureAdjustment</a:t>
            </a:r>
            <a:r>
              <a:rPr lang="en-US" sz="788" dirty="0"/>
              <a:t>(…)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3861E-E61D-4971-B106-9E00F2ECC2E8}"/>
              </a:ext>
            </a:extLst>
          </p:cNvPr>
          <p:cNvSpPr txBox="1"/>
          <p:nvPr/>
        </p:nvSpPr>
        <p:spPr>
          <a:xfrm>
            <a:off x="9820282" y="365125"/>
            <a:ext cx="12618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FRESA.CAD Function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CC8551F-2918-49EF-AD39-108D0601E299}"/>
              </a:ext>
            </a:extLst>
          </p:cNvPr>
          <p:cNvSpPr/>
          <p:nvPr/>
        </p:nvSpPr>
        <p:spPr>
          <a:xfrm>
            <a:off x="9472740" y="1636755"/>
            <a:ext cx="88042" cy="4355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DA5E4-905B-4825-852E-8EC2E05509FE}"/>
              </a:ext>
            </a:extLst>
          </p:cNvPr>
          <p:cNvSpPr txBox="1"/>
          <p:nvPr/>
        </p:nvSpPr>
        <p:spPr>
          <a:xfrm>
            <a:off x="9667356" y="1750668"/>
            <a:ext cx="175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rankInverseNormalDataFrame</a:t>
            </a:r>
            <a:r>
              <a:rPr lang="en-US" sz="1013" dirty="0"/>
              <a:t>(…)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94C2EEB-20EB-4D3F-B4CE-2595C0A57A24}"/>
              </a:ext>
            </a:extLst>
          </p:cNvPr>
          <p:cNvSpPr/>
          <p:nvPr/>
        </p:nvSpPr>
        <p:spPr>
          <a:xfrm>
            <a:off x="7765768" y="937533"/>
            <a:ext cx="129167" cy="12557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90D71-7D17-499B-9DD8-40E336AD468B}"/>
              </a:ext>
            </a:extLst>
          </p:cNvPr>
          <p:cNvSpPr/>
          <p:nvPr/>
        </p:nvSpPr>
        <p:spPr>
          <a:xfrm>
            <a:off x="7930850" y="919671"/>
            <a:ext cx="1505980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sz="1013" dirty="0"/>
              <a:t>Adjustments: Confounding factors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/>
              <a:t>Cross Sectional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 err="1"/>
              <a:t>Longitudinal:Drift</a:t>
            </a:r>
            <a:endParaRPr lang="en-US" sz="101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D6F9AD-24CE-43E0-B261-59BC099AF5A0}"/>
              </a:ext>
            </a:extLst>
          </p:cNvPr>
          <p:cNvSpPr/>
          <p:nvPr/>
        </p:nvSpPr>
        <p:spPr>
          <a:xfrm>
            <a:off x="7930850" y="1667786"/>
            <a:ext cx="1471227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sz="1013" dirty="0"/>
              <a:t>Normalization: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 err="1"/>
              <a:t>Percentil-Based</a:t>
            </a:r>
            <a:endParaRPr lang="en-US" sz="1013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05F56EA-B6A8-43CA-B0E3-40C458287B33}"/>
              </a:ext>
            </a:extLst>
          </p:cNvPr>
          <p:cNvSpPr/>
          <p:nvPr/>
        </p:nvSpPr>
        <p:spPr>
          <a:xfrm>
            <a:off x="6578334" y="2773777"/>
            <a:ext cx="1127161" cy="3985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Univariate/Adjusted Data exploration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DE3C5C4-F965-4059-8C62-DB0C1C11FF76}"/>
              </a:ext>
            </a:extLst>
          </p:cNvPr>
          <p:cNvSpPr/>
          <p:nvPr/>
        </p:nvSpPr>
        <p:spPr>
          <a:xfrm>
            <a:off x="7765768" y="2327668"/>
            <a:ext cx="129167" cy="12881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20E5E5-12A7-4CD7-A08E-2F117B644A2C}"/>
              </a:ext>
            </a:extLst>
          </p:cNvPr>
          <p:cNvSpPr/>
          <p:nvPr/>
        </p:nvSpPr>
        <p:spPr>
          <a:xfrm>
            <a:off x="7930850" y="2339549"/>
            <a:ext cx="1582805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sz="1013" dirty="0"/>
              <a:t>Cross-sectional Analysis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/>
              <a:t>Raw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/>
              <a:t>Categorical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/>
              <a:t>Interactions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F5F9F76-5763-462E-A319-87FED2F8D756}"/>
              </a:ext>
            </a:extLst>
          </p:cNvPr>
          <p:cNvSpPr/>
          <p:nvPr/>
        </p:nvSpPr>
        <p:spPr>
          <a:xfrm>
            <a:off x="9472740" y="2355247"/>
            <a:ext cx="88042" cy="56532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085628-689E-4B66-A312-C59F35BCAB24}"/>
              </a:ext>
            </a:extLst>
          </p:cNvPr>
          <p:cNvSpPr/>
          <p:nvPr/>
        </p:nvSpPr>
        <p:spPr>
          <a:xfrm>
            <a:off x="9667356" y="2503759"/>
            <a:ext cx="1563570" cy="456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univariateRankVariables</a:t>
            </a:r>
            <a:r>
              <a:rPr lang="en-US" sz="788" dirty="0"/>
              <a:t>(…)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listTopCorrelatedVariables</a:t>
            </a:r>
            <a:r>
              <a:rPr lang="en-US" sz="788" dirty="0"/>
              <a:t>(…)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heatMaps</a:t>
            </a:r>
            <a:r>
              <a:rPr lang="en-US" sz="788" dirty="0"/>
              <a:t>(…)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69FC28-93D9-4E05-90C2-9153B6F08249}"/>
              </a:ext>
            </a:extLst>
          </p:cNvPr>
          <p:cNvSpPr/>
          <p:nvPr/>
        </p:nvSpPr>
        <p:spPr>
          <a:xfrm>
            <a:off x="7930850" y="3096486"/>
            <a:ext cx="1612554" cy="55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sz="1013" dirty="0"/>
              <a:t>Longitudinal Analysis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/>
              <a:t>Raw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/>
              <a:t>Case-Control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AD499E5-C3D4-4268-A6DC-AE71F1BC56FD}"/>
              </a:ext>
            </a:extLst>
          </p:cNvPr>
          <p:cNvSpPr/>
          <p:nvPr/>
        </p:nvSpPr>
        <p:spPr>
          <a:xfrm>
            <a:off x="9472740" y="3129810"/>
            <a:ext cx="97314" cy="4921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3FB2D-1056-4F23-B522-AAA25F59B8C9}"/>
              </a:ext>
            </a:extLst>
          </p:cNvPr>
          <p:cNvSpPr/>
          <p:nvPr/>
        </p:nvSpPr>
        <p:spPr>
          <a:xfrm>
            <a:off x="9667356" y="3269609"/>
            <a:ext cx="1204497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timeSerieAnalysis</a:t>
            </a:r>
            <a:r>
              <a:rPr lang="en-US" sz="788" dirty="0"/>
              <a:t>(...)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73B1B1-2CA8-4642-8643-4973DCF13F3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139444" y="852528"/>
            <a:ext cx="2472" cy="51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34F61A-898B-4A43-8333-227A72FFB0D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flipH="1">
            <a:off x="7141914" y="1764662"/>
            <a:ext cx="2" cy="1009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4860AB5-198D-4EF4-89E4-C706727D403C}"/>
              </a:ext>
            </a:extLst>
          </p:cNvPr>
          <p:cNvSpPr/>
          <p:nvPr/>
        </p:nvSpPr>
        <p:spPr>
          <a:xfrm>
            <a:off x="6519863" y="4332149"/>
            <a:ext cx="1238229" cy="4637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/>
              <a:t>Diagnosis</a:t>
            </a:r>
            <a:r>
              <a:rPr lang="en-US" sz="1013" dirty="0"/>
              <a:t>/ </a:t>
            </a:r>
            <a:r>
              <a:rPr lang="en-US" sz="1013" b="1" dirty="0"/>
              <a:t>Prognosis</a:t>
            </a:r>
            <a:r>
              <a:rPr lang="en-US" sz="1013" dirty="0"/>
              <a:t> Statistical Model Building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447B51CF-6FC5-4C5A-83BA-D1E82585B2D7}"/>
              </a:ext>
            </a:extLst>
          </p:cNvPr>
          <p:cNvSpPr/>
          <p:nvPr/>
        </p:nvSpPr>
        <p:spPr>
          <a:xfrm>
            <a:off x="7765768" y="3700973"/>
            <a:ext cx="129167" cy="172964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686A6D-02A4-4BDF-A544-833B8F0A1FB7}"/>
              </a:ext>
            </a:extLst>
          </p:cNvPr>
          <p:cNvSpPr/>
          <p:nvPr/>
        </p:nvSpPr>
        <p:spPr>
          <a:xfrm>
            <a:off x="7896097" y="3752540"/>
            <a:ext cx="1505980" cy="1027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sz="1013" dirty="0"/>
              <a:t>Cross-Validation (CV) Wrapper/Filter Feature Selection: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/>
              <a:t>Linear, Logistic, COX,Ordinal, Signature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288190-B9B1-4CC6-9D71-48F3AA149F27}"/>
              </a:ext>
            </a:extLst>
          </p:cNvPr>
          <p:cNvSpPr/>
          <p:nvPr/>
        </p:nvSpPr>
        <p:spPr>
          <a:xfrm>
            <a:off x="7930850" y="4738126"/>
            <a:ext cx="1612554" cy="715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sz="1013" dirty="0"/>
              <a:t>Bootstrap Evaluation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/>
              <a:t>Linear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/>
              <a:t>Logistic</a:t>
            </a:r>
          </a:p>
          <a:p>
            <a:pPr marL="417910" lvl="1" indent="-160735">
              <a:buFont typeface="Arial" panose="020B0604020202020204" pitchFamily="34" charset="0"/>
              <a:buChar char="•"/>
            </a:pPr>
            <a:r>
              <a:rPr lang="en-US" sz="1013" dirty="0"/>
              <a:t>COX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9466389C-901E-4504-9651-D3173D54C7FF}"/>
              </a:ext>
            </a:extLst>
          </p:cNvPr>
          <p:cNvSpPr/>
          <p:nvPr/>
        </p:nvSpPr>
        <p:spPr>
          <a:xfrm>
            <a:off x="9472740" y="3791777"/>
            <a:ext cx="88042" cy="9099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BDF6F7-F274-4C70-BBC6-51191B77D267}"/>
              </a:ext>
            </a:extLst>
          </p:cNvPr>
          <p:cNvSpPr/>
          <p:nvPr/>
        </p:nvSpPr>
        <p:spPr>
          <a:xfrm>
            <a:off x="9676372" y="4030349"/>
            <a:ext cx="1544334" cy="456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FRESA.Model</a:t>
            </a:r>
            <a:r>
              <a:rPr lang="en-US" sz="788" dirty="0"/>
              <a:t>(...)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getSignature</a:t>
            </a:r>
            <a:r>
              <a:rPr lang="en-US" sz="788" dirty="0"/>
              <a:t>(…)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reportEquivalentVariables</a:t>
            </a:r>
            <a:r>
              <a:rPr lang="en-US" sz="788" dirty="0"/>
              <a:t>(…)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97F65D5-1207-4CEA-93E3-71CB8001A96B}"/>
              </a:ext>
            </a:extLst>
          </p:cNvPr>
          <p:cNvSpPr/>
          <p:nvPr/>
        </p:nvSpPr>
        <p:spPr>
          <a:xfrm>
            <a:off x="9472740" y="4795898"/>
            <a:ext cx="92627" cy="533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DF2EAB-D36D-4DBB-BF4F-B13A2F67486A}"/>
              </a:ext>
            </a:extLst>
          </p:cNvPr>
          <p:cNvSpPr/>
          <p:nvPr/>
        </p:nvSpPr>
        <p:spPr>
          <a:xfrm>
            <a:off x="9667357" y="4906798"/>
            <a:ext cx="1882567" cy="456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bootstrapValidation_Bin</a:t>
            </a:r>
            <a:r>
              <a:rPr lang="en-US" sz="788" dirty="0"/>
              <a:t>(...)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summary.bootstrapValidation_Bin</a:t>
            </a:r>
            <a:r>
              <a:rPr lang="en-US" sz="788" dirty="0"/>
              <a:t>(…)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bootstrapValidation_Res</a:t>
            </a:r>
            <a:r>
              <a:rPr lang="en-US" sz="788" dirty="0"/>
              <a:t>(…)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FA725E-E8A3-4C5D-9F9B-878E13440980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 flipH="1">
            <a:off x="7138978" y="3172282"/>
            <a:ext cx="2936" cy="1159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CB17605C-B674-4F79-9074-2E1179C0933E}"/>
              </a:ext>
            </a:extLst>
          </p:cNvPr>
          <p:cNvSpPr/>
          <p:nvPr/>
        </p:nvSpPr>
        <p:spPr>
          <a:xfrm>
            <a:off x="6576438" y="5823154"/>
            <a:ext cx="1127161" cy="4637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Models Evaluation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84DA5916-036C-4401-9C9D-EEC45C0F0DB0}"/>
              </a:ext>
            </a:extLst>
          </p:cNvPr>
          <p:cNvSpPr/>
          <p:nvPr/>
        </p:nvSpPr>
        <p:spPr>
          <a:xfrm>
            <a:off x="7801342" y="5515736"/>
            <a:ext cx="93593" cy="11487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2A046F-DC78-4FBC-8761-99DFEEDD59D6}"/>
              </a:ext>
            </a:extLst>
          </p:cNvPr>
          <p:cNvCxnSpPr>
            <a:stCxn id="25" idx="2"/>
            <a:endCxn id="34" idx="0"/>
          </p:cNvCxnSpPr>
          <p:nvPr/>
        </p:nvCxnSpPr>
        <p:spPr>
          <a:xfrm>
            <a:off x="7138978" y="4795898"/>
            <a:ext cx="1040" cy="1027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0DFDB9D-5B7B-4BAA-BB92-1DE55269038E}"/>
              </a:ext>
            </a:extLst>
          </p:cNvPr>
          <p:cNvSpPr/>
          <p:nvPr/>
        </p:nvSpPr>
        <p:spPr>
          <a:xfrm>
            <a:off x="7930850" y="5504518"/>
            <a:ext cx="161255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sz="1013" dirty="0"/>
              <a:t>CV Evaluation</a:t>
            </a:r>
          </a:p>
          <a:p>
            <a:pPr marL="503635" lvl="1" indent="-160735">
              <a:buFont typeface="Wingdings" panose="05000000000000000000" pitchFamily="2" charset="2"/>
              <a:buChar char="Ø"/>
            </a:pPr>
            <a:r>
              <a:rPr lang="en-US" sz="1013" dirty="0"/>
              <a:t>LASSO</a:t>
            </a:r>
          </a:p>
          <a:p>
            <a:pPr marL="503635" lvl="1" indent="-160735">
              <a:buFont typeface="Wingdings" panose="05000000000000000000" pitchFamily="2" charset="2"/>
              <a:buChar char="Ø"/>
            </a:pPr>
            <a:r>
              <a:rPr lang="en-US" sz="1013" dirty="0"/>
              <a:t>KNN</a:t>
            </a:r>
          </a:p>
          <a:p>
            <a:pPr marL="503635" lvl="1" indent="-160735">
              <a:buFont typeface="Wingdings" panose="05000000000000000000" pitchFamily="2" charset="2"/>
              <a:buChar char="Ø"/>
            </a:pPr>
            <a:r>
              <a:rPr lang="en-US" sz="1013" dirty="0"/>
              <a:t>User Provided</a:t>
            </a:r>
          </a:p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sz="1013" dirty="0"/>
              <a:t>Prediction</a:t>
            </a:r>
          </a:p>
          <a:p>
            <a:pPr marL="503635" lvl="1" indent="-160735">
              <a:buFont typeface="Wingdings" panose="05000000000000000000" pitchFamily="2" charset="2"/>
              <a:buChar char="Ø"/>
            </a:pPr>
            <a:r>
              <a:rPr lang="en-US" sz="1013" dirty="0"/>
              <a:t>Bagging</a:t>
            </a:r>
          </a:p>
          <a:p>
            <a:pPr marL="503635" lvl="1" indent="-160735">
              <a:buFont typeface="Wingdings" panose="05000000000000000000" pitchFamily="2" charset="2"/>
              <a:buChar char="Ø"/>
            </a:pPr>
            <a:r>
              <a:rPr lang="en-US" sz="1013" dirty="0"/>
              <a:t>Ensemble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2C3D48DC-E799-45D9-9D0C-4D16959B9981}"/>
              </a:ext>
            </a:extLst>
          </p:cNvPr>
          <p:cNvSpPr/>
          <p:nvPr/>
        </p:nvSpPr>
        <p:spPr>
          <a:xfrm>
            <a:off x="9472740" y="5524790"/>
            <a:ext cx="103068" cy="4718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F63B59-73BB-42A4-BFBC-27442804D1C8}"/>
              </a:ext>
            </a:extLst>
          </p:cNvPr>
          <p:cNvSpPr/>
          <p:nvPr/>
        </p:nvSpPr>
        <p:spPr>
          <a:xfrm>
            <a:off x="9667356" y="5493899"/>
            <a:ext cx="1153201" cy="577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/>
              <a:t>summary(…)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plotModels.ROC</a:t>
            </a:r>
            <a:r>
              <a:rPr lang="en-US" sz="788" dirty="0"/>
              <a:t>(...)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summaryReport</a:t>
            </a:r>
            <a:r>
              <a:rPr lang="en-US" sz="788" dirty="0"/>
              <a:t>(…)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/>
              <a:t>plot(…)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1F90D055-C441-402F-A684-746534A28066}"/>
              </a:ext>
            </a:extLst>
          </p:cNvPr>
          <p:cNvSpPr/>
          <p:nvPr/>
        </p:nvSpPr>
        <p:spPr>
          <a:xfrm>
            <a:off x="9472740" y="6074149"/>
            <a:ext cx="106574" cy="5643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19E273-623F-4ACF-9AD3-C16F09201838}"/>
              </a:ext>
            </a:extLst>
          </p:cNvPr>
          <p:cNvSpPr/>
          <p:nvPr/>
        </p:nvSpPr>
        <p:spPr>
          <a:xfrm>
            <a:off x="9667356" y="6084484"/>
            <a:ext cx="1771960" cy="577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predictForFresa</a:t>
            </a:r>
            <a:r>
              <a:rPr lang="en-US" sz="788" dirty="0"/>
              <a:t>(...)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medianPredict</a:t>
            </a:r>
            <a:r>
              <a:rPr lang="en-US" sz="788" dirty="0"/>
              <a:t>(…)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getKNNpredictionFromFormula</a:t>
            </a:r>
            <a:r>
              <a:rPr lang="en-US" sz="788" dirty="0"/>
              <a:t>(...)</a:t>
            </a:r>
          </a:p>
          <a:p>
            <a:pPr marL="160735" indent="-160735">
              <a:buFont typeface="Wingdings" panose="05000000000000000000" pitchFamily="2" charset="2"/>
              <a:buChar char="ü"/>
            </a:pPr>
            <a:r>
              <a:rPr lang="en-US" sz="788" dirty="0" err="1"/>
              <a:t>baggedModel</a:t>
            </a:r>
            <a:r>
              <a:rPr lang="en-US" sz="788" dirty="0"/>
              <a:t>(…)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B7F280C7-75E2-4459-99A2-A619078FFA75}"/>
              </a:ext>
            </a:extLst>
          </p:cNvPr>
          <p:cNvSpPr/>
          <p:nvPr/>
        </p:nvSpPr>
        <p:spPr>
          <a:xfrm rot="5400000">
            <a:off x="10330640" y="-99595"/>
            <a:ext cx="225014" cy="16237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98DA0D-B1F9-43E0-8B6B-54AEEA9ECDD0}"/>
              </a:ext>
            </a:extLst>
          </p:cNvPr>
          <p:cNvSpPr txBox="1"/>
          <p:nvPr/>
        </p:nvSpPr>
        <p:spPr>
          <a:xfrm>
            <a:off x="8519339" y="365125"/>
            <a:ext cx="4203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Task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2CA75F27-50BE-4ABA-BB31-F4A38D838F76}"/>
              </a:ext>
            </a:extLst>
          </p:cNvPr>
          <p:cNvSpPr/>
          <p:nvPr/>
        </p:nvSpPr>
        <p:spPr>
          <a:xfrm rot="5400000">
            <a:off x="8588830" y="107712"/>
            <a:ext cx="225014" cy="12091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endParaRPr lang="en-US" sz="13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E30314-B771-4B52-8740-7A318504D14A}"/>
              </a:ext>
            </a:extLst>
          </p:cNvPr>
          <p:cNvSpPr txBox="1"/>
          <p:nvPr/>
        </p:nvSpPr>
        <p:spPr>
          <a:xfrm>
            <a:off x="660267" y="2885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https://github.com/joseTamezPena/FRESA.CAD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61F-EDEC-4F1D-8597-A081110E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Conditioning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BF51-EAB9-46C9-A360-FA508703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Cubic Root of Volumes</a:t>
            </a:r>
          </a:p>
          <a:p>
            <a:r>
              <a:rPr lang="en-US" dirty="0"/>
              <a:t>Square Root of Areas</a:t>
            </a:r>
          </a:p>
          <a:p>
            <a:r>
              <a:rPr lang="en-US" dirty="0"/>
              <a:t>Normalization to ICV</a:t>
            </a:r>
          </a:p>
          <a:p>
            <a:r>
              <a:rPr lang="en-US" dirty="0"/>
              <a:t>Left and Right measurements replaced by</a:t>
            </a:r>
          </a:p>
          <a:p>
            <a:pPr lvl="1"/>
            <a:r>
              <a:rPr lang="en-US" dirty="0"/>
              <a:t>Mean and Absolute Difference </a:t>
            </a:r>
          </a:p>
          <a:p>
            <a:r>
              <a:rPr lang="en-US" dirty="0"/>
              <a:t>Remove: </a:t>
            </a:r>
          </a:p>
          <a:p>
            <a:pPr lvl="1"/>
            <a:r>
              <a:rPr lang="en-US" dirty="0"/>
              <a:t>First: columns that missed more than 50% of data</a:t>
            </a:r>
          </a:p>
          <a:p>
            <a:pPr lvl="1"/>
            <a:r>
              <a:rPr lang="en-US" dirty="0"/>
              <a:t>Second: subject-time points that did not have at least 50% of measures</a:t>
            </a:r>
          </a:p>
          <a:p>
            <a:r>
              <a:rPr lang="en-US" dirty="0"/>
              <a:t>Data Imputation: (D3 Prediction)</a:t>
            </a:r>
          </a:p>
          <a:p>
            <a:pPr lvl="1"/>
            <a:r>
              <a:rPr lang="en-US" dirty="0"/>
              <a:t>Impute missing data using the nearest-neighbor approach</a:t>
            </a:r>
          </a:p>
          <a:p>
            <a:r>
              <a:rPr lang="en-US" dirty="0"/>
              <a:t>Adjustment of all continuous features:</a:t>
            </a:r>
          </a:p>
          <a:p>
            <a:pPr lvl="1"/>
            <a:r>
              <a:rPr lang="en-US" dirty="0"/>
              <a:t>Remove Age, Gender and ICV associations in all features</a:t>
            </a:r>
          </a:p>
          <a:p>
            <a:r>
              <a:rPr lang="en-US" dirty="0"/>
              <a:t>Z-Standardization of continuous features:</a:t>
            </a:r>
          </a:p>
          <a:p>
            <a:pPr lvl="1"/>
            <a:r>
              <a:rPr lang="en-US" dirty="0"/>
              <a:t>Rank Inverse Normal based on Normal-Cognitive Subjects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7C2E-BD8F-4366-9EB9-4ECEC169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7/22/2020</a:t>
            </a:r>
          </a:p>
        </p:txBody>
      </p:sp>
    </p:spTree>
    <p:extLst>
      <p:ext uri="{BB962C8B-B14F-4D97-AF65-F5344CB8AC3E}">
        <p14:creationId xmlns:p14="http://schemas.microsoft.com/office/powerpoint/2010/main" val="15692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D695-AC6B-4D76-B7D7-109600EC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Conversion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F07E-E895-4D31-9134-E2A796F4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Cases:</a:t>
            </a:r>
          </a:p>
          <a:p>
            <a:pPr lvl="1"/>
            <a:r>
              <a:rPr lang="en-US" dirty="0"/>
              <a:t>Subjects that converted</a:t>
            </a:r>
          </a:p>
          <a:p>
            <a:pPr lvl="2"/>
            <a:r>
              <a:rPr lang="en-US" dirty="0"/>
              <a:t>Normal to MCI</a:t>
            </a:r>
          </a:p>
          <a:p>
            <a:pPr lvl="2"/>
            <a:r>
              <a:rPr lang="en-US" dirty="0"/>
              <a:t>MCI to AD</a:t>
            </a:r>
          </a:p>
          <a:p>
            <a:pPr lvl="2"/>
            <a:r>
              <a:rPr lang="en-US" dirty="0"/>
              <a:t>MCI to CN</a:t>
            </a:r>
          </a:p>
          <a:p>
            <a:r>
              <a:rPr lang="en-US" dirty="0"/>
              <a:t>Controls</a:t>
            </a:r>
          </a:p>
          <a:p>
            <a:pPr lvl="1"/>
            <a:r>
              <a:rPr lang="en-US" dirty="0"/>
              <a:t>Subjects that did not change Cognitive status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Select training sets </a:t>
            </a:r>
          </a:p>
          <a:p>
            <a:pPr lvl="2"/>
            <a:r>
              <a:rPr lang="en-US" dirty="0"/>
              <a:t>Subjects with only one-time observation </a:t>
            </a:r>
          </a:p>
          <a:p>
            <a:pPr lvl="3"/>
            <a:r>
              <a:rPr lang="en-US" dirty="0"/>
              <a:t>25 random generated training sets</a:t>
            </a:r>
          </a:p>
          <a:p>
            <a:pPr lvl="4"/>
            <a:r>
              <a:rPr lang="en-US" dirty="0"/>
              <a:t>Repeat 5 Times 5-Fold CV</a:t>
            </a:r>
          </a:p>
          <a:p>
            <a:pPr lvl="1"/>
            <a:r>
              <a:rPr lang="en-US" dirty="0"/>
              <a:t>Bootstrapped-Stage-Wise-Feature Selection (</a:t>
            </a:r>
            <a:r>
              <a:rPr lang="en-US" dirty="0" err="1"/>
              <a:t>BWSiMS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Logistic Models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5FC07-57AF-4B11-AF71-B49F139F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7/22/2020</a:t>
            </a:r>
          </a:p>
        </p:txBody>
      </p:sp>
    </p:spTree>
    <p:extLst>
      <p:ext uri="{BB962C8B-B14F-4D97-AF65-F5344CB8AC3E}">
        <p14:creationId xmlns:p14="http://schemas.microsoft.com/office/powerpoint/2010/main" val="56973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F319-92C4-45A0-9404-BFE6E622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F7E1-8F7E-41DB-A551-625AA15E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Cases:</a:t>
            </a:r>
          </a:p>
          <a:p>
            <a:pPr lvl="1"/>
            <a:r>
              <a:rPr lang="en-US" dirty="0"/>
              <a:t>Subjects that converted</a:t>
            </a:r>
          </a:p>
          <a:p>
            <a:pPr lvl="2"/>
            <a:r>
              <a:rPr lang="en-US" dirty="0"/>
              <a:t>Normal to MCI</a:t>
            </a:r>
          </a:p>
          <a:p>
            <a:pPr lvl="2"/>
            <a:r>
              <a:rPr lang="en-US" dirty="0"/>
              <a:t>MCI to AD</a:t>
            </a:r>
          </a:p>
          <a:p>
            <a:pPr lvl="2"/>
            <a:r>
              <a:rPr lang="en-US" dirty="0"/>
              <a:t>MCI to CN</a:t>
            </a:r>
          </a:p>
          <a:p>
            <a:pPr lvl="2"/>
            <a:endParaRPr lang="en-US" dirty="0"/>
          </a:p>
          <a:p>
            <a:r>
              <a:rPr lang="en-US" dirty="0"/>
              <a:t>Compute time to conversion</a:t>
            </a:r>
          </a:p>
          <a:p>
            <a:pPr lvl="1"/>
            <a:r>
              <a:rPr lang="en-US" dirty="0"/>
              <a:t>Conversion date minus Observation date</a:t>
            </a:r>
          </a:p>
          <a:p>
            <a:r>
              <a:rPr lang="en-US" dirty="0"/>
              <a:t>Modeling:</a:t>
            </a:r>
          </a:p>
          <a:p>
            <a:pPr lvl="1"/>
            <a:r>
              <a:rPr lang="en-US" dirty="0"/>
              <a:t>Select training sets </a:t>
            </a:r>
          </a:p>
          <a:p>
            <a:pPr lvl="2"/>
            <a:r>
              <a:rPr lang="en-US" dirty="0"/>
              <a:t>Subjects with only one-time observation </a:t>
            </a:r>
          </a:p>
          <a:p>
            <a:pPr lvl="3"/>
            <a:r>
              <a:rPr lang="en-US" dirty="0"/>
              <a:t>25 random generated training sets</a:t>
            </a:r>
          </a:p>
          <a:p>
            <a:pPr lvl="4"/>
            <a:r>
              <a:rPr lang="en-US" dirty="0"/>
              <a:t>Repeat 5 times 5-fold CV</a:t>
            </a:r>
          </a:p>
          <a:p>
            <a:pPr lvl="1"/>
            <a:r>
              <a:rPr lang="en-US" dirty="0"/>
              <a:t>Bootstrapped-Stage-Wise-Feature Selection (</a:t>
            </a:r>
            <a:r>
              <a:rPr lang="en-US" dirty="0" err="1"/>
              <a:t>BWSiMS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Linear Regression Models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582D-4BE6-4FD5-A5E8-E40CBC7F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</p:spTree>
    <p:extLst>
      <p:ext uri="{BB962C8B-B14F-4D97-AF65-F5344CB8AC3E}">
        <p14:creationId xmlns:p14="http://schemas.microsoft.com/office/powerpoint/2010/main" val="110297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8DD4-F780-4980-B839-882BB970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ADAS 13 and Ventricle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0597-7B4A-4F37-BA83-C9BE5EB7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  <a:p>
            <a:pPr lvl="1"/>
            <a:r>
              <a:rPr lang="en-US" dirty="0"/>
              <a:t>NC Model</a:t>
            </a:r>
          </a:p>
          <a:p>
            <a:pPr lvl="1"/>
            <a:r>
              <a:rPr lang="en-US" dirty="0"/>
              <a:t>MCI Model</a:t>
            </a:r>
          </a:p>
          <a:p>
            <a:pPr lvl="1"/>
            <a:r>
              <a:rPr lang="en-US" dirty="0"/>
              <a:t>AD Model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Select training sets </a:t>
            </a:r>
          </a:p>
          <a:p>
            <a:pPr lvl="2"/>
            <a:r>
              <a:rPr lang="en-US" dirty="0"/>
              <a:t>Subjects with only one-time observation </a:t>
            </a:r>
          </a:p>
          <a:p>
            <a:pPr lvl="3"/>
            <a:r>
              <a:rPr lang="en-US" dirty="0"/>
              <a:t>50 random generated training sets</a:t>
            </a:r>
          </a:p>
          <a:p>
            <a:pPr lvl="4"/>
            <a:r>
              <a:rPr lang="en-US" dirty="0"/>
              <a:t>Repeat 10 times 5-fold CV</a:t>
            </a:r>
          </a:p>
          <a:p>
            <a:pPr lvl="1"/>
            <a:r>
              <a:rPr lang="en-US" dirty="0"/>
              <a:t>Bootstrapped-Stage-Wise-Feature Selection (</a:t>
            </a:r>
            <a:r>
              <a:rPr lang="en-US" dirty="0" err="1"/>
              <a:t>BWSiMS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Linear Regression Models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74F9-C466-4D62-A893-F6EA8EFF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</p:spTree>
    <p:extLst>
      <p:ext uri="{BB962C8B-B14F-4D97-AF65-F5344CB8AC3E}">
        <p14:creationId xmlns:p14="http://schemas.microsoft.com/office/powerpoint/2010/main" val="97519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FFBE-6845-45F3-87E5-EC0689E0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Status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527-A7DD-43F2-8F7B-9C37B7E05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future time point:</a:t>
            </a:r>
          </a:p>
          <a:p>
            <a:pPr lvl="1"/>
            <a:r>
              <a:rPr lang="en-US" dirty="0"/>
              <a:t>Check the last observed cognitive diagnosis (Ensemble the 25 predictions)</a:t>
            </a:r>
          </a:p>
          <a:p>
            <a:pPr lvl="2"/>
            <a:r>
              <a:rPr lang="en-US" dirty="0"/>
              <a:t>Normal DX</a:t>
            </a:r>
          </a:p>
          <a:p>
            <a:pPr lvl="3"/>
            <a:r>
              <a:rPr lang="en-US" dirty="0"/>
              <a:t>Predict the probability of being MCI</a:t>
            </a:r>
          </a:p>
          <a:p>
            <a:pPr lvl="3"/>
            <a:r>
              <a:rPr lang="en-US" dirty="0"/>
              <a:t>Predict the time to MCI</a:t>
            </a:r>
          </a:p>
          <a:p>
            <a:pPr lvl="2"/>
            <a:r>
              <a:rPr lang="en-US" dirty="0"/>
              <a:t>MCI DX</a:t>
            </a:r>
          </a:p>
          <a:p>
            <a:pPr lvl="3"/>
            <a:r>
              <a:rPr lang="en-US" dirty="0"/>
              <a:t>Predict the probability of being NC</a:t>
            </a:r>
          </a:p>
          <a:p>
            <a:pPr lvl="3"/>
            <a:r>
              <a:rPr lang="en-US" dirty="0"/>
              <a:t>Predict the probability of being AD</a:t>
            </a:r>
          </a:p>
          <a:p>
            <a:pPr lvl="3"/>
            <a:r>
              <a:rPr lang="en-US" dirty="0"/>
              <a:t>Predict the time to AD</a:t>
            </a:r>
          </a:p>
          <a:p>
            <a:pPr lvl="2"/>
            <a:r>
              <a:rPr lang="en-US" dirty="0"/>
              <a:t>AD DX	</a:t>
            </a:r>
          </a:p>
          <a:p>
            <a:pPr lvl="3"/>
            <a:r>
              <a:rPr lang="en-US" dirty="0"/>
              <a:t>Do nothing, predict AD</a:t>
            </a:r>
          </a:p>
          <a:p>
            <a:pPr lvl="1"/>
            <a:r>
              <a:rPr lang="en-US" dirty="0"/>
              <a:t>Once all the prediction are computed:</a:t>
            </a:r>
          </a:p>
          <a:p>
            <a:pPr lvl="2"/>
            <a:r>
              <a:rPr lang="en-US" dirty="0"/>
              <a:t>Adjust NC, MCI and AD probabilities-based time to conversion 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543E-5C50-4F3A-9A59-59D1757E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</p:spTree>
    <p:extLst>
      <p:ext uri="{BB962C8B-B14F-4D97-AF65-F5344CB8AC3E}">
        <p14:creationId xmlns:p14="http://schemas.microsoft.com/office/powerpoint/2010/main" val="330472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113E-7E74-4110-8CF4-C096546D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ADAS-13 and Ventricule Volume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8A38-429C-4314-BDE5-0EEC53C9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Patient Age and the last cognitive status:</a:t>
            </a:r>
          </a:p>
          <a:p>
            <a:pPr lvl="1"/>
            <a:r>
              <a:rPr lang="en-US" dirty="0"/>
              <a:t>Using the 50 models:</a:t>
            </a:r>
          </a:p>
          <a:p>
            <a:pPr lvl="2"/>
            <a:r>
              <a:rPr lang="en-US" dirty="0"/>
              <a:t>Predict ADAS-13 or Ventricle Volume</a:t>
            </a:r>
          </a:p>
          <a:p>
            <a:pPr lvl="3"/>
            <a:r>
              <a:rPr lang="en-US" dirty="0"/>
              <a:t>Report Mean and 50% Confidence intervals of the 50 predictions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A20B-AD9E-43E9-B0A9-3E7198A1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7/22/2020</a:t>
            </a:r>
          </a:p>
        </p:txBody>
      </p:sp>
    </p:spTree>
    <p:extLst>
      <p:ext uri="{BB962C8B-B14F-4D97-AF65-F5344CB8AC3E}">
        <p14:creationId xmlns:p14="http://schemas.microsoft.com/office/powerpoint/2010/main" val="175727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672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TADPOLE</vt:lpstr>
      <vt:lpstr>Overview</vt:lpstr>
      <vt:lpstr>Software Package</vt:lpstr>
      <vt:lpstr>Data Conditioning </vt:lpstr>
      <vt:lpstr>Modeling Conversion </vt:lpstr>
      <vt:lpstr>Time To Conversion</vt:lpstr>
      <vt:lpstr>ADAS 13 and Ventricle Volume</vt:lpstr>
      <vt:lpstr>Cognitive Status Prediction</vt:lpstr>
      <vt:lpstr>ADAS-13 and Ventricule Volume </vt:lpstr>
      <vt:lpstr>B:SWiMS Workflow</vt:lpstr>
      <vt:lpstr>Hackathon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TADPOLE</dc:title>
  <dc:creator>Jose Tamez</dc:creator>
  <cp:lastModifiedBy>Jose Tamez</cp:lastModifiedBy>
  <cp:revision>21</cp:revision>
  <dcterms:created xsi:type="dcterms:W3CDTF">2020-07-23T03:02:02Z</dcterms:created>
  <dcterms:modified xsi:type="dcterms:W3CDTF">2020-07-23T20:11:33Z</dcterms:modified>
</cp:coreProperties>
</file>