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92" r:id="rId3"/>
    <p:sldId id="286" r:id="rId4"/>
    <p:sldId id="259" r:id="rId5"/>
    <p:sldId id="291" r:id="rId6"/>
    <p:sldId id="282" r:id="rId7"/>
    <p:sldId id="290" r:id="rId8"/>
    <p:sldId id="285" r:id="rId9"/>
    <p:sldId id="281" r:id="rId10"/>
    <p:sldId id="283" r:id="rId11"/>
    <p:sldId id="280" r:id="rId12"/>
    <p:sldId id="260" r:id="rId13"/>
    <p:sldId id="261" r:id="rId14"/>
    <p:sldId id="262" r:id="rId15"/>
    <p:sldId id="288" r:id="rId16"/>
    <p:sldId id="289" r:id="rId17"/>
    <p:sldId id="287" r:id="rId18"/>
    <p:sldId id="264" r:id="rId19"/>
    <p:sldId id="266" r:id="rId20"/>
    <p:sldId id="265" r:id="rId21"/>
    <p:sldId id="267" r:id="rId22"/>
    <p:sldId id="268" r:id="rId23"/>
    <p:sldId id="269" r:id="rId24"/>
    <p:sldId id="272" r:id="rId25"/>
    <p:sldId id="270" r:id="rId26"/>
    <p:sldId id="277" r:id="rId27"/>
    <p:sldId id="278" r:id="rId28"/>
    <p:sldId id="271" r:id="rId29"/>
    <p:sldId id="27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75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29310-7150-48D2-A72E-744A768E14C9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565B1-F3C1-4FDE-A0B3-BC734C9DF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33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0987-6FFD-4655-8B98-85283E74AFB8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4388-06AA-4ADC-9141-91EAF013B244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AD82-1843-4261-86AE-F106EB99A322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596A-65B3-4627-9D50-8812C25F23A9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F8F6-9CD4-46FA-B66C-30479CB0BC93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831C-E2A8-41C1-B1A8-5CD328CD8A5E}" type="datetime1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273E-0A2E-4177-8F11-A4F293678DB5}" type="datetime1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0244-4613-407A-A19C-2D933B427721}" type="datetime1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DAFB-4CC1-418B-9D73-4D68D971046D}" type="datetime1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61A0-A155-413D-AA5A-75B1928BA3A5}" type="datetime1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7B0E-5EE4-42B9-8FA2-7159010396B4}" type="datetime1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26A74-0CD2-4F79-8A31-CAECD328C9D1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Computing – EE655/EE755: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Dr. Leon Jololian</a:t>
            </a:r>
          </a:p>
          <a:p>
            <a:r>
              <a:rPr lang="en-US" sz="2400" dirty="0"/>
              <a:t>Electrical and Computer Engineering Department</a:t>
            </a:r>
          </a:p>
        </p:txBody>
      </p:sp>
    </p:spTree>
    <p:extLst>
      <p:ext uri="{BB962C8B-B14F-4D97-AF65-F5344CB8AC3E}">
        <p14:creationId xmlns:p14="http://schemas.microsoft.com/office/powerpoint/2010/main" val="366106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8649"/>
            <a:ext cx="9144000" cy="480713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596A-65B3-4627-9D50-8812C25F23A9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6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current state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Cloud computing services are quickly becoming the biggest revenue generator for leading software companies of the present day. </a:t>
            </a:r>
          </a:p>
          <a:p>
            <a:endParaRPr lang="en-US" dirty="0"/>
          </a:p>
          <a:p>
            <a:r>
              <a:rPr lang="en-US" dirty="0"/>
              <a:t>Think tanks have collectively predicted that:</a:t>
            </a:r>
          </a:p>
          <a:p>
            <a:pPr lvl="1"/>
            <a:r>
              <a:rPr lang="en-US" dirty="0"/>
              <a:t>Microsoft will generate at least 30% of its annual revenue via cloud based software services by 2018.</a:t>
            </a:r>
          </a:p>
          <a:p>
            <a:pPr lvl="1"/>
            <a:r>
              <a:rPr lang="en-US" dirty="0"/>
              <a:t>Amazon has seen year-over-year growth of 68% from its cloud services, a number that’s expected to exponentially increase by 2018.</a:t>
            </a:r>
          </a:p>
          <a:p>
            <a:pPr lvl="1"/>
            <a:r>
              <a:rPr lang="en-US" dirty="0"/>
              <a:t>Annual global spending on cloud services is expected to increase by a 19.4% Compound Annual Growth Rate (CAGR) by 2019.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596A-65B3-4627-9D50-8812C25F23A9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6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Cloud Computing will affect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Apps in the cloud instead of local on device.</a:t>
            </a:r>
          </a:p>
          <a:p>
            <a:r>
              <a:rPr lang="en-US" sz="2800" dirty="0"/>
              <a:t>Information will become cheaper, ubiquitous.</a:t>
            </a:r>
          </a:p>
          <a:p>
            <a:r>
              <a:rPr lang="en-US" sz="2800" dirty="0"/>
              <a:t>The Cloud will enable new social services.</a:t>
            </a:r>
          </a:p>
          <a:p>
            <a:r>
              <a:rPr lang="en-US" sz="2800" dirty="0"/>
              <a:t>New apps will be easier to create (standards).</a:t>
            </a:r>
          </a:p>
          <a:p>
            <a:r>
              <a:rPr lang="en-US" sz="2800" dirty="0"/>
              <a:t>Lesser role for proprietary operating systems.</a:t>
            </a:r>
          </a:p>
          <a:p>
            <a:r>
              <a:rPr lang="en-US" sz="2800" dirty="0"/>
              <a:t>You will be connected to the cloud all the time.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D1B8-9C7D-4D73-ACD1-E98897D7A53C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9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sz="2600" dirty="0"/>
              <a:t>It refers to apps and services that run on a distributed networks using virtualized resources and accessed by common Internet protocols and networking standards.</a:t>
            </a:r>
          </a:p>
          <a:p>
            <a:r>
              <a:rPr lang="en-US" sz="2600" dirty="0"/>
              <a:t>Resources are virtual and limitless and that details of the physical systems on which software runs are abstracted from the user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25B1-CAF1-4C05-A567-48BC908DF8F3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4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2485"/>
          </a:xfrm>
        </p:spPr>
        <p:txBody>
          <a:bodyPr/>
          <a:lstStyle/>
          <a:p>
            <a:r>
              <a:rPr lang="en-US" dirty="0"/>
              <a:t>Two Classes of Clouds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541" y="1269762"/>
            <a:ext cx="8229600" cy="4525963"/>
          </a:xfrm>
        </p:spPr>
        <p:txBody>
          <a:bodyPr/>
          <a:lstStyle/>
          <a:p>
            <a:r>
              <a:rPr lang="en-US" sz="2400" dirty="0"/>
              <a:t>Clouds can be based on </a:t>
            </a:r>
            <a:r>
              <a:rPr lang="en-US" sz="2400" u="sng" dirty="0"/>
              <a:t>deployment</a:t>
            </a:r>
            <a:r>
              <a:rPr lang="en-US" sz="2400" dirty="0"/>
              <a:t> model</a:t>
            </a:r>
          </a:p>
          <a:p>
            <a:pPr lvl="1"/>
            <a:r>
              <a:rPr lang="en-US" sz="2400" dirty="0"/>
              <a:t>Location and purpose</a:t>
            </a:r>
          </a:p>
          <a:p>
            <a:pPr lvl="1">
              <a:spcAft>
                <a:spcPts val="1200"/>
              </a:spcAft>
            </a:pPr>
            <a:r>
              <a:rPr lang="en-US" sz="2400" dirty="0"/>
              <a:t>Ex: private, public, hybrid</a:t>
            </a:r>
          </a:p>
          <a:p>
            <a:r>
              <a:rPr lang="en-US" sz="2400" dirty="0"/>
              <a:t>Clouds can be based on </a:t>
            </a:r>
            <a:r>
              <a:rPr lang="en-US" sz="2400" u="sng" dirty="0"/>
              <a:t>service</a:t>
            </a:r>
            <a:r>
              <a:rPr lang="en-US" sz="2400" dirty="0"/>
              <a:t> model</a:t>
            </a:r>
          </a:p>
          <a:p>
            <a:pPr lvl="1"/>
            <a:r>
              <a:rPr lang="en-US" sz="2400" dirty="0"/>
              <a:t>Type of service</a:t>
            </a:r>
          </a:p>
          <a:p>
            <a:pPr lvl="1"/>
            <a:r>
              <a:rPr lang="en-US" sz="2400" dirty="0"/>
              <a:t>Ex: SaaS, PaaS, IaaS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430C-4573-4E4E-99F4-614DBBF23233}" type="datetime1">
              <a:rPr lang="en-US" smtClean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041DE1-E749-4913-9CBA-36B99ADD0B46}"/>
              </a:ext>
            </a:extLst>
          </p:cNvPr>
          <p:cNvGrpSpPr/>
          <p:nvPr/>
        </p:nvGrpSpPr>
        <p:grpSpPr>
          <a:xfrm>
            <a:off x="3962400" y="3810000"/>
            <a:ext cx="4114800" cy="2583657"/>
            <a:chOff x="4191000" y="3657600"/>
            <a:chExt cx="4114800" cy="258365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E3A0E93-0E48-4B86-954B-67919200FF74}"/>
                </a:ext>
              </a:extLst>
            </p:cNvPr>
            <p:cNvCxnSpPr/>
            <p:nvPr/>
          </p:nvCxnSpPr>
          <p:spPr>
            <a:xfrm flipV="1">
              <a:off x="4953000" y="3657600"/>
              <a:ext cx="0" cy="2241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0B10B59-C7D3-4F09-8302-72D3F36C2887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5899150"/>
              <a:ext cx="3352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1BB9A0-6BC6-424B-8B06-024894761E55}"/>
                </a:ext>
              </a:extLst>
            </p:cNvPr>
            <p:cNvSpPr txBox="1"/>
            <p:nvPr/>
          </p:nvSpPr>
          <p:spPr>
            <a:xfrm>
              <a:off x="5272078" y="5871925"/>
              <a:ext cx="2656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Private	Public	Hybrid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A28FDA-E7A4-4E09-B1FA-E67252FC8E90}"/>
                </a:ext>
              </a:extLst>
            </p:cNvPr>
            <p:cNvSpPr txBox="1"/>
            <p:nvPr/>
          </p:nvSpPr>
          <p:spPr>
            <a:xfrm>
              <a:off x="4191000" y="4082812"/>
              <a:ext cx="762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SaaS	PaaS	IaaS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5ADE3B7-3D37-4CE8-B583-AF18E0B123F0}"/>
                </a:ext>
              </a:extLst>
            </p:cNvPr>
            <p:cNvCxnSpPr/>
            <p:nvPr/>
          </p:nvCxnSpPr>
          <p:spPr>
            <a:xfrm>
              <a:off x="4953000" y="5387500"/>
              <a:ext cx="2895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5FD0BFB-DCEB-4F4E-8567-4B472A792D45}"/>
                </a:ext>
              </a:extLst>
            </p:cNvPr>
            <p:cNvCxnSpPr/>
            <p:nvPr/>
          </p:nvCxnSpPr>
          <p:spPr>
            <a:xfrm>
              <a:off x="4953000" y="4267200"/>
              <a:ext cx="2895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BAE7158-FEAF-4BE2-8EA2-4CD6153D2BB2}"/>
                </a:ext>
              </a:extLst>
            </p:cNvPr>
            <p:cNvCxnSpPr/>
            <p:nvPr/>
          </p:nvCxnSpPr>
          <p:spPr>
            <a:xfrm>
              <a:off x="4953000" y="4825607"/>
              <a:ext cx="2895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4768A78-4DE4-4A30-AB92-0AE76622A7C6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3886200"/>
              <a:ext cx="0" cy="20235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7043D2-A4CB-425D-90E6-34DCA0C88856}"/>
                </a:ext>
              </a:extLst>
            </p:cNvPr>
            <p:cNvCxnSpPr>
              <a:cxnSpLocks/>
            </p:cNvCxnSpPr>
            <p:nvPr/>
          </p:nvCxnSpPr>
          <p:spPr>
            <a:xfrm>
              <a:off x="6600326" y="3863181"/>
              <a:ext cx="0" cy="20235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B5C82DE-FF7C-4C13-90EB-B099E1D3C51D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3863181"/>
              <a:ext cx="0" cy="20235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2DCBF02-2F0A-4E42-B495-D8A3648A2BF2}"/>
              </a:ext>
            </a:extLst>
          </p:cNvPr>
          <p:cNvSpPr txBox="1"/>
          <p:nvPr/>
        </p:nvSpPr>
        <p:spPr>
          <a:xfrm>
            <a:off x="5815381" y="3554055"/>
            <a:ext cx="3030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 vs. Service Model</a:t>
            </a:r>
          </a:p>
        </p:txBody>
      </p:sp>
    </p:spTree>
    <p:extLst>
      <p:ext uri="{BB962C8B-B14F-4D97-AF65-F5344CB8AC3E}">
        <p14:creationId xmlns:p14="http://schemas.microsoft.com/office/powerpoint/2010/main" val="261533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26" y="533400"/>
            <a:ext cx="8229600" cy="792162"/>
          </a:xfrm>
        </p:spPr>
        <p:txBody>
          <a:bodyPr/>
          <a:lstStyle/>
          <a:p>
            <a:r>
              <a:rPr lang="en-US" dirty="0"/>
              <a:t> Public Cloud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public cloud is one based on the standard cloud computing model, in which a service provider makes resources, such as applications and storage, available to the general public over the Internet. 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Public cloud services may be free or offered on a pay-per-usage model.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Easy and inexpensive set-up because hardware, application and bandwidth costs are covered by the provider. Scalability to meet needs. No wasted resources because you pay for what you use.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400" dirty="0"/>
              <a:t>Examples of public clouds include Amazon Elastic Compute Cloud (EC2), IBM's Blue Cloud, Sun Cloud, Google AppEngine and Windows Azure Services Platform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596A-65B3-4627-9D50-8812C25F23A9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17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Cloud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617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Private cloud is similar to public cloud, including scalability and self-service, but through a proprietary architecture.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private cloud is dedicated to a single organization.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is best for businesses with dynamic or unpredictable computing needs that require direct control over their environments.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Shared computing environments aren't suitable for all businesses, such as those with mission-critical workloads, security concerns, uptime requirements or management demands.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596A-65B3-4627-9D50-8812C25F23A9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16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Cloud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Hybrid cloud uses a mix of on-premises, private cloud and third-party, public cloud services with orchestration between the two platforms.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By allowing workloads to move between private and public clouds as computing needs and costs change, hybrid cloud gives businesses greater flexibility and more data deployment options.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Possible uses: Extension when needed; Big Data processing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596A-65B3-4627-9D50-8812C25F23A9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71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Essential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147" y="1547896"/>
            <a:ext cx="8458200" cy="4776704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400" dirty="0">
                <a:solidFill>
                  <a:srgbClr val="C00000"/>
                </a:solidFill>
              </a:rPr>
              <a:t>Abstraction</a:t>
            </a:r>
            <a:r>
              <a:rPr lang="en-US" sz="2400" dirty="0"/>
              <a:t> of the details of system implementation from users and developers</a:t>
            </a:r>
          </a:p>
          <a:p>
            <a:pPr lvl="1">
              <a:spcBef>
                <a:spcPts val="300"/>
              </a:spcBef>
            </a:pPr>
            <a:r>
              <a:rPr lang="en-US" sz="2400" dirty="0"/>
              <a:t>Applications run on unspecified physical system</a:t>
            </a:r>
          </a:p>
          <a:p>
            <a:pPr lvl="1">
              <a:spcBef>
                <a:spcPts val="300"/>
              </a:spcBef>
            </a:pPr>
            <a:r>
              <a:rPr lang="en-US" sz="2400" dirty="0"/>
              <a:t>Data are stored in locations that are unknown</a:t>
            </a:r>
          </a:p>
          <a:p>
            <a:pPr lvl="1">
              <a:spcBef>
                <a:spcPts val="300"/>
              </a:spcBef>
              <a:spcAft>
                <a:spcPts val="1200"/>
              </a:spcAft>
            </a:pPr>
            <a:r>
              <a:rPr lang="en-US" sz="2400" dirty="0"/>
              <a:t>Administration of systems is outsourced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C00000"/>
                </a:solidFill>
              </a:rPr>
              <a:t>Virtualization</a:t>
            </a:r>
            <a:r>
              <a:rPr lang="en-US" sz="2400" dirty="0"/>
              <a:t> by pooling and sharing resources</a:t>
            </a:r>
          </a:p>
          <a:p>
            <a:pPr lvl="1">
              <a:spcBef>
                <a:spcPts val="300"/>
              </a:spcBef>
            </a:pPr>
            <a:r>
              <a:rPr lang="en-US" sz="2400" dirty="0"/>
              <a:t>Systems and storage can be provisioned as needed</a:t>
            </a:r>
          </a:p>
          <a:p>
            <a:pPr lvl="1">
              <a:spcBef>
                <a:spcPts val="300"/>
              </a:spcBef>
            </a:pPr>
            <a:r>
              <a:rPr lang="en-US" sz="2400" dirty="0"/>
              <a:t>Costs are assessed on a metered basis</a:t>
            </a:r>
          </a:p>
          <a:p>
            <a:pPr lvl="1">
              <a:spcBef>
                <a:spcPts val="300"/>
              </a:spcBef>
            </a:pPr>
            <a:r>
              <a:rPr lang="en-US" sz="2400" dirty="0"/>
              <a:t>Multi-tenancy is enabled</a:t>
            </a:r>
          </a:p>
          <a:p>
            <a:pPr lvl="1">
              <a:spcBef>
                <a:spcPts val="300"/>
              </a:spcBef>
            </a:pPr>
            <a:r>
              <a:rPr lang="en-US" sz="2400" dirty="0"/>
              <a:t>Resources are scaled with agility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0C74-4083-4005-8663-AAD9CC98768F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6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Google:</a:t>
            </a:r>
          </a:p>
          <a:p>
            <a:pPr lvl="1"/>
            <a:r>
              <a:rPr lang="en-US" dirty="0"/>
              <a:t>Search engine service</a:t>
            </a:r>
          </a:p>
          <a:p>
            <a:r>
              <a:rPr lang="en-US" dirty="0">
                <a:solidFill>
                  <a:srgbClr val="C00000"/>
                </a:solidFill>
              </a:rPr>
              <a:t>Microsoft:</a:t>
            </a:r>
          </a:p>
          <a:p>
            <a:pPr lvl="1"/>
            <a:r>
              <a:rPr lang="en-US" dirty="0"/>
              <a:t>Azure platform enables </a:t>
            </a:r>
            <a:r>
              <a:rPr lang="en-US" dirty="0" err="1"/>
              <a:t>.Net</a:t>
            </a:r>
            <a:r>
              <a:rPr lang="en-US" dirty="0"/>
              <a:t> Framework apps to run over the Internet</a:t>
            </a:r>
          </a:p>
          <a:p>
            <a:r>
              <a:rPr lang="en-US" dirty="0">
                <a:solidFill>
                  <a:srgbClr val="C00000"/>
                </a:solidFill>
              </a:rPr>
              <a:t>Amazon: </a:t>
            </a:r>
          </a:p>
          <a:p>
            <a:pPr lvl="1"/>
            <a:r>
              <a:rPr lang="en-US" dirty="0"/>
              <a:t>Web services provides infrastructure as a service, allowing you to rent virtual computers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7AA8-D104-4093-AFE8-376F771FEB54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1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6A0A-EB79-4B11-84D3-2229786A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D9ACE-2BC5-4DD1-8730-85B0DEAA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  <a:p>
            <a:r>
              <a:rPr lang="en-US" dirty="0"/>
              <a:t>Cloud-based Storage</a:t>
            </a:r>
          </a:p>
          <a:p>
            <a:r>
              <a:rPr lang="en-US" dirty="0"/>
              <a:t>Tools for the Cloud</a:t>
            </a:r>
          </a:p>
          <a:p>
            <a:r>
              <a:rPr lang="en-US" dirty="0"/>
              <a:t>Mobile Services on the Cloud</a:t>
            </a:r>
          </a:p>
          <a:p>
            <a:r>
              <a:rPr lang="en-US" dirty="0"/>
              <a:t>Internet of Things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9CCC6-3824-4C46-AD84-9088ACC7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596A-65B3-4627-9D50-8812C25F23A9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00DF8-CC96-4211-91EE-7E33341A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AEF23-44FD-41D3-BA19-84CB6582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4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Infrastructure as a Service </a:t>
            </a:r>
            <a:r>
              <a:rPr lang="en-US" dirty="0"/>
              <a:t>(IaaS):</a:t>
            </a:r>
          </a:p>
          <a:p>
            <a:pPr lvl="1"/>
            <a:r>
              <a:rPr lang="en-US" dirty="0"/>
              <a:t>Provides virtual machines, storage, infrastructure, etc., as resources that can be provisioned</a:t>
            </a:r>
          </a:p>
          <a:p>
            <a:r>
              <a:rPr lang="en-US" dirty="0">
                <a:solidFill>
                  <a:srgbClr val="C00000"/>
                </a:solidFill>
              </a:rPr>
              <a:t>Platform as a Service </a:t>
            </a:r>
            <a:r>
              <a:rPr lang="en-US" dirty="0"/>
              <a:t>(PaaS):</a:t>
            </a:r>
          </a:p>
          <a:p>
            <a:pPr lvl="1"/>
            <a:r>
              <a:rPr lang="en-US" dirty="0"/>
              <a:t>Provides virtual machines, operating systems, applications, services, development frameworks, transaction, and control structures</a:t>
            </a:r>
          </a:p>
          <a:p>
            <a:r>
              <a:rPr lang="en-US" dirty="0">
                <a:solidFill>
                  <a:srgbClr val="C00000"/>
                </a:solidFill>
              </a:rPr>
              <a:t>Software as a Service </a:t>
            </a:r>
            <a:r>
              <a:rPr lang="en-US" dirty="0"/>
              <a:t>(SaaS):</a:t>
            </a:r>
          </a:p>
          <a:p>
            <a:pPr lvl="1"/>
            <a:r>
              <a:rPr lang="en-US" dirty="0"/>
              <a:t>It is a complete operating environment with applications management, and the user interface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E89F-DF33-4CAB-B5CC-6C79B1495831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6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On-demand self service</a:t>
            </a:r>
          </a:p>
          <a:p>
            <a:r>
              <a:rPr lang="en-US" dirty="0"/>
              <a:t>Broad network access</a:t>
            </a:r>
          </a:p>
          <a:p>
            <a:r>
              <a:rPr lang="en-US" dirty="0"/>
              <a:t>Resource pooling</a:t>
            </a:r>
          </a:p>
          <a:p>
            <a:r>
              <a:rPr lang="en-US" dirty="0"/>
              <a:t>Rapid elasticity</a:t>
            </a:r>
          </a:p>
          <a:p>
            <a:r>
              <a:rPr lang="en-US" dirty="0"/>
              <a:t>Measured service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3D8BD-C221-4896-8701-EA25C53ADA6B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0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costs</a:t>
            </a:r>
          </a:p>
          <a:p>
            <a:r>
              <a:rPr lang="en-US" dirty="0"/>
              <a:t>Ease of utilization</a:t>
            </a:r>
          </a:p>
          <a:p>
            <a:r>
              <a:rPr lang="en-US" dirty="0"/>
              <a:t>Quality of service</a:t>
            </a:r>
          </a:p>
          <a:p>
            <a:r>
              <a:rPr lang="en-US" dirty="0"/>
              <a:t>Reliability</a:t>
            </a:r>
          </a:p>
          <a:p>
            <a:r>
              <a:rPr lang="en-US" dirty="0"/>
              <a:t>Outsourced IT management</a:t>
            </a:r>
          </a:p>
          <a:p>
            <a:r>
              <a:rPr lang="en-US" dirty="0"/>
              <a:t>Simplified maintenance and upgrade</a:t>
            </a:r>
          </a:p>
          <a:p>
            <a:r>
              <a:rPr lang="en-US" dirty="0"/>
              <a:t>Low barrier to entry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9EDC-23EC-4C1B-810F-2DDE00EEF12A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8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 more compelling case for small organizations</a:t>
            </a:r>
          </a:p>
          <a:p>
            <a:r>
              <a:rPr lang="en-US" dirty="0"/>
              <a:t>Limited customization</a:t>
            </a:r>
          </a:p>
          <a:p>
            <a:r>
              <a:rPr lang="en-US" dirty="0"/>
              <a:t>Latency due to WAN connectivity</a:t>
            </a:r>
          </a:p>
          <a:p>
            <a:r>
              <a:rPr lang="en-US" dirty="0"/>
              <a:t>Privacy and security</a:t>
            </a:r>
          </a:p>
          <a:p>
            <a:r>
              <a:rPr lang="en-US" dirty="0"/>
              <a:t>Regulatory compliance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E0D9-031F-4407-BD96-F955FC3B6710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6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Cloud Computing Echo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BECB-2568-429F-B76C-6A9F51AEDD96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59757" y="4585874"/>
            <a:ext cx="426720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sz="2400" dirty="0"/>
              <a:t>Infrastructure Services</a:t>
            </a:r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7400" y="3662544"/>
            <a:ext cx="426720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sz="2400" dirty="0"/>
              <a:t>Platform Services</a:t>
            </a:r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2739214"/>
            <a:ext cx="426720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sz="2400" dirty="0"/>
              <a:t>Application Services</a:t>
            </a:r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57400" y="1815884"/>
            <a:ext cx="426720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sz="2400" dirty="0"/>
              <a:t>Business Process (SOA)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37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400" dirty="0"/>
              <a:t>SaaS represents a hosted application that is universally available over the Internet, usually through a browser.</a:t>
            </a:r>
          </a:p>
          <a:p>
            <a:r>
              <a:rPr lang="en-US" sz="2400" dirty="0"/>
              <a:t>This is an alternative model to that of shrink-wrapped software.</a:t>
            </a:r>
          </a:p>
          <a:p>
            <a:r>
              <a:rPr lang="en-US" sz="2400" dirty="0"/>
              <a:t>Examples of SaaS are Google Gmail and Calendar</a:t>
            </a:r>
          </a:p>
          <a:p>
            <a:r>
              <a:rPr lang="en-US" sz="2400" dirty="0"/>
              <a:t>In many cases, SaaS may not be customizable</a:t>
            </a:r>
          </a:p>
          <a:p>
            <a:r>
              <a:rPr lang="en-US" sz="2400" dirty="0"/>
              <a:t>Some SaaS solutions expose API to developers (e.g. salesforce.com)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4D1C-C674-4DE5-BC71-A1AE6395198F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24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Software available over the Internet globally through a browser.</a:t>
            </a:r>
          </a:p>
          <a:p>
            <a:r>
              <a:rPr lang="en-US" sz="2400" dirty="0"/>
              <a:t>The typical license is subscription-based and is billed on a recurring basis.</a:t>
            </a:r>
          </a:p>
          <a:p>
            <a:r>
              <a:rPr lang="en-US" sz="2400" dirty="0"/>
              <a:t>The software and the service are monitored and maintained by the vendor.</a:t>
            </a:r>
          </a:p>
          <a:p>
            <a:r>
              <a:rPr lang="en-US" sz="2400" dirty="0"/>
              <a:t>Reduced distribution and maintenance costs and minimal end-user system costs generally make SaaS apps cheaper to use.</a:t>
            </a:r>
          </a:p>
          <a:p>
            <a:r>
              <a:rPr lang="en-US" sz="2400" dirty="0"/>
              <a:t>Such apps feature automated upgrades, updates, and patch management, and much faster rollout of changes.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AB05-032A-4FE5-BEEB-0C876A6DA42A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83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400" dirty="0"/>
              <a:t>SaaS apps often have a much lower barrier to entry than their locally installed competitors, a known recurring cost, and they scale on demand.</a:t>
            </a:r>
          </a:p>
          <a:p>
            <a:r>
              <a:rPr lang="en-US" sz="2400" dirty="0"/>
              <a:t>All users have the same version of the software so each user’s software is compatible with another’s.</a:t>
            </a:r>
          </a:p>
          <a:p>
            <a:r>
              <a:rPr lang="en-US" sz="2400" dirty="0"/>
              <a:t>SaaS supports multiple users and provides a shared data model through a single-instance, multi tenancy model.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ECC5-F688-4E05-80BA-F7803B1AA337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30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Platform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PaaS is a cloud computing infrastructure that creates a development environment upon which applications may be built.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PaaS provides a model that can be used to create complex applications such as CRM or ERP systems.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PaaS can be based on specific types of development languages, application frameworks, or other constructs.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Often, a PaaS tool is a fully integrated development environment.</a:t>
            </a:r>
          </a:p>
          <a:p>
            <a:r>
              <a:rPr lang="en-US" sz="2400" dirty="0"/>
              <a:t>PaaS systems must offer a way to create user interfaces, and thus support standards such as HTML, JavaScript, or other rich media technologies.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5ADF-8120-497F-97AA-A561075C1638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75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IaaS is a service model in which hardware is virtualized in the cloud.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The vendor owns the servers, storage, network infrastructure, etc. The developer creates virtual hardware on which to develop apps and services.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It creates a utility computing model.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You pay only for what you need and when you need it.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It may be seen as a disruptive technology, one that can help turn a small business into a large business nearly overnight.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450D6-C19D-4817-AA50-033E6C392D5A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5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“Cloud”?</a:t>
            </a:r>
          </a:p>
          <a:p>
            <a:r>
              <a:rPr lang="en-US" dirty="0"/>
              <a:t>Facts, Trends, Statistics</a:t>
            </a:r>
          </a:p>
          <a:p>
            <a:r>
              <a:rPr lang="en-US" dirty="0"/>
              <a:t>Public, Private, and Hybrid Cloud</a:t>
            </a:r>
          </a:p>
          <a:p>
            <a:r>
              <a:rPr lang="en-US" dirty="0"/>
              <a:t>Benefits and Limitations</a:t>
            </a:r>
          </a:p>
          <a:p>
            <a:r>
              <a:rPr lang="en-US" dirty="0"/>
              <a:t>Infrastructure, Platform, and Software as a Service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596A-65B3-4627-9D50-8812C25F23A9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5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Cloud?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Cloud is the Internet.</a:t>
            </a:r>
          </a:p>
          <a:p>
            <a:r>
              <a:rPr lang="en-US" dirty="0"/>
              <a:t>The size of resources attached to it is massive.</a:t>
            </a:r>
          </a:p>
          <a:p>
            <a:r>
              <a:rPr lang="en-US" dirty="0"/>
              <a:t>The Cloud is a utility.</a:t>
            </a:r>
          </a:p>
          <a:p>
            <a:r>
              <a:rPr lang="en-US" dirty="0"/>
              <a:t>Services are provided on a </a:t>
            </a:r>
            <a:r>
              <a:rPr lang="en-US" i="1" dirty="0"/>
              <a:t>pay-as-you-go</a:t>
            </a:r>
            <a:r>
              <a:rPr lang="en-US" dirty="0"/>
              <a:t> model.</a:t>
            </a:r>
          </a:p>
          <a:p>
            <a:r>
              <a:rPr lang="en-US" dirty="0"/>
              <a:t>Google’s infrastructure spans 30 data centers around the world with over a million computers.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3F76-A3B2-4D3C-BEEA-1CD9B5C82E26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5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ED32-1F4B-4CE2-824B-49291B619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Cloud Adoption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84A0B7-739D-4D19-9937-2DFB5E75A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90" y="1280172"/>
            <a:ext cx="8811510" cy="484599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34A25-E432-4889-9EEC-198B127E2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596A-65B3-4627-9D50-8812C25F23A9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CBD91-B949-4F78-829B-8C3293BB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5340C-4F29-46E0-AC4B-DBB768EF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5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7" y="1066800"/>
            <a:ext cx="9072493" cy="44196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596A-65B3-4627-9D50-8812C25F23A9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0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F604-8D59-4BB4-B3E3-900EB39D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Multi-Cloud Infrastructure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05CBF9-725E-447D-902A-DF5496814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EB75A-F3ED-4740-88D4-567B7DBC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596A-65B3-4627-9D50-8812C25F23A9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379ED-49E0-4238-9DA0-F37CD43A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F21F-9EF4-44FE-BB0D-00660A77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6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4AE3BC-194F-4188-8915-3A0BCE869B60}" type="slidenum">
              <a:rPr lang="en-US" altLang="en-US">
                <a:solidFill>
                  <a:srgbClr val="898989"/>
                </a:solidFill>
              </a:rPr>
              <a:pPr eaLnBrk="1" hangingPunct="1"/>
              <a:t>8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09600"/>
            <a:ext cx="7213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00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34" y="457200"/>
            <a:ext cx="8043766" cy="588200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596A-65B3-4627-9D50-8812C25F23A9}" type="datetime1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Leon Jololian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20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1431</Words>
  <Application>Microsoft Office PowerPoint</Application>
  <PresentationFormat>On-screen Show (4:3)</PresentationFormat>
  <Paragraphs>227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Cloud Computing – EE655/EE755: Introduction</vt:lpstr>
      <vt:lpstr>Topics Covered</vt:lpstr>
      <vt:lpstr>Learning Objectives</vt:lpstr>
      <vt:lpstr>What is the Cloud?</vt:lpstr>
      <vt:lpstr>Public Cloud Adoption</vt:lpstr>
      <vt:lpstr>PowerPoint Presentation</vt:lpstr>
      <vt:lpstr>Multi-Cloud Infrastructure</vt:lpstr>
      <vt:lpstr>PowerPoint Presentation</vt:lpstr>
      <vt:lpstr>PowerPoint Presentation</vt:lpstr>
      <vt:lpstr>PowerPoint Presentation</vt:lpstr>
      <vt:lpstr>The current state of cloud computing</vt:lpstr>
      <vt:lpstr>How Cloud Computing will affect us</vt:lpstr>
      <vt:lpstr>Defining Cloud Computing</vt:lpstr>
      <vt:lpstr>Two Classes of Clouds</vt:lpstr>
      <vt:lpstr> Public Cloud </vt:lpstr>
      <vt:lpstr>Private Cloud </vt:lpstr>
      <vt:lpstr>Hybrid Cloud </vt:lpstr>
      <vt:lpstr>Two Essential Concepts</vt:lpstr>
      <vt:lpstr>Examples of Cloud Computing</vt:lpstr>
      <vt:lpstr>Service Models</vt:lpstr>
      <vt:lpstr>Benefits of Cloud Computing</vt:lpstr>
      <vt:lpstr>Additional Benefits</vt:lpstr>
      <vt:lpstr>Limitations of Cloud Computing</vt:lpstr>
      <vt:lpstr>The Cloud Computing Echo System</vt:lpstr>
      <vt:lpstr>Software as a Service</vt:lpstr>
      <vt:lpstr>SaaS Characteristics</vt:lpstr>
      <vt:lpstr>PowerPoint Presentation</vt:lpstr>
      <vt:lpstr>Platform as a Service</vt:lpstr>
      <vt:lpstr>Infrastructure as a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Computing: Introduction</dc:title>
  <dc:creator>leon</dc:creator>
  <cp:lastModifiedBy>Jololian, Leon</cp:lastModifiedBy>
  <cp:revision>48</cp:revision>
  <dcterms:created xsi:type="dcterms:W3CDTF">2006-08-16T00:00:00Z</dcterms:created>
  <dcterms:modified xsi:type="dcterms:W3CDTF">2018-01-09T18:12:56Z</dcterms:modified>
</cp:coreProperties>
</file>