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432" r:id="rId3"/>
    <p:sldId id="429" r:id="rId4"/>
    <p:sldId id="430" r:id="rId5"/>
    <p:sldId id="431" r:id="rId6"/>
    <p:sldId id="435" r:id="rId7"/>
    <p:sldId id="433" r:id="rId8"/>
    <p:sldId id="434" r:id="rId9"/>
    <p:sldId id="407" r:id="rId10"/>
    <p:sldId id="427" r:id="rId11"/>
    <p:sldId id="428" r:id="rId12"/>
    <p:sldId id="423" r:id="rId13"/>
    <p:sldId id="424" r:id="rId14"/>
    <p:sldId id="443" r:id="rId15"/>
    <p:sldId id="444" r:id="rId16"/>
    <p:sldId id="445" r:id="rId17"/>
    <p:sldId id="446" r:id="rId18"/>
    <p:sldId id="447" r:id="rId19"/>
    <p:sldId id="448" r:id="rId20"/>
    <p:sldId id="449" r:id="rId21"/>
    <p:sldId id="451" r:id="rId22"/>
    <p:sldId id="452" r:id="rId23"/>
    <p:sldId id="425" r:id="rId24"/>
    <p:sldId id="426" r:id="rId25"/>
    <p:sldId id="436" r:id="rId26"/>
    <p:sldId id="437" r:id="rId27"/>
    <p:sldId id="438" r:id="rId28"/>
    <p:sldId id="439" r:id="rId29"/>
    <p:sldId id="440" r:id="rId30"/>
    <p:sldId id="441" r:id="rId31"/>
    <p:sldId id="442" r:id="rId32"/>
    <p:sldId id="404" r:id="rId33"/>
    <p:sldId id="422" r:id="rId34"/>
    <p:sldId id="406"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8" d="100"/>
          <a:sy n="108" d="100"/>
        </p:scale>
        <p:origin x="60"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952E7-9C58-4151-97B5-4CEBB9544040}" type="datetimeFigureOut">
              <a:rPr lang="en-US" smtClean="0"/>
              <a:t>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36981-AFFE-4086-9876-E549C48EAF23}" type="slidenum">
              <a:rPr lang="en-US" smtClean="0"/>
              <a:t>‹#›</a:t>
            </a:fld>
            <a:endParaRPr lang="en-US"/>
          </a:p>
        </p:txBody>
      </p:sp>
    </p:spTree>
    <p:extLst>
      <p:ext uri="{BB962C8B-B14F-4D97-AF65-F5344CB8AC3E}">
        <p14:creationId xmlns:p14="http://schemas.microsoft.com/office/powerpoint/2010/main" val="242337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CD1142-C7DF-4514-97D2-B8793E8A9EE6}" type="datetime1">
              <a:rPr lang="en-US" smtClean="0"/>
              <a:t>1/27/2018</a:t>
            </a:fld>
            <a:endParaRPr lang="en-US"/>
          </a:p>
        </p:txBody>
      </p:sp>
      <p:sp>
        <p:nvSpPr>
          <p:cNvPr id="5" name="Footer Placeholder 4"/>
          <p:cNvSpPr>
            <a:spLocks noGrp="1"/>
          </p:cNvSpPr>
          <p:nvPr>
            <p:ph type="ftr" sz="quarter" idx="11"/>
          </p:nvPr>
        </p:nvSpPr>
        <p:spPr/>
        <p:txBody>
          <a:bodyPr/>
          <a:lstStyle/>
          <a:p>
            <a:r>
              <a:rPr lang="en-US"/>
              <a:t>Dr. Jololian</a:t>
            </a:r>
          </a:p>
        </p:txBody>
      </p:sp>
      <p:sp>
        <p:nvSpPr>
          <p:cNvPr id="6" name="Slide Number Placeholder 5"/>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33818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320F3D-ADBB-4F35-8E72-F6B3837FA6C7}" type="datetime1">
              <a:rPr lang="en-US" smtClean="0"/>
              <a:t>1/27/2018</a:t>
            </a:fld>
            <a:endParaRPr lang="en-US"/>
          </a:p>
        </p:txBody>
      </p:sp>
      <p:sp>
        <p:nvSpPr>
          <p:cNvPr id="5" name="Footer Placeholder 4"/>
          <p:cNvSpPr>
            <a:spLocks noGrp="1"/>
          </p:cNvSpPr>
          <p:nvPr>
            <p:ph type="ftr" sz="quarter" idx="11"/>
          </p:nvPr>
        </p:nvSpPr>
        <p:spPr/>
        <p:txBody>
          <a:bodyPr/>
          <a:lstStyle/>
          <a:p>
            <a:r>
              <a:rPr lang="en-US"/>
              <a:t>Dr. Jololian</a:t>
            </a:r>
          </a:p>
        </p:txBody>
      </p:sp>
      <p:sp>
        <p:nvSpPr>
          <p:cNvPr id="6" name="Slide Number Placeholder 5"/>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207367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BDADC-37F5-4AD2-92CB-A56797A103CD}" type="datetime1">
              <a:rPr lang="en-US" smtClean="0"/>
              <a:t>1/27/2018</a:t>
            </a:fld>
            <a:endParaRPr lang="en-US"/>
          </a:p>
        </p:txBody>
      </p:sp>
      <p:sp>
        <p:nvSpPr>
          <p:cNvPr id="5" name="Footer Placeholder 4"/>
          <p:cNvSpPr>
            <a:spLocks noGrp="1"/>
          </p:cNvSpPr>
          <p:nvPr>
            <p:ph type="ftr" sz="quarter" idx="11"/>
          </p:nvPr>
        </p:nvSpPr>
        <p:spPr/>
        <p:txBody>
          <a:bodyPr/>
          <a:lstStyle/>
          <a:p>
            <a:r>
              <a:rPr lang="en-US"/>
              <a:t>Dr. Jololian</a:t>
            </a:r>
          </a:p>
        </p:txBody>
      </p:sp>
      <p:sp>
        <p:nvSpPr>
          <p:cNvPr id="6" name="Slide Number Placeholder 5"/>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158573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p:cNvSpPr>
            <a:spLocks noGrp="1"/>
          </p:cNvSpPr>
          <p:nvPr>
            <p:ph type="ftr" sz="quarter" idx="11"/>
          </p:nvPr>
        </p:nvSpPr>
        <p:spPr/>
        <p:txBody>
          <a:bodyPr/>
          <a:lstStyle/>
          <a:p>
            <a:r>
              <a:rPr lang="en-US"/>
              <a:t>Dr. Jololian</a:t>
            </a:r>
          </a:p>
        </p:txBody>
      </p:sp>
      <p:sp>
        <p:nvSpPr>
          <p:cNvPr id="6" name="Slide Number Placeholder 5"/>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81601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9DB8A-C504-46E3-B379-85BD11E7B02E}" type="datetime1">
              <a:rPr lang="en-US" smtClean="0"/>
              <a:t>1/27/2018</a:t>
            </a:fld>
            <a:endParaRPr lang="en-US"/>
          </a:p>
        </p:txBody>
      </p:sp>
      <p:sp>
        <p:nvSpPr>
          <p:cNvPr id="5" name="Footer Placeholder 4"/>
          <p:cNvSpPr>
            <a:spLocks noGrp="1"/>
          </p:cNvSpPr>
          <p:nvPr>
            <p:ph type="ftr" sz="quarter" idx="11"/>
          </p:nvPr>
        </p:nvSpPr>
        <p:spPr/>
        <p:txBody>
          <a:bodyPr/>
          <a:lstStyle/>
          <a:p>
            <a:r>
              <a:rPr lang="en-US"/>
              <a:t>Dr. Jololian</a:t>
            </a:r>
          </a:p>
        </p:txBody>
      </p:sp>
      <p:sp>
        <p:nvSpPr>
          <p:cNvPr id="6" name="Slide Number Placeholder 5"/>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371317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F36361-EFC4-479C-B5E4-A8617128178E}" type="datetime1">
              <a:rPr lang="en-US" smtClean="0"/>
              <a:t>1/27/2018</a:t>
            </a:fld>
            <a:endParaRPr lang="en-US"/>
          </a:p>
        </p:txBody>
      </p:sp>
      <p:sp>
        <p:nvSpPr>
          <p:cNvPr id="6" name="Footer Placeholder 5"/>
          <p:cNvSpPr>
            <a:spLocks noGrp="1"/>
          </p:cNvSpPr>
          <p:nvPr>
            <p:ph type="ftr" sz="quarter" idx="11"/>
          </p:nvPr>
        </p:nvSpPr>
        <p:spPr/>
        <p:txBody>
          <a:bodyPr/>
          <a:lstStyle/>
          <a:p>
            <a:r>
              <a:rPr lang="en-US"/>
              <a:t>Dr. Jololian</a:t>
            </a:r>
          </a:p>
        </p:txBody>
      </p:sp>
      <p:sp>
        <p:nvSpPr>
          <p:cNvPr id="7" name="Slide Number Placeholder 6"/>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147379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C7C19-F976-4253-888E-8A98250D6EE3}" type="datetime1">
              <a:rPr lang="en-US" smtClean="0"/>
              <a:t>1/27/2018</a:t>
            </a:fld>
            <a:endParaRPr lang="en-US"/>
          </a:p>
        </p:txBody>
      </p:sp>
      <p:sp>
        <p:nvSpPr>
          <p:cNvPr id="8" name="Footer Placeholder 7"/>
          <p:cNvSpPr>
            <a:spLocks noGrp="1"/>
          </p:cNvSpPr>
          <p:nvPr>
            <p:ph type="ftr" sz="quarter" idx="11"/>
          </p:nvPr>
        </p:nvSpPr>
        <p:spPr/>
        <p:txBody>
          <a:bodyPr/>
          <a:lstStyle/>
          <a:p>
            <a:r>
              <a:rPr lang="en-US"/>
              <a:t>Dr. Jololian</a:t>
            </a:r>
          </a:p>
        </p:txBody>
      </p:sp>
      <p:sp>
        <p:nvSpPr>
          <p:cNvPr id="9" name="Slide Number Placeholder 8"/>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14243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FBEFDB-EC28-42B6-8EC9-EE5158FF5C3C}" type="datetime1">
              <a:rPr lang="en-US" smtClean="0"/>
              <a:t>1/27/2018</a:t>
            </a:fld>
            <a:endParaRPr lang="en-US"/>
          </a:p>
        </p:txBody>
      </p:sp>
      <p:sp>
        <p:nvSpPr>
          <p:cNvPr id="4" name="Footer Placeholder 3"/>
          <p:cNvSpPr>
            <a:spLocks noGrp="1"/>
          </p:cNvSpPr>
          <p:nvPr>
            <p:ph type="ftr" sz="quarter" idx="11"/>
          </p:nvPr>
        </p:nvSpPr>
        <p:spPr/>
        <p:txBody>
          <a:bodyPr/>
          <a:lstStyle/>
          <a:p>
            <a:r>
              <a:rPr lang="en-US"/>
              <a:t>Dr. Jololian</a:t>
            </a:r>
          </a:p>
        </p:txBody>
      </p:sp>
      <p:sp>
        <p:nvSpPr>
          <p:cNvPr id="5" name="Slide Number Placeholder 4"/>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386602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FD60E-A6C2-4FDB-8814-923B2123D58E}" type="datetime1">
              <a:rPr lang="en-US" smtClean="0"/>
              <a:t>1/27/2018</a:t>
            </a:fld>
            <a:endParaRPr lang="en-US"/>
          </a:p>
        </p:txBody>
      </p:sp>
      <p:sp>
        <p:nvSpPr>
          <p:cNvPr id="3" name="Footer Placeholder 2"/>
          <p:cNvSpPr>
            <a:spLocks noGrp="1"/>
          </p:cNvSpPr>
          <p:nvPr>
            <p:ph type="ftr" sz="quarter" idx="11"/>
          </p:nvPr>
        </p:nvSpPr>
        <p:spPr/>
        <p:txBody>
          <a:bodyPr/>
          <a:lstStyle/>
          <a:p>
            <a:r>
              <a:rPr lang="en-US"/>
              <a:t>Dr. Jololian</a:t>
            </a:r>
          </a:p>
        </p:txBody>
      </p:sp>
      <p:sp>
        <p:nvSpPr>
          <p:cNvPr id="4" name="Slide Number Placeholder 3"/>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116222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8CD0C-69F2-4403-90ED-8887945F725B}" type="datetime1">
              <a:rPr lang="en-US" smtClean="0"/>
              <a:t>1/27/2018</a:t>
            </a:fld>
            <a:endParaRPr lang="en-US"/>
          </a:p>
        </p:txBody>
      </p:sp>
      <p:sp>
        <p:nvSpPr>
          <p:cNvPr id="6" name="Footer Placeholder 5"/>
          <p:cNvSpPr>
            <a:spLocks noGrp="1"/>
          </p:cNvSpPr>
          <p:nvPr>
            <p:ph type="ftr" sz="quarter" idx="11"/>
          </p:nvPr>
        </p:nvSpPr>
        <p:spPr/>
        <p:txBody>
          <a:bodyPr/>
          <a:lstStyle/>
          <a:p>
            <a:r>
              <a:rPr lang="en-US"/>
              <a:t>Dr. Jololian</a:t>
            </a:r>
          </a:p>
        </p:txBody>
      </p:sp>
      <p:sp>
        <p:nvSpPr>
          <p:cNvPr id="7" name="Slide Number Placeholder 6"/>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393687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47200-5A8A-4DE8-B720-501EE7CB0FD4}" type="datetime1">
              <a:rPr lang="en-US" smtClean="0"/>
              <a:t>1/27/2018</a:t>
            </a:fld>
            <a:endParaRPr lang="en-US"/>
          </a:p>
        </p:txBody>
      </p:sp>
      <p:sp>
        <p:nvSpPr>
          <p:cNvPr id="6" name="Footer Placeholder 5"/>
          <p:cNvSpPr>
            <a:spLocks noGrp="1"/>
          </p:cNvSpPr>
          <p:nvPr>
            <p:ph type="ftr" sz="quarter" idx="11"/>
          </p:nvPr>
        </p:nvSpPr>
        <p:spPr/>
        <p:txBody>
          <a:bodyPr/>
          <a:lstStyle/>
          <a:p>
            <a:r>
              <a:rPr lang="en-US"/>
              <a:t>Dr. Jololian</a:t>
            </a:r>
          </a:p>
        </p:txBody>
      </p:sp>
      <p:sp>
        <p:nvSpPr>
          <p:cNvPr id="7" name="Slide Number Placeholder 6"/>
          <p:cNvSpPr>
            <a:spLocks noGrp="1"/>
          </p:cNvSpPr>
          <p:nvPr>
            <p:ph type="sldNum" sz="quarter" idx="12"/>
          </p:nvPr>
        </p:nvSpPr>
        <p:spPr/>
        <p:txBody>
          <a:bodyPr/>
          <a:lstStyle/>
          <a:p>
            <a:fld id="{4472F181-CA5F-4C66-AAEC-96A4C94D83CB}" type="slidenum">
              <a:rPr lang="en-US" smtClean="0"/>
              <a:t>‹#›</a:t>
            </a:fld>
            <a:endParaRPr lang="en-US"/>
          </a:p>
        </p:txBody>
      </p:sp>
    </p:spTree>
    <p:extLst>
      <p:ext uri="{BB962C8B-B14F-4D97-AF65-F5344CB8AC3E}">
        <p14:creationId xmlns:p14="http://schemas.microsoft.com/office/powerpoint/2010/main" val="339416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05026-F417-4DC8-9759-1CAA8B838AC9}" type="datetime1">
              <a:rPr lang="en-US" smtClean="0"/>
              <a:t>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Jololian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2F181-CA5F-4C66-AAEC-96A4C94D83CB}" type="slidenum">
              <a:rPr lang="en-US" smtClean="0"/>
              <a:t>‹#›</a:t>
            </a:fld>
            <a:endParaRPr lang="en-US"/>
          </a:p>
        </p:txBody>
      </p:sp>
    </p:spTree>
    <p:extLst>
      <p:ext uri="{BB962C8B-B14F-4D97-AF65-F5344CB8AC3E}">
        <p14:creationId xmlns:p14="http://schemas.microsoft.com/office/powerpoint/2010/main" val="2259587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cli/azure/network/public-ip#updat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Networking on the Cloud</a:t>
            </a:r>
          </a:p>
        </p:txBody>
      </p:sp>
      <p:sp>
        <p:nvSpPr>
          <p:cNvPr id="3" name="Subtitle 2"/>
          <p:cNvSpPr>
            <a:spLocks noGrp="1"/>
          </p:cNvSpPr>
          <p:nvPr>
            <p:ph type="subTitle" idx="1"/>
          </p:nvPr>
        </p:nvSpPr>
        <p:spPr/>
        <p:txBody>
          <a:bodyPr/>
          <a:lstStyle/>
          <a:p>
            <a:r>
              <a:rPr lang="en-US" dirty="0"/>
              <a:t>Dr. Leon Jololian</a:t>
            </a:r>
          </a:p>
        </p:txBody>
      </p:sp>
    </p:spTree>
    <p:extLst>
      <p:ext uri="{BB962C8B-B14F-4D97-AF65-F5344CB8AC3E}">
        <p14:creationId xmlns:p14="http://schemas.microsoft.com/office/powerpoint/2010/main" val="126158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6F0D-0A0B-456F-8F22-B17FFB73CAEE}"/>
              </a:ext>
            </a:extLst>
          </p:cNvPr>
          <p:cNvSpPr>
            <a:spLocks noGrp="1"/>
          </p:cNvSpPr>
          <p:nvPr>
            <p:ph type="title"/>
          </p:nvPr>
        </p:nvSpPr>
        <p:spPr>
          <a:xfrm>
            <a:off x="457200" y="274638"/>
            <a:ext cx="8229600" cy="792162"/>
          </a:xfrm>
        </p:spPr>
        <p:txBody>
          <a:bodyPr/>
          <a:lstStyle/>
          <a:p>
            <a:r>
              <a:rPr lang="en-US" dirty="0"/>
              <a:t>The Subnet Mask</a:t>
            </a:r>
          </a:p>
        </p:txBody>
      </p:sp>
      <p:sp>
        <p:nvSpPr>
          <p:cNvPr id="3" name="Content Placeholder 2">
            <a:extLst>
              <a:ext uri="{FF2B5EF4-FFF2-40B4-BE49-F238E27FC236}">
                <a16:creationId xmlns:a16="http://schemas.microsoft.com/office/drawing/2014/main" id="{543B12AA-E64D-4B69-87A4-D992BD50C4E4}"/>
              </a:ext>
            </a:extLst>
          </p:cNvPr>
          <p:cNvSpPr>
            <a:spLocks noGrp="1"/>
          </p:cNvSpPr>
          <p:nvPr>
            <p:ph idx="1"/>
          </p:nvPr>
        </p:nvSpPr>
        <p:spPr>
          <a:xfrm>
            <a:off x="457200" y="1219200"/>
            <a:ext cx="8229600" cy="5105400"/>
          </a:xfrm>
        </p:spPr>
        <p:txBody>
          <a:bodyPr>
            <a:noAutofit/>
          </a:bodyPr>
          <a:lstStyle/>
          <a:p>
            <a:pPr>
              <a:lnSpc>
                <a:spcPct val="90000"/>
              </a:lnSpc>
            </a:pPr>
            <a:r>
              <a:rPr lang="en-US" sz="2400" dirty="0"/>
              <a:t>The beginning number is the "Network ID" and the ending number is the "Broadcast ID.“</a:t>
            </a:r>
          </a:p>
          <a:p>
            <a:pPr>
              <a:lnSpc>
                <a:spcPct val="90000"/>
              </a:lnSpc>
            </a:pPr>
            <a:r>
              <a:rPr lang="en-US" sz="2400" dirty="0"/>
              <a:t>When creating subnets, we can't arbitrarily pick the beginning and ending IP’s. </a:t>
            </a:r>
          </a:p>
          <a:p>
            <a:pPr>
              <a:lnSpc>
                <a:spcPct val="90000"/>
              </a:lnSpc>
            </a:pPr>
            <a:r>
              <a:rPr lang="en-US" sz="2400" dirty="0"/>
              <a:t>The subnet mask determines:</a:t>
            </a:r>
          </a:p>
          <a:p>
            <a:pPr lvl="1">
              <a:lnSpc>
                <a:spcPct val="90000"/>
              </a:lnSpc>
            </a:pPr>
            <a:r>
              <a:rPr lang="en-US" sz="2400" dirty="0"/>
              <a:t>the size of a subnet, and </a:t>
            </a:r>
          </a:p>
          <a:p>
            <a:pPr lvl="1">
              <a:lnSpc>
                <a:spcPct val="90000"/>
              </a:lnSpc>
            </a:pPr>
            <a:r>
              <a:rPr lang="en-US" sz="2400" dirty="0"/>
              <a:t>the end points on the subnet.</a:t>
            </a:r>
          </a:p>
          <a:p>
            <a:pPr>
              <a:lnSpc>
                <a:spcPct val="90000"/>
              </a:lnSpc>
            </a:pPr>
            <a:r>
              <a:rPr lang="en-US" sz="2400" dirty="0"/>
              <a:t>It's called a "subnet mask" because it masks out the host bits and leaves only the Network ID that begins the subnet. </a:t>
            </a:r>
          </a:p>
          <a:p>
            <a:pPr>
              <a:lnSpc>
                <a:spcPct val="90000"/>
              </a:lnSpc>
            </a:pPr>
            <a:r>
              <a:rPr lang="en-US" sz="2400" dirty="0"/>
              <a:t>Once you know the beginning of the subnet and how big it is, you can determine the end of the subnet, which is the Broadcast ID.</a:t>
            </a:r>
          </a:p>
          <a:p>
            <a:pPr>
              <a:lnSpc>
                <a:spcPct val="90000"/>
              </a:lnSpc>
            </a:pPr>
            <a:r>
              <a:rPr lang="en-US" sz="2400" dirty="0"/>
              <a:t>Subnet ID = (any host IP within subnet) AND (Subnet Mask)</a:t>
            </a:r>
          </a:p>
          <a:p>
            <a:pPr marL="0" indent="0">
              <a:buNone/>
            </a:pPr>
            <a:endParaRPr lang="en-US" sz="2400" dirty="0"/>
          </a:p>
        </p:txBody>
      </p:sp>
      <p:sp>
        <p:nvSpPr>
          <p:cNvPr id="4" name="Date Placeholder 3">
            <a:extLst>
              <a:ext uri="{FF2B5EF4-FFF2-40B4-BE49-F238E27FC236}">
                <a16:creationId xmlns:a16="http://schemas.microsoft.com/office/drawing/2014/main" id="{ABF1D0E0-C5CB-48AA-A388-E1B9CCE95414}"/>
              </a:ext>
            </a:extLst>
          </p:cNvPr>
          <p:cNvSpPr>
            <a:spLocks noGrp="1"/>
          </p:cNvSpPr>
          <p:nvPr>
            <p:ph type="dt" sz="half" idx="10"/>
          </p:nvPr>
        </p:nvSpPr>
        <p:spPr/>
        <p:txBody>
          <a:bodyPr/>
          <a:lstStyle/>
          <a:p>
            <a:fld id="{1F40B0A4-0A66-48B4-AD6C-E5AA716B1D47}" type="datetime1">
              <a:rPr lang="en-US" smtClean="0"/>
              <a:t>1/29/2018</a:t>
            </a:fld>
            <a:endParaRPr lang="en-US"/>
          </a:p>
        </p:txBody>
      </p:sp>
      <p:sp>
        <p:nvSpPr>
          <p:cNvPr id="5" name="Footer Placeholder 4">
            <a:extLst>
              <a:ext uri="{FF2B5EF4-FFF2-40B4-BE49-F238E27FC236}">
                <a16:creationId xmlns:a16="http://schemas.microsoft.com/office/drawing/2014/main" id="{741536EB-EEF3-43B9-9FA2-FD8F90B4E5D9}"/>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363ACAB9-9979-43DD-AA94-C0C789CB2F34}"/>
              </a:ext>
            </a:extLst>
          </p:cNvPr>
          <p:cNvSpPr>
            <a:spLocks noGrp="1"/>
          </p:cNvSpPr>
          <p:nvPr>
            <p:ph type="sldNum" sz="quarter" idx="12"/>
          </p:nvPr>
        </p:nvSpPr>
        <p:spPr/>
        <p:txBody>
          <a:bodyPr/>
          <a:lstStyle/>
          <a:p>
            <a:fld id="{4472F181-CA5F-4C66-AAEC-96A4C94D83CB}" type="slidenum">
              <a:rPr lang="en-US" smtClean="0"/>
              <a:t>10</a:t>
            </a:fld>
            <a:endParaRPr lang="en-US" dirty="0"/>
          </a:p>
        </p:txBody>
      </p:sp>
    </p:spTree>
    <p:extLst>
      <p:ext uri="{BB962C8B-B14F-4D97-AF65-F5344CB8AC3E}">
        <p14:creationId xmlns:p14="http://schemas.microsoft.com/office/powerpoint/2010/main" val="99674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C219-37F1-4629-9C37-1DEBDCAB01A2}"/>
              </a:ext>
            </a:extLst>
          </p:cNvPr>
          <p:cNvSpPr>
            <a:spLocks noGrp="1"/>
          </p:cNvSpPr>
          <p:nvPr>
            <p:ph type="title"/>
          </p:nvPr>
        </p:nvSpPr>
        <p:spPr/>
        <p:txBody>
          <a:bodyPr/>
          <a:lstStyle/>
          <a:p>
            <a:r>
              <a:rPr lang="en-US" dirty="0"/>
              <a:t>Computing the Subnet ID</a:t>
            </a:r>
          </a:p>
        </p:txBody>
      </p:sp>
      <p:pic>
        <p:nvPicPr>
          <p:cNvPr id="7" name="Content Placeholder 6">
            <a:extLst>
              <a:ext uri="{FF2B5EF4-FFF2-40B4-BE49-F238E27FC236}">
                <a16:creationId xmlns:a16="http://schemas.microsoft.com/office/drawing/2014/main" id="{D095D143-2155-4D2B-A463-78936776B0BC}"/>
              </a:ext>
            </a:extLst>
          </p:cNvPr>
          <p:cNvPicPr>
            <a:picLocks noGrp="1" noChangeAspect="1"/>
          </p:cNvPicPr>
          <p:nvPr>
            <p:ph idx="1"/>
          </p:nvPr>
        </p:nvPicPr>
        <p:blipFill>
          <a:blip r:embed="rId2"/>
          <a:stretch>
            <a:fillRect/>
          </a:stretch>
        </p:blipFill>
        <p:spPr>
          <a:xfrm>
            <a:off x="533400" y="1828800"/>
            <a:ext cx="6587836" cy="1143000"/>
          </a:xfrm>
          <a:prstGeom prst="rect">
            <a:avLst/>
          </a:prstGeom>
        </p:spPr>
      </p:pic>
      <p:sp>
        <p:nvSpPr>
          <p:cNvPr id="4" name="Date Placeholder 3">
            <a:extLst>
              <a:ext uri="{FF2B5EF4-FFF2-40B4-BE49-F238E27FC236}">
                <a16:creationId xmlns:a16="http://schemas.microsoft.com/office/drawing/2014/main" id="{2DF60576-CB41-48A7-BB1D-25BBB96A0C13}"/>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F4DAEF39-DDA1-463E-9A5C-72C1DF979E3F}"/>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BA720E10-8B30-4C90-A022-2CF716AC8B54}"/>
              </a:ext>
            </a:extLst>
          </p:cNvPr>
          <p:cNvSpPr>
            <a:spLocks noGrp="1"/>
          </p:cNvSpPr>
          <p:nvPr>
            <p:ph type="sldNum" sz="quarter" idx="12"/>
          </p:nvPr>
        </p:nvSpPr>
        <p:spPr/>
        <p:txBody>
          <a:bodyPr/>
          <a:lstStyle/>
          <a:p>
            <a:fld id="{4472F181-CA5F-4C66-AAEC-96A4C94D83CB}" type="slidenum">
              <a:rPr lang="en-US" smtClean="0"/>
              <a:t>11</a:t>
            </a:fld>
            <a:endParaRPr lang="en-US"/>
          </a:p>
        </p:txBody>
      </p:sp>
      <p:pic>
        <p:nvPicPr>
          <p:cNvPr id="8" name="Picture 7">
            <a:extLst>
              <a:ext uri="{FF2B5EF4-FFF2-40B4-BE49-F238E27FC236}">
                <a16:creationId xmlns:a16="http://schemas.microsoft.com/office/drawing/2014/main" id="{D3D68DAC-6984-40B4-B8FB-7D691BC74DEE}"/>
              </a:ext>
            </a:extLst>
          </p:cNvPr>
          <p:cNvPicPr>
            <a:picLocks noChangeAspect="1"/>
          </p:cNvPicPr>
          <p:nvPr/>
        </p:nvPicPr>
        <p:blipFill>
          <a:blip r:embed="rId3"/>
          <a:stretch>
            <a:fillRect/>
          </a:stretch>
        </p:blipFill>
        <p:spPr>
          <a:xfrm>
            <a:off x="553278" y="3325250"/>
            <a:ext cx="6567958" cy="1600940"/>
          </a:xfrm>
          <a:prstGeom prst="rect">
            <a:avLst/>
          </a:prstGeom>
        </p:spPr>
      </p:pic>
      <p:sp>
        <p:nvSpPr>
          <p:cNvPr id="9" name="TextBox 8">
            <a:extLst>
              <a:ext uri="{FF2B5EF4-FFF2-40B4-BE49-F238E27FC236}">
                <a16:creationId xmlns:a16="http://schemas.microsoft.com/office/drawing/2014/main" id="{716F6BB7-D950-43CD-856B-92267D8436AC}"/>
              </a:ext>
            </a:extLst>
          </p:cNvPr>
          <p:cNvSpPr txBox="1"/>
          <p:nvPr/>
        </p:nvSpPr>
        <p:spPr>
          <a:xfrm>
            <a:off x="7148513" y="1836772"/>
            <a:ext cx="420308" cy="461665"/>
          </a:xfrm>
          <a:prstGeom prst="rect">
            <a:avLst/>
          </a:prstGeom>
          <a:noFill/>
        </p:spPr>
        <p:txBody>
          <a:bodyPr wrap="none" rtlCol="0">
            <a:spAutoFit/>
          </a:bodyPr>
          <a:lstStyle/>
          <a:p>
            <a:r>
              <a:rPr lang="en-US" sz="2400" i="1" dirty="0"/>
              <a:t>IP</a:t>
            </a:r>
          </a:p>
        </p:txBody>
      </p:sp>
      <p:sp>
        <p:nvSpPr>
          <p:cNvPr id="10" name="TextBox 9">
            <a:extLst>
              <a:ext uri="{FF2B5EF4-FFF2-40B4-BE49-F238E27FC236}">
                <a16:creationId xmlns:a16="http://schemas.microsoft.com/office/drawing/2014/main" id="{0314A48F-EBC0-4479-9FEA-FF276294573B}"/>
              </a:ext>
            </a:extLst>
          </p:cNvPr>
          <p:cNvSpPr txBox="1"/>
          <p:nvPr/>
        </p:nvSpPr>
        <p:spPr>
          <a:xfrm>
            <a:off x="7148513" y="2169467"/>
            <a:ext cx="1798826" cy="461665"/>
          </a:xfrm>
          <a:prstGeom prst="rect">
            <a:avLst/>
          </a:prstGeom>
          <a:noFill/>
        </p:spPr>
        <p:txBody>
          <a:bodyPr wrap="none" rtlCol="0">
            <a:spAutoFit/>
          </a:bodyPr>
          <a:lstStyle/>
          <a:p>
            <a:r>
              <a:rPr lang="en-US" sz="2400" i="1" dirty="0"/>
              <a:t>Subnet Mask</a:t>
            </a:r>
          </a:p>
        </p:txBody>
      </p:sp>
      <p:sp>
        <p:nvSpPr>
          <p:cNvPr id="11" name="TextBox 10">
            <a:extLst>
              <a:ext uri="{FF2B5EF4-FFF2-40B4-BE49-F238E27FC236}">
                <a16:creationId xmlns:a16="http://schemas.microsoft.com/office/drawing/2014/main" id="{D794E0A8-8F4E-41CF-9F6D-87A551B6F40E}"/>
              </a:ext>
            </a:extLst>
          </p:cNvPr>
          <p:cNvSpPr txBox="1"/>
          <p:nvPr/>
        </p:nvSpPr>
        <p:spPr>
          <a:xfrm>
            <a:off x="7175790" y="2567403"/>
            <a:ext cx="1383649" cy="461665"/>
          </a:xfrm>
          <a:prstGeom prst="rect">
            <a:avLst/>
          </a:prstGeom>
          <a:noFill/>
        </p:spPr>
        <p:txBody>
          <a:bodyPr wrap="none" rtlCol="0">
            <a:spAutoFit/>
          </a:bodyPr>
          <a:lstStyle/>
          <a:p>
            <a:r>
              <a:rPr lang="en-US" sz="2400" i="1" dirty="0"/>
              <a:t>Subnet ID</a:t>
            </a:r>
          </a:p>
        </p:txBody>
      </p:sp>
      <p:sp>
        <p:nvSpPr>
          <p:cNvPr id="12" name="TextBox 11">
            <a:extLst>
              <a:ext uri="{FF2B5EF4-FFF2-40B4-BE49-F238E27FC236}">
                <a16:creationId xmlns:a16="http://schemas.microsoft.com/office/drawing/2014/main" id="{593E55E5-D0E6-4485-AF9E-0FB42D4C2191}"/>
              </a:ext>
            </a:extLst>
          </p:cNvPr>
          <p:cNvSpPr txBox="1"/>
          <p:nvPr/>
        </p:nvSpPr>
        <p:spPr>
          <a:xfrm>
            <a:off x="7162800" y="3684504"/>
            <a:ext cx="420308" cy="461665"/>
          </a:xfrm>
          <a:prstGeom prst="rect">
            <a:avLst/>
          </a:prstGeom>
          <a:noFill/>
        </p:spPr>
        <p:txBody>
          <a:bodyPr wrap="none" rtlCol="0">
            <a:spAutoFit/>
          </a:bodyPr>
          <a:lstStyle/>
          <a:p>
            <a:r>
              <a:rPr lang="en-US" sz="2400" i="1" dirty="0"/>
              <a:t>IP</a:t>
            </a:r>
          </a:p>
        </p:txBody>
      </p:sp>
      <p:sp>
        <p:nvSpPr>
          <p:cNvPr id="13" name="TextBox 12">
            <a:extLst>
              <a:ext uri="{FF2B5EF4-FFF2-40B4-BE49-F238E27FC236}">
                <a16:creationId xmlns:a16="http://schemas.microsoft.com/office/drawing/2014/main" id="{13E9DB66-61BD-4E17-9A15-DDB517DDA7AE}"/>
              </a:ext>
            </a:extLst>
          </p:cNvPr>
          <p:cNvSpPr txBox="1"/>
          <p:nvPr/>
        </p:nvSpPr>
        <p:spPr>
          <a:xfrm>
            <a:off x="7162800" y="4017199"/>
            <a:ext cx="1798826" cy="461665"/>
          </a:xfrm>
          <a:prstGeom prst="rect">
            <a:avLst/>
          </a:prstGeom>
          <a:noFill/>
        </p:spPr>
        <p:txBody>
          <a:bodyPr wrap="none" rtlCol="0">
            <a:spAutoFit/>
          </a:bodyPr>
          <a:lstStyle/>
          <a:p>
            <a:r>
              <a:rPr lang="en-US" sz="2400" i="1" dirty="0"/>
              <a:t>Subnet Mask</a:t>
            </a:r>
          </a:p>
        </p:txBody>
      </p:sp>
      <p:sp>
        <p:nvSpPr>
          <p:cNvPr id="14" name="TextBox 13">
            <a:extLst>
              <a:ext uri="{FF2B5EF4-FFF2-40B4-BE49-F238E27FC236}">
                <a16:creationId xmlns:a16="http://schemas.microsoft.com/office/drawing/2014/main" id="{CCD48296-4E5C-4B54-9A8F-901191FF6080}"/>
              </a:ext>
            </a:extLst>
          </p:cNvPr>
          <p:cNvSpPr txBox="1"/>
          <p:nvPr/>
        </p:nvSpPr>
        <p:spPr>
          <a:xfrm>
            <a:off x="7190077" y="4415135"/>
            <a:ext cx="1383649" cy="461665"/>
          </a:xfrm>
          <a:prstGeom prst="rect">
            <a:avLst/>
          </a:prstGeom>
          <a:noFill/>
        </p:spPr>
        <p:txBody>
          <a:bodyPr wrap="none" rtlCol="0">
            <a:spAutoFit/>
          </a:bodyPr>
          <a:lstStyle/>
          <a:p>
            <a:r>
              <a:rPr lang="en-US" sz="2400" i="1" dirty="0"/>
              <a:t>Subnet ID</a:t>
            </a:r>
          </a:p>
        </p:txBody>
      </p:sp>
    </p:spTree>
    <p:extLst>
      <p:ext uri="{BB962C8B-B14F-4D97-AF65-F5344CB8AC3E}">
        <p14:creationId xmlns:p14="http://schemas.microsoft.com/office/powerpoint/2010/main" val="251644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6DD9-5072-4E07-9446-7E795604ED6C}"/>
              </a:ext>
            </a:extLst>
          </p:cNvPr>
          <p:cNvSpPr>
            <a:spLocks noGrp="1"/>
          </p:cNvSpPr>
          <p:nvPr>
            <p:ph type="title"/>
          </p:nvPr>
        </p:nvSpPr>
        <p:spPr/>
        <p:txBody>
          <a:bodyPr>
            <a:normAutofit/>
          </a:bodyPr>
          <a:lstStyle/>
          <a:p>
            <a:r>
              <a:rPr lang="en-US" dirty="0"/>
              <a:t>Subnet Mask</a:t>
            </a:r>
          </a:p>
        </p:txBody>
      </p:sp>
      <p:sp>
        <p:nvSpPr>
          <p:cNvPr id="3" name="Content Placeholder 2">
            <a:extLst>
              <a:ext uri="{FF2B5EF4-FFF2-40B4-BE49-F238E27FC236}">
                <a16:creationId xmlns:a16="http://schemas.microsoft.com/office/drawing/2014/main" id="{A517F960-07CE-4D5F-948C-A60FD0F5727C}"/>
              </a:ext>
            </a:extLst>
          </p:cNvPr>
          <p:cNvSpPr>
            <a:spLocks noGrp="1"/>
          </p:cNvSpPr>
          <p:nvPr>
            <p:ph idx="1"/>
          </p:nvPr>
        </p:nvSpPr>
        <p:spPr>
          <a:xfrm>
            <a:off x="457200" y="1417638"/>
            <a:ext cx="8229600" cy="4525963"/>
          </a:xfrm>
        </p:spPr>
        <p:txBody>
          <a:bodyPr>
            <a:noAutofit/>
          </a:bodyPr>
          <a:lstStyle/>
          <a:p>
            <a:r>
              <a:rPr lang="en-US" sz="2400" dirty="0"/>
              <a:t>A subnet mask contains four bytes (32 bits) and is often written using the same "dotted-decimal" notation.</a:t>
            </a:r>
          </a:p>
          <a:p>
            <a:r>
              <a:rPr lang="en-US" sz="2400" dirty="0"/>
              <a:t>For example, a very common subnet mask in its binary representation:</a:t>
            </a:r>
          </a:p>
          <a:p>
            <a:pPr marL="0" indent="0">
              <a:buNone/>
            </a:pPr>
            <a:r>
              <a:rPr lang="en-US" sz="2400" dirty="0"/>
              <a:t>	11111111 11111111 11111111 00000000</a:t>
            </a:r>
          </a:p>
          <a:p>
            <a:pPr marL="0" indent="0">
              <a:buNone/>
            </a:pPr>
            <a:r>
              <a:rPr lang="en-US" sz="2400" dirty="0"/>
              <a:t>    typically shown in the equivalent, more readable form</a:t>
            </a:r>
          </a:p>
          <a:p>
            <a:pPr marL="0" indent="0">
              <a:buNone/>
            </a:pPr>
            <a:r>
              <a:rPr lang="en-US" sz="2400" dirty="0"/>
              <a:t>	255.255.255.0</a:t>
            </a:r>
          </a:p>
          <a:p>
            <a:r>
              <a:rPr lang="en-US" sz="2400" dirty="0"/>
              <a:t>All valid subnet masks contain two parts:</a:t>
            </a:r>
          </a:p>
          <a:p>
            <a:pPr lvl="1"/>
            <a:r>
              <a:rPr lang="en-US" sz="2400" dirty="0"/>
              <a:t>extended network portion: the left side with all mask bits set to ‘1’, and</a:t>
            </a:r>
          </a:p>
          <a:p>
            <a:pPr lvl="1"/>
            <a:r>
              <a:rPr lang="en-US" sz="2400" dirty="0"/>
              <a:t>host portion: the right side with all bits set to '0.</a:t>
            </a:r>
          </a:p>
        </p:txBody>
      </p:sp>
      <p:sp>
        <p:nvSpPr>
          <p:cNvPr id="4" name="Date Placeholder 3">
            <a:extLst>
              <a:ext uri="{FF2B5EF4-FFF2-40B4-BE49-F238E27FC236}">
                <a16:creationId xmlns:a16="http://schemas.microsoft.com/office/drawing/2014/main" id="{6A8EAECD-F407-4D4E-9979-905BCA72D066}"/>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038D920F-1A01-46D1-8E58-7988D1821F03}"/>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41B0DDDD-0CCD-4E1F-B6A9-6BB6384B22FB}"/>
              </a:ext>
            </a:extLst>
          </p:cNvPr>
          <p:cNvSpPr>
            <a:spLocks noGrp="1"/>
          </p:cNvSpPr>
          <p:nvPr>
            <p:ph type="sldNum" sz="quarter" idx="12"/>
          </p:nvPr>
        </p:nvSpPr>
        <p:spPr/>
        <p:txBody>
          <a:bodyPr/>
          <a:lstStyle/>
          <a:p>
            <a:fld id="{4472F181-CA5F-4C66-AAEC-96A4C94D83CB}" type="slidenum">
              <a:rPr lang="en-US" smtClean="0"/>
              <a:t>12</a:t>
            </a:fld>
            <a:endParaRPr lang="en-US"/>
          </a:p>
        </p:txBody>
      </p:sp>
    </p:spTree>
    <p:extLst>
      <p:ext uri="{BB962C8B-B14F-4D97-AF65-F5344CB8AC3E}">
        <p14:creationId xmlns:p14="http://schemas.microsoft.com/office/powerpoint/2010/main" val="373487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3F03-69D9-444D-8E22-9EA48A9B4F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6542D1-E114-4E16-BE80-A8635942B5F4}"/>
              </a:ext>
            </a:extLst>
          </p:cNvPr>
          <p:cNvSpPr>
            <a:spLocks noGrp="1"/>
          </p:cNvSpPr>
          <p:nvPr>
            <p:ph idx="1"/>
          </p:nvPr>
        </p:nvSpPr>
        <p:spPr/>
        <p:txBody>
          <a:bodyPr>
            <a:normAutofit/>
          </a:bodyPr>
          <a:lstStyle/>
          <a:p>
            <a:r>
              <a:rPr lang="en-US" sz="2400" dirty="0"/>
              <a:t>A subnet mask is a delineation between the network portion and the host portion.</a:t>
            </a:r>
            <a:br>
              <a:rPr lang="en-US" sz="2400" dirty="0"/>
            </a:br>
            <a:r>
              <a:rPr lang="en-US" sz="2400" dirty="0"/>
              <a:t>Subnetting works by applying the concept of extended network addresses to individual network devices.</a:t>
            </a:r>
          </a:p>
          <a:p>
            <a:r>
              <a:rPr lang="en-US" sz="2400" dirty="0"/>
              <a:t>An extended network address includes both a network address and additional bits that represent the subnet number. </a:t>
            </a:r>
          </a:p>
          <a:p>
            <a:r>
              <a:rPr lang="en-US" sz="2400" dirty="0"/>
              <a:t>The network address and subnet number, when combined with the </a:t>
            </a:r>
            <a:r>
              <a:rPr lang="en-US" sz="2400" b="1" dirty="0"/>
              <a:t>host address</a:t>
            </a:r>
            <a:r>
              <a:rPr lang="en-US" sz="2400" dirty="0"/>
              <a:t>, implement a three-level scheme.</a:t>
            </a:r>
          </a:p>
        </p:txBody>
      </p:sp>
      <p:sp>
        <p:nvSpPr>
          <p:cNvPr id="4" name="Date Placeholder 3">
            <a:extLst>
              <a:ext uri="{FF2B5EF4-FFF2-40B4-BE49-F238E27FC236}">
                <a16:creationId xmlns:a16="http://schemas.microsoft.com/office/drawing/2014/main" id="{C2E8EE74-4D27-4361-9052-5A200ABDD314}"/>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697EDF5F-A0AD-449D-8DB3-5E08F0AA13BB}"/>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500F360B-4FF5-470E-86FA-97F0D6FAD1CF}"/>
              </a:ext>
            </a:extLst>
          </p:cNvPr>
          <p:cNvSpPr>
            <a:spLocks noGrp="1"/>
          </p:cNvSpPr>
          <p:nvPr>
            <p:ph type="sldNum" sz="quarter" idx="12"/>
          </p:nvPr>
        </p:nvSpPr>
        <p:spPr/>
        <p:txBody>
          <a:bodyPr/>
          <a:lstStyle/>
          <a:p>
            <a:fld id="{4472F181-CA5F-4C66-AAEC-96A4C94D83CB}" type="slidenum">
              <a:rPr lang="en-US" smtClean="0"/>
              <a:t>13</a:t>
            </a:fld>
            <a:endParaRPr lang="en-US"/>
          </a:p>
        </p:txBody>
      </p:sp>
    </p:spTree>
    <p:extLst>
      <p:ext uri="{BB962C8B-B14F-4D97-AF65-F5344CB8AC3E}">
        <p14:creationId xmlns:p14="http://schemas.microsoft.com/office/powerpoint/2010/main" val="27957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4940-A5FF-433F-8054-0A7494F35A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FE0632F-E631-41C5-8BA8-CCD80AF5EABF}"/>
              </a:ext>
            </a:extLst>
          </p:cNvPr>
          <p:cNvSpPr>
            <a:spLocks noGrp="1"/>
          </p:cNvSpPr>
          <p:nvPr>
            <p:ph idx="1"/>
          </p:nvPr>
        </p:nvSpPr>
        <p:spPr/>
        <p:txBody>
          <a:bodyPr>
            <a:normAutofit fontScale="92500" lnSpcReduction="20000"/>
          </a:bodyPr>
          <a:lstStyle/>
          <a:p>
            <a:r>
              <a:rPr lang="en-US" sz="2400" dirty="0"/>
              <a:t>Assume we have Class A network:</a:t>
            </a:r>
          </a:p>
          <a:p>
            <a:pPr lvl="1"/>
            <a:r>
              <a:rPr lang="en-US" sz="2400" dirty="0"/>
              <a:t>IP Address: 10.0.0.0</a:t>
            </a:r>
          </a:p>
          <a:p>
            <a:pPr lvl="1"/>
            <a:r>
              <a:rPr lang="en-US" sz="2400" dirty="0"/>
              <a:t>Subnet Mask: 255.0.0.0</a:t>
            </a:r>
          </a:p>
          <a:p>
            <a:pPr lvl="1"/>
            <a:r>
              <a:rPr lang="en-US" sz="2400" dirty="0"/>
              <a:t>This allows us to have 2</a:t>
            </a:r>
            <a:r>
              <a:rPr lang="en-US" sz="2400" baseline="30000" dirty="0"/>
              <a:t>8+8+8</a:t>
            </a:r>
            <a:r>
              <a:rPr lang="en-US" sz="2400" dirty="0"/>
              <a:t> Host IPs (16,777,216)</a:t>
            </a:r>
          </a:p>
          <a:p>
            <a:r>
              <a:rPr lang="en-US" sz="2800" dirty="0"/>
              <a:t>For Class B network:</a:t>
            </a:r>
          </a:p>
          <a:p>
            <a:pPr lvl="1"/>
            <a:r>
              <a:rPr lang="en-US" sz="2400" dirty="0"/>
              <a:t>IP Address: 178.26.0.0</a:t>
            </a:r>
          </a:p>
          <a:p>
            <a:pPr lvl="1"/>
            <a:r>
              <a:rPr lang="en-US" sz="2400" dirty="0"/>
              <a:t>Subnet Mask: 255.255.0.0</a:t>
            </a:r>
          </a:p>
          <a:p>
            <a:pPr lvl="1"/>
            <a:r>
              <a:rPr lang="en-US" sz="2400" dirty="0"/>
              <a:t>2</a:t>
            </a:r>
            <a:r>
              <a:rPr lang="en-US" sz="2400" baseline="30000" dirty="0"/>
              <a:t>8+8</a:t>
            </a:r>
            <a:r>
              <a:rPr lang="en-US" sz="2400" dirty="0"/>
              <a:t> Host IPs (65,536)</a:t>
            </a:r>
          </a:p>
          <a:p>
            <a:r>
              <a:rPr lang="en-US" sz="2800" dirty="0"/>
              <a:t>For Class C network:</a:t>
            </a:r>
          </a:p>
          <a:p>
            <a:pPr lvl="1"/>
            <a:r>
              <a:rPr lang="en-US" sz="2400" dirty="0"/>
              <a:t>IP Address: 210. 188.1.0</a:t>
            </a:r>
          </a:p>
          <a:p>
            <a:pPr lvl="1"/>
            <a:r>
              <a:rPr lang="en-US" sz="2400" dirty="0"/>
              <a:t>Subnet Mask: 255.255.255.0</a:t>
            </a:r>
          </a:p>
          <a:p>
            <a:pPr lvl="1"/>
            <a:r>
              <a:rPr lang="en-US" sz="2400" dirty="0"/>
              <a:t>2</a:t>
            </a:r>
            <a:r>
              <a:rPr lang="en-US" sz="2400" baseline="30000" dirty="0"/>
              <a:t>8</a:t>
            </a:r>
            <a:r>
              <a:rPr lang="en-US" sz="2400" dirty="0"/>
              <a:t> Host IPs (256)</a:t>
            </a:r>
          </a:p>
        </p:txBody>
      </p:sp>
      <p:sp>
        <p:nvSpPr>
          <p:cNvPr id="4" name="Date Placeholder 3">
            <a:extLst>
              <a:ext uri="{FF2B5EF4-FFF2-40B4-BE49-F238E27FC236}">
                <a16:creationId xmlns:a16="http://schemas.microsoft.com/office/drawing/2014/main" id="{16C254B7-2A61-4D46-A028-5F4807D792C8}"/>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67B02452-2EE1-4D29-B14B-C389C60CC568}"/>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F76533D8-3648-4C02-BAA6-B4605803A503}"/>
              </a:ext>
            </a:extLst>
          </p:cNvPr>
          <p:cNvSpPr>
            <a:spLocks noGrp="1"/>
          </p:cNvSpPr>
          <p:nvPr>
            <p:ph type="sldNum" sz="quarter" idx="12"/>
          </p:nvPr>
        </p:nvSpPr>
        <p:spPr/>
        <p:txBody>
          <a:bodyPr/>
          <a:lstStyle/>
          <a:p>
            <a:fld id="{4472F181-CA5F-4C66-AAEC-96A4C94D83CB}" type="slidenum">
              <a:rPr lang="en-US" smtClean="0"/>
              <a:t>14</a:t>
            </a:fld>
            <a:endParaRPr lang="en-US"/>
          </a:p>
        </p:txBody>
      </p:sp>
    </p:spTree>
    <p:extLst>
      <p:ext uri="{BB962C8B-B14F-4D97-AF65-F5344CB8AC3E}">
        <p14:creationId xmlns:p14="http://schemas.microsoft.com/office/powerpoint/2010/main" val="162918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9BC-45C0-49B2-A202-97746F6670BC}"/>
              </a:ext>
            </a:extLst>
          </p:cNvPr>
          <p:cNvSpPr>
            <a:spLocks noGrp="1"/>
          </p:cNvSpPr>
          <p:nvPr>
            <p:ph type="title"/>
          </p:nvPr>
        </p:nvSpPr>
        <p:spPr>
          <a:xfrm>
            <a:off x="457200" y="274638"/>
            <a:ext cx="8229600" cy="792162"/>
          </a:xfrm>
        </p:spPr>
        <p:txBody>
          <a:bodyPr>
            <a:noAutofit/>
          </a:bodyPr>
          <a:lstStyle/>
          <a:p>
            <a:r>
              <a:rPr lang="en-US" sz="3600" dirty="0"/>
              <a:t>What are the limitations of this scheme?</a:t>
            </a:r>
          </a:p>
        </p:txBody>
      </p:sp>
      <p:sp>
        <p:nvSpPr>
          <p:cNvPr id="3" name="Content Placeholder 2">
            <a:extLst>
              <a:ext uri="{FF2B5EF4-FFF2-40B4-BE49-F238E27FC236}">
                <a16:creationId xmlns:a16="http://schemas.microsoft.com/office/drawing/2014/main" id="{3E876861-4334-4506-BC77-4803283F1E68}"/>
              </a:ext>
            </a:extLst>
          </p:cNvPr>
          <p:cNvSpPr>
            <a:spLocks noGrp="1"/>
          </p:cNvSpPr>
          <p:nvPr>
            <p:ph idx="1"/>
          </p:nvPr>
        </p:nvSpPr>
        <p:spPr>
          <a:xfrm>
            <a:off x="457200" y="1371600"/>
            <a:ext cx="8229600" cy="5029200"/>
          </a:xfrm>
        </p:spPr>
        <p:txBody>
          <a:bodyPr>
            <a:normAutofit lnSpcReduction="10000"/>
          </a:bodyPr>
          <a:lstStyle/>
          <a:p>
            <a:r>
              <a:rPr lang="en-US" sz="2400" dirty="0"/>
              <a:t>With a Class A, we can have a network with up to 2</a:t>
            </a:r>
            <a:r>
              <a:rPr lang="en-US" sz="2400" baseline="30000" dirty="0"/>
              <a:t>24</a:t>
            </a:r>
            <a:r>
              <a:rPr lang="en-US" sz="2400" dirty="0"/>
              <a:t> IPs. This can introduce too much chatter on the network and have some security implications.</a:t>
            </a:r>
          </a:p>
          <a:p>
            <a:r>
              <a:rPr lang="en-US" sz="2400" dirty="0"/>
              <a:t>Solution: Take a relatively big address space and break it up into smaller subnets.</a:t>
            </a:r>
          </a:p>
          <a:p>
            <a:r>
              <a:rPr lang="en-US" sz="2400" dirty="0"/>
              <a:t>Implementation: instead of using all the bits of the host bits, we borrow some of the host bits and turn them into network bits.</a:t>
            </a:r>
          </a:p>
          <a:p>
            <a:r>
              <a:rPr lang="en-US" sz="2400" dirty="0"/>
              <a:t>For example, for a Class A network (e.g. IP = 10.0.0.0), by using a subnet mask of 255.255.255.0, we’ll have:</a:t>
            </a:r>
          </a:p>
          <a:p>
            <a:pPr marL="0" indent="0">
              <a:buNone/>
            </a:pPr>
            <a:r>
              <a:rPr lang="en-US" sz="2400" dirty="0"/>
              <a:t>	            255.   255. 255.     0                                     2</a:t>
            </a:r>
            <a:r>
              <a:rPr lang="en-US" sz="2400" baseline="30000" dirty="0"/>
              <a:t>S</a:t>
            </a:r>
            <a:r>
              <a:rPr lang="en-US" sz="2400" dirty="0"/>
              <a:t> subnets </a:t>
            </a:r>
          </a:p>
          <a:p>
            <a:pPr marL="0" indent="0">
              <a:buNone/>
            </a:pPr>
            <a:r>
              <a:rPr lang="en-US" sz="2400" dirty="0"/>
              <a:t>Network	        S = Subnet 	       H = Host        2</a:t>
            </a:r>
            <a:r>
              <a:rPr lang="en-US" sz="2400" baseline="30000" dirty="0"/>
              <a:t>H</a:t>
            </a:r>
            <a:r>
              <a:rPr lang="en-US" sz="2400" dirty="0"/>
              <a:t> hosts</a:t>
            </a:r>
          </a:p>
          <a:p>
            <a:pPr marL="0" indent="0">
              <a:buNone/>
            </a:pPr>
            <a:r>
              <a:rPr lang="en-US" sz="2400" dirty="0"/>
              <a:t>    bits         	   	 bits		             bits</a:t>
            </a:r>
          </a:p>
        </p:txBody>
      </p:sp>
      <p:sp>
        <p:nvSpPr>
          <p:cNvPr id="4" name="Date Placeholder 3">
            <a:extLst>
              <a:ext uri="{FF2B5EF4-FFF2-40B4-BE49-F238E27FC236}">
                <a16:creationId xmlns:a16="http://schemas.microsoft.com/office/drawing/2014/main" id="{4EEBB21D-C076-4D53-A5ED-F77ACD01D70D}"/>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27AF649A-C584-49DD-8873-7FBAE97EF59D}"/>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82763AF1-09BF-4E38-8193-3F697FFA2F67}"/>
              </a:ext>
            </a:extLst>
          </p:cNvPr>
          <p:cNvSpPr>
            <a:spLocks noGrp="1"/>
          </p:cNvSpPr>
          <p:nvPr>
            <p:ph type="sldNum" sz="quarter" idx="12"/>
          </p:nvPr>
        </p:nvSpPr>
        <p:spPr/>
        <p:txBody>
          <a:bodyPr/>
          <a:lstStyle/>
          <a:p>
            <a:fld id="{4472F181-CA5F-4C66-AAEC-96A4C94D83CB}" type="slidenum">
              <a:rPr lang="en-US" smtClean="0"/>
              <a:t>15</a:t>
            </a:fld>
            <a:endParaRPr lang="en-US"/>
          </a:p>
        </p:txBody>
      </p:sp>
      <p:cxnSp>
        <p:nvCxnSpPr>
          <p:cNvPr id="8" name="Straight Arrow Connector 7">
            <a:extLst>
              <a:ext uri="{FF2B5EF4-FFF2-40B4-BE49-F238E27FC236}">
                <a16:creationId xmlns:a16="http://schemas.microsoft.com/office/drawing/2014/main" id="{61E7D45A-9C8B-449E-804B-20D2022C5DC8}"/>
              </a:ext>
            </a:extLst>
          </p:cNvPr>
          <p:cNvCxnSpPr/>
          <p:nvPr/>
        </p:nvCxnSpPr>
        <p:spPr>
          <a:xfrm flipV="1">
            <a:off x="2514600" y="5334000"/>
            <a:ext cx="0"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E11B8E-E32A-4D09-8FA3-EEEEFA386272}"/>
              </a:ext>
            </a:extLst>
          </p:cNvPr>
          <p:cNvCxnSpPr>
            <a:cxnSpLocks/>
          </p:cNvCxnSpPr>
          <p:nvPr/>
        </p:nvCxnSpPr>
        <p:spPr>
          <a:xfrm>
            <a:off x="1676400" y="5791200"/>
            <a:ext cx="838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601AD0EA-E95D-427E-B5F8-8F9C669D63D7}"/>
              </a:ext>
            </a:extLst>
          </p:cNvPr>
          <p:cNvSpPr/>
          <p:nvPr/>
        </p:nvSpPr>
        <p:spPr>
          <a:xfrm rot="16200000">
            <a:off x="3524526" y="4857474"/>
            <a:ext cx="113748" cy="1066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B9F4B86-E11F-47B7-94CA-2C05A2C857EB}"/>
              </a:ext>
            </a:extLst>
          </p:cNvPr>
          <p:cNvCxnSpPr>
            <a:cxnSpLocks/>
          </p:cNvCxnSpPr>
          <p:nvPr/>
        </p:nvCxnSpPr>
        <p:spPr>
          <a:xfrm>
            <a:off x="4572000" y="5715000"/>
            <a:ext cx="1066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EBBD45-0A0C-425A-89A6-1FC3E13AB2F6}"/>
              </a:ext>
            </a:extLst>
          </p:cNvPr>
          <p:cNvCxnSpPr>
            <a:cxnSpLocks/>
          </p:cNvCxnSpPr>
          <p:nvPr/>
        </p:nvCxnSpPr>
        <p:spPr>
          <a:xfrm flipV="1">
            <a:off x="4572000" y="5333999"/>
            <a:ext cx="0" cy="3810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6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B86A7-1170-46F4-BDFE-141DFFB210D3}"/>
              </a:ext>
            </a:extLst>
          </p:cNvPr>
          <p:cNvSpPr>
            <a:spLocks noGrp="1"/>
          </p:cNvSpPr>
          <p:nvPr>
            <p:ph idx="1"/>
          </p:nvPr>
        </p:nvSpPr>
        <p:spPr>
          <a:xfrm>
            <a:off x="457200" y="533400"/>
            <a:ext cx="8229600" cy="5592763"/>
          </a:xfrm>
        </p:spPr>
        <p:txBody>
          <a:bodyPr>
            <a:normAutofit lnSpcReduction="10000"/>
          </a:bodyPr>
          <a:lstStyle/>
          <a:p>
            <a:r>
              <a:rPr lang="en-US" sz="2400" dirty="0"/>
              <a:t>For any host IP and a subnet mask, we should be able to find:</a:t>
            </a:r>
          </a:p>
          <a:p>
            <a:pPr lvl="1"/>
            <a:r>
              <a:rPr lang="en-US" sz="2400" dirty="0"/>
              <a:t>What is the network address?</a:t>
            </a:r>
          </a:p>
          <a:p>
            <a:pPr lvl="1"/>
            <a:r>
              <a:rPr lang="en-US" sz="2400" dirty="0"/>
              <a:t>What is the broadcast address?</a:t>
            </a:r>
          </a:p>
          <a:p>
            <a:pPr lvl="1"/>
            <a:r>
              <a:rPr lang="en-US" sz="2400" dirty="0"/>
              <a:t>How many subnets are there?</a:t>
            </a:r>
          </a:p>
          <a:p>
            <a:pPr lvl="1"/>
            <a:r>
              <a:rPr lang="en-US" sz="2400" dirty="0"/>
              <a:t>How many hosts per subnet are there?</a:t>
            </a:r>
          </a:p>
          <a:p>
            <a:pPr>
              <a:spcAft>
                <a:spcPts val="1200"/>
              </a:spcAft>
            </a:pPr>
            <a:r>
              <a:rPr lang="en-US" sz="2400" dirty="0"/>
              <a:t>As we take bits away from the host and turn them into network bits, we have to do so in consecutive order starting from the higher order bits.</a:t>
            </a:r>
          </a:p>
          <a:p>
            <a:pPr marL="0" indent="0">
              <a:buNone/>
            </a:pPr>
            <a:r>
              <a:rPr lang="en-US" sz="2800" dirty="0">
                <a:solidFill>
                  <a:srgbClr val="00B0F0"/>
                </a:solidFill>
              </a:rPr>
              <a:t>       A         B         C          D         E</a:t>
            </a:r>
          </a:p>
          <a:p>
            <a:pPr marL="0" indent="0">
              <a:buNone/>
            </a:pPr>
            <a:r>
              <a:rPr lang="en-US" sz="2800" dirty="0">
                <a:solidFill>
                  <a:srgbClr val="00B0F0"/>
                </a:solidFill>
              </a:rPr>
              <a:t>	128	192	224	240	248	252	254	255</a:t>
            </a:r>
          </a:p>
          <a:p>
            <a:pPr marL="0" indent="0">
              <a:buNone/>
            </a:pPr>
            <a:r>
              <a:rPr lang="en-US" sz="2800" dirty="0">
                <a:solidFill>
                  <a:srgbClr val="00B0F0"/>
                </a:solidFill>
              </a:rPr>
              <a:t>	128   	</a:t>
            </a:r>
            <a:r>
              <a:rPr lang="en-US" dirty="0">
                <a:solidFill>
                  <a:srgbClr val="00B0F0"/>
                </a:solidFill>
              </a:rPr>
              <a:t>64   	32   	16   	8   	4   	2   	1</a:t>
            </a:r>
          </a:p>
          <a:p>
            <a:pPr marL="0" indent="0">
              <a:buNone/>
            </a:pPr>
            <a:r>
              <a:rPr lang="en-US" sz="2800" dirty="0">
                <a:solidFill>
                  <a:srgbClr val="00B0F0"/>
                </a:solidFill>
              </a:rPr>
              <a:t>	2</a:t>
            </a:r>
            <a:r>
              <a:rPr lang="en-US" sz="2800" baseline="30000" dirty="0">
                <a:solidFill>
                  <a:srgbClr val="00B0F0"/>
                </a:solidFill>
              </a:rPr>
              <a:t>7</a:t>
            </a:r>
            <a:r>
              <a:rPr lang="en-US" sz="2800" dirty="0">
                <a:solidFill>
                  <a:srgbClr val="00B0F0"/>
                </a:solidFill>
              </a:rPr>
              <a:t>	2</a:t>
            </a:r>
            <a:r>
              <a:rPr lang="en-US" sz="2800" baseline="30000" dirty="0">
                <a:solidFill>
                  <a:srgbClr val="00B0F0"/>
                </a:solidFill>
              </a:rPr>
              <a:t>6</a:t>
            </a:r>
            <a:r>
              <a:rPr lang="en-US" sz="2800" dirty="0">
                <a:solidFill>
                  <a:srgbClr val="00B0F0"/>
                </a:solidFill>
              </a:rPr>
              <a:t>	2</a:t>
            </a:r>
            <a:r>
              <a:rPr lang="en-US" sz="2800" baseline="30000" dirty="0">
                <a:solidFill>
                  <a:srgbClr val="00B0F0"/>
                </a:solidFill>
              </a:rPr>
              <a:t>5</a:t>
            </a:r>
            <a:r>
              <a:rPr lang="en-US" sz="2800" dirty="0">
                <a:solidFill>
                  <a:srgbClr val="00B0F0"/>
                </a:solidFill>
              </a:rPr>
              <a:t>	2</a:t>
            </a:r>
            <a:r>
              <a:rPr lang="en-US" sz="2800" baseline="30000" dirty="0">
                <a:solidFill>
                  <a:srgbClr val="00B0F0"/>
                </a:solidFill>
              </a:rPr>
              <a:t>4</a:t>
            </a:r>
            <a:r>
              <a:rPr lang="en-US" sz="2800" dirty="0">
                <a:solidFill>
                  <a:srgbClr val="00B0F0"/>
                </a:solidFill>
              </a:rPr>
              <a:t>	2</a:t>
            </a:r>
            <a:r>
              <a:rPr lang="en-US" sz="2800" baseline="30000" dirty="0">
                <a:solidFill>
                  <a:srgbClr val="00B0F0"/>
                </a:solidFill>
              </a:rPr>
              <a:t>3</a:t>
            </a:r>
            <a:r>
              <a:rPr lang="en-US" sz="2800" dirty="0">
                <a:solidFill>
                  <a:srgbClr val="00B0F0"/>
                </a:solidFill>
              </a:rPr>
              <a:t>	2</a:t>
            </a:r>
            <a:r>
              <a:rPr lang="en-US" sz="2800" baseline="30000" dirty="0">
                <a:solidFill>
                  <a:srgbClr val="00B0F0"/>
                </a:solidFill>
              </a:rPr>
              <a:t>2</a:t>
            </a:r>
            <a:r>
              <a:rPr lang="en-US" sz="2800" dirty="0">
                <a:solidFill>
                  <a:srgbClr val="00B0F0"/>
                </a:solidFill>
              </a:rPr>
              <a:t>	2</a:t>
            </a:r>
            <a:r>
              <a:rPr lang="en-US" sz="2800" baseline="30000" dirty="0">
                <a:solidFill>
                  <a:srgbClr val="00B0F0"/>
                </a:solidFill>
              </a:rPr>
              <a:t>1</a:t>
            </a:r>
            <a:r>
              <a:rPr lang="en-US" sz="2800" dirty="0">
                <a:solidFill>
                  <a:srgbClr val="00B0F0"/>
                </a:solidFill>
              </a:rPr>
              <a:t>	2</a:t>
            </a:r>
            <a:r>
              <a:rPr lang="en-US" sz="2800" baseline="30000" dirty="0">
                <a:solidFill>
                  <a:srgbClr val="00B0F0"/>
                </a:solidFill>
              </a:rPr>
              <a:t>0</a:t>
            </a:r>
          </a:p>
        </p:txBody>
      </p:sp>
      <p:sp>
        <p:nvSpPr>
          <p:cNvPr id="4" name="Date Placeholder 3">
            <a:extLst>
              <a:ext uri="{FF2B5EF4-FFF2-40B4-BE49-F238E27FC236}">
                <a16:creationId xmlns:a16="http://schemas.microsoft.com/office/drawing/2014/main" id="{B186AEEA-C339-4413-8F9B-B20B9C961624}"/>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DF7CA641-DC18-4C56-B0A7-C598FA990E54}"/>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E774F97A-CA91-4C0E-B445-07C38784D82B}"/>
              </a:ext>
            </a:extLst>
          </p:cNvPr>
          <p:cNvSpPr>
            <a:spLocks noGrp="1"/>
          </p:cNvSpPr>
          <p:nvPr>
            <p:ph type="sldNum" sz="quarter" idx="12"/>
          </p:nvPr>
        </p:nvSpPr>
        <p:spPr/>
        <p:txBody>
          <a:bodyPr/>
          <a:lstStyle/>
          <a:p>
            <a:fld id="{4472F181-CA5F-4C66-AAEC-96A4C94D83CB}" type="slidenum">
              <a:rPr lang="en-US" smtClean="0"/>
              <a:t>16</a:t>
            </a:fld>
            <a:endParaRPr lang="en-US"/>
          </a:p>
        </p:txBody>
      </p:sp>
    </p:spTree>
    <p:extLst>
      <p:ext uri="{BB962C8B-B14F-4D97-AF65-F5344CB8AC3E}">
        <p14:creationId xmlns:p14="http://schemas.microsoft.com/office/powerpoint/2010/main" val="206414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1DF2-1CA7-48AA-BE97-174B137ABE83}"/>
              </a:ext>
            </a:extLst>
          </p:cNvPr>
          <p:cNvSpPr>
            <a:spLocks noGrp="1"/>
          </p:cNvSpPr>
          <p:nvPr>
            <p:ph type="title"/>
          </p:nvPr>
        </p:nvSpPr>
        <p:spPr>
          <a:xfrm>
            <a:off x="381000" y="152400"/>
            <a:ext cx="8229600" cy="792162"/>
          </a:xfrm>
        </p:spPr>
        <p:txBody>
          <a:bodyPr>
            <a:normAutofit/>
          </a:bodyPr>
          <a:lstStyle/>
          <a:p>
            <a:r>
              <a:rPr lang="en-US" sz="3600" dirty="0"/>
              <a:t>Example-1</a:t>
            </a:r>
            <a:endParaRPr lang="en-US" sz="4000" dirty="0"/>
          </a:p>
        </p:txBody>
      </p:sp>
      <p:sp>
        <p:nvSpPr>
          <p:cNvPr id="3" name="Content Placeholder 2">
            <a:extLst>
              <a:ext uri="{FF2B5EF4-FFF2-40B4-BE49-F238E27FC236}">
                <a16:creationId xmlns:a16="http://schemas.microsoft.com/office/drawing/2014/main" id="{EE591D26-E5F4-46C1-A45C-FB085A37F5F5}"/>
              </a:ext>
            </a:extLst>
          </p:cNvPr>
          <p:cNvSpPr>
            <a:spLocks noGrp="1"/>
          </p:cNvSpPr>
          <p:nvPr>
            <p:ph idx="1"/>
          </p:nvPr>
        </p:nvSpPr>
        <p:spPr>
          <a:xfrm>
            <a:off x="457200" y="990600"/>
            <a:ext cx="8382000" cy="5135563"/>
          </a:xfrm>
        </p:spPr>
        <p:txBody>
          <a:bodyPr>
            <a:normAutofit/>
          </a:bodyPr>
          <a:lstStyle/>
          <a:p>
            <a:pPr marL="0" indent="0">
              <a:buNone/>
            </a:pPr>
            <a:r>
              <a:rPr lang="en-US" sz="2400" dirty="0">
                <a:solidFill>
                  <a:srgbClr val="00B050"/>
                </a:solidFill>
              </a:rPr>
              <a:t>	10.15.67.129  		(IP)</a:t>
            </a:r>
          </a:p>
          <a:p>
            <a:pPr marL="0" indent="0">
              <a:spcAft>
                <a:spcPts val="1200"/>
              </a:spcAft>
              <a:buNone/>
            </a:pPr>
            <a:r>
              <a:rPr lang="en-US" sz="2400" dirty="0">
                <a:solidFill>
                  <a:srgbClr val="00B050"/>
                </a:solidFill>
              </a:rPr>
              <a:t>	255.255.255.192 	(Subnet Mask)</a:t>
            </a:r>
          </a:p>
          <a:p>
            <a:pPr>
              <a:spcAft>
                <a:spcPts val="600"/>
              </a:spcAft>
            </a:pPr>
            <a:r>
              <a:rPr lang="en-US" sz="2400" dirty="0"/>
              <a:t>Based on the subnet mask, we have 8 bits (1</a:t>
            </a:r>
            <a:r>
              <a:rPr lang="en-US" sz="2400" baseline="30000" dirty="0"/>
              <a:t>st</a:t>
            </a:r>
            <a:r>
              <a:rPr lang="en-US" sz="2400" dirty="0"/>
              <a:t> octet) + 8 bits (2</a:t>
            </a:r>
            <a:r>
              <a:rPr lang="en-US" sz="2400" baseline="30000" dirty="0"/>
              <a:t>nd</a:t>
            </a:r>
            <a:r>
              <a:rPr lang="en-US" sz="2400" dirty="0"/>
              <a:t> octet) + 8 bits (3</a:t>
            </a:r>
            <a:r>
              <a:rPr lang="en-US" sz="2400" baseline="30000" dirty="0"/>
              <a:t>rd</a:t>
            </a:r>
            <a:r>
              <a:rPr lang="en-US" sz="2400" dirty="0"/>
              <a:t> octet) + 2 bits (4</a:t>
            </a:r>
            <a:r>
              <a:rPr lang="en-US" sz="2400" baseline="30000" dirty="0"/>
              <a:t>th</a:t>
            </a:r>
            <a:r>
              <a:rPr lang="en-US" sz="2400" dirty="0"/>
              <a:t> octet) = 26 bit network address.</a:t>
            </a:r>
          </a:p>
          <a:p>
            <a:pPr>
              <a:spcAft>
                <a:spcPts val="600"/>
              </a:spcAft>
            </a:pPr>
            <a:r>
              <a:rPr lang="en-US" sz="2400" dirty="0"/>
              <a:t>Since we have a Class A IP (why?), we can further divide the 26 bit network address into: 8 bit network address + 18 bit subnet address.</a:t>
            </a:r>
          </a:p>
          <a:p>
            <a:pPr>
              <a:spcAft>
                <a:spcPts val="600"/>
              </a:spcAft>
            </a:pPr>
            <a:r>
              <a:rPr lang="en-US" sz="2400" dirty="0"/>
              <a:t>The size of the subnet will be determined by the remaining 6 bits of the 4</a:t>
            </a:r>
            <a:r>
              <a:rPr lang="en-US" sz="2400" baseline="30000" dirty="0"/>
              <a:t>th</a:t>
            </a:r>
            <a:r>
              <a:rPr lang="en-US" sz="2400" dirty="0"/>
              <a:t> octet. Therefore, we have 2</a:t>
            </a:r>
            <a:r>
              <a:rPr lang="en-US" sz="2400" baseline="30000" dirty="0"/>
              <a:t>6</a:t>
            </a:r>
            <a:r>
              <a:rPr lang="en-US" sz="2400" dirty="0"/>
              <a:t> (64) host IPs/subnet. </a:t>
            </a:r>
          </a:p>
          <a:p>
            <a:r>
              <a:rPr lang="en-US" sz="2400" dirty="0"/>
              <a:t>The subnets delineations are: 0-63, 64-127, 128-191, 192-255.</a:t>
            </a:r>
          </a:p>
        </p:txBody>
      </p:sp>
      <p:sp>
        <p:nvSpPr>
          <p:cNvPr id="4" name="Date Placeholder 3">
            <a:extLst>
              <a:ext uri="{FF2B5EF4-FFF2-40B4-BE49-F238E27FC236}">
                <a16:creationId xmlns:a16="http://schemas.microsoft.com/office/drawing/2014/main" id="{3B51D5C2-6276-456F-8B75-A29067C51891}"/>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6206E978-5321-4238-BB6C-50BF7EC9A4A4}"/>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87563732-FA66-4217-B4A9-0ED57EBDCC99}"/>
              </a:ext>
            </a:extLst>
          </p:cNvPr>
          <p:cNvSpPr>
            <a:spLocks noGrp="1"/>
          </p:cNvSpPr>
          <p:nvPr>
            <p:ph type="sldNum" sz="quarter" idx="12"/>
          </p:nvPr>
        </p:nvSpPr>
        <p:spPr/>
        <p:txBody>
          <a:bodyPr/>
          <a:lstStyle/>
          <a:p>
            <a:fld id="{4472F181-CA5F-4C66-AAEC-96A4C94D83CB}" type="slidenum">
              <a:rPr lang="en-US" smtClean="0"/>
              <a:t>17</a:t>
            </a:fld>
            <a:endParaRPr lang="en-US"/>
          </a:p>
        </p:txBody>
      </p:sp>
    </p:spTree>
    <p:extLst>
      <p:ext uri="{BB962C8B-B14F-4D97-AF65-F5344CB8AC3E}">
        <p14:creationId xmlns:p14="http://schemas.microsoft.com/office/powerpoint/2010/main" val="1801627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16251-C26C-4DF7-8A37-EFFFE6B0FE17}"/>
              </a:ext>
            </a:extLst>
          </p:cNvPr>
          <p:cNvSpPr>
            <a:spLocks noGrp="1"/>
          </p:cNvSpPr>
          <p:nvPr>
            <p:ph idx="1"/>
          </p:nvPr>
        </p:nvSpPr>
        <p:spPr>
          <a:xfrm>
            <a:off x="457200" y="762000"/>
            <a:ext cx="8229600" cy="5364163"/>
          </a:xfrm>
        </p:spPr>
        <p:txBody>
          <a:bodyPr>
            <a:normAutofit lnSpcReduction="10000"/>
          </a:bodyPr>
          <a:lstStyle/>
          <a:p>
            <a:r>
              <a:rPr lang="en-US" sz="2400" dirty="0"/>
              <a:t>By convention, the first IP of a subnet is used as the network address, and the last IP of a subnet is used as the broadcast address.</a:t>
            </a:r>
          </a:p>
          <a:p>
            <a:r>
              <a:rPr lang="en-US" sz="2400" dirty="0"/>
              <a:t>For this example, 0, 64, 128, 192 are the network addresses, and 63, 127, 191, 255 are the broadcast addresses, within their respective subnets.</a:t>
            </a:r>
          </a:p>
          <a:p>
            <a:r>
              <a:rPr lang="en-US" sz="2400" dirty="0"/>
              <a:t>In summary, we have</a:t>
            </a:r>
          </a:p>
          <a:p>
            <a:pPr lvl="1"/>
            <a:r>
              <a:rPr lang="en-US" sz="2400" dirty="0"/>
              <a:t>This is a Class A network</a:t>
            </a:r>
          </a:p>
          <a:p>
            <a:pPr lvl="1"/>
            <a:r>
              <a:rPr lang="en-US" sz="2400" dirty="0"/>
              <a:t>2</a:t>
            </a:r>
            <a:r>
              <a:rPr lang="en-US" sz="2400" baseline="30000" dirty="0"/>
              <a:t>18</a:t>
            </a:r>
            <a:r>
              <a:rPr lang="en-US" sz="2400" dirty="0"/>
              <a:t> subnets (262,144)</a:t>
            </a:r>
          </a:p>
          <a:p>
            <a:pPr lvl="1"/>
            <a:r>
              <a:rPr lang="en-US" sz="2400" dirty="0"/>
              <a:t>64 IPs per subnet (but only 62 host IPs)</a:t>
            </a:r>
          </a:p>
          <a:p>
            <a:pPr lvl="1"/>
            <a:r>
              <a:rPr lang="en-US" sz="2400" dirty="0"/>
              <a:t>Regarding our subnet (to which 10.15.67.129 belongs):</a:t>
            </a:r>
          </a:p>
          <a:p>
            <a:pPr lvl="2"/>
            <a:r>
              <a:rPr lang="en-US" dirty="0"/>
              <a:t>The subnet ID is 10.15.67. 128</a:t>
            </a:r>
          </a:p>
          <a:p>
            <a:pPr lvl="2"/>
            <a:r>
              <a:rPr lang="en-US" dirty="0"/>
              <a:t>The broadcast IP is 10.15.67.191</a:t>
            </a:r>
          </a:p>
        </p:txBody>
      </p:sp>
      <p:sp>
        <p:nvSpPr>
          <p:cNvPr id="4" name="Date Placeholder 3">
            <a:extLst>
              <a:ext uri="{FF2B5EF4-FFF2-40B4-BE49-F238E27FC236}">
                <a16:creationId xmlns:a16="http://schemas.microsoft.com/office/drawing/2014/main" id="{E6D48081-2287-460A-BC2C-8FD23C21EE66}"/>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4E47FCA9-EE14-400D-8D11-D095199330EC}"/>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65A4877E-FE20-4CE0-A970-EF5E04070163}"/>
              </a:ext>
            </a:extLst>
          </p:cNvPr>
          <p:cNvSpPr>
            <a:spLocks noGrp="1"/>
          </p:cNvSpPr>
          <p:nvPr>
            <p:ph type="sldNum" sz="quarter" idx="12"/>
          </p:nvPr>
        </p:nvSpPr>
        <p:spPr/>
        <p:txBody>
          <a:bodyPr/>
          <a:lstStyle/>
          <a:p>
            <a:fld id="{4472F181-CA5F-4C66-AAEC-96A4C94D83CB}" type="slidenum">
              <a:rPr lang="en-US" smtClean="0"/>
              <a:t>18</a:t>
            </a:fld>
            <a:endParaRPr lang="en-US"/>
          </a:p>
        </p:txBody>
      </p:sp>
    </p:spTree>
    <p:extLst>
      <p:ext uri="{BB962C8B-B14F-4D97-AF65-F5344CB8AC3E}">
        <p14:creationId xmlns:p14="http://schemas.microsoft.com/office/powerpoint/2010/main" val="110263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EA22-4927-4701-AB5E-8711DAC43A18}"/>
              </a:ext>
            </a:extLst>
          </p:cNvPr>
          <p:cNvSpPr>
            <a:spLocks noGrp="1"/>
          </p:cNvSpPr>
          <p:nvPr>
            <p:ph type="title"/>
          </p:nvPr>
        </p:nvSpPr>
        <p:spPr>
          <a:xfrm>
            <a:off x="457200" y="274638"/>
            <a:ext cx="8229600" cy="715962"/>
          </a:xfrm>
        </p:spPr>
        <p:txBody>
          <a:bodyPr>
            <a:normAutofit/>
          </a:bodyPr>
          <a:lstStyle/>
          <a:p>
            <a:r>
              <a:rPr lang="en-US" sz="3600" dirty="0"/>
              <a:t>Example-2</a:t>
            </a:r>
          </a:p>
        </p:txBody>
      </p:sp>
      <p:sp>
        <p:nvSpPr>
          <p:cNvPr id="3" name="Content Placeholder 2">
            <a:extLst>
              <a:ext uri="{FF2B5EF4-FFF2-40B4-BE49-F238E27FC236}">
                <a16:creationId xmlns:a16="http://schemas.microsoft.com/office/drawing/2014/main" id="{2FFA3F97-FA14-41BC-B3E7-7FD9F701EBBD}"/>
              </a:ext>
            </a:extLst>
          </p:cNvPr>
          <p:cNvSpPr>
            <a:spLocks noGrp="1"/>
          </p:cNvSpPr>
          <p:nvPr>
            <p:ph idx="1"/>
          </p:nvPr>
        </p:nvSpPr>
        <p:spPr>
          <a:xfrm>
            <a:off x="457200" y="1066800"/>
            <a:ext cx="8382000" cy="5059363"/>
          </a:xfrm>
        </p:spPr>
        <p:txBody>
          <a:bodyPr>
            <a:normAutofit/>
          </a:bodyPr>
          <a:lstStyle/>
          <a:p>
            <a:pPr marL="0" indent="0">
              <a:buNone/>
            </a:pPr>
            <a:r>
              <a:rPr lang="en-US" sz="2400" dirty="0"/>
              <a:t>	</a:t>
            </a:r>
            <a:r>
              <a:rPr lang="en-US" sz="2400" dirty="0">
                <a:solidFill>
                  <a:srgbClr val="00B050"/>
                </a:solidFill>
              </a:rPr>
              <a:t>200.168.144.132  		(IP)</a:t>
            </a:r>
          </a:p>
          <a:p>
            <a:pPr marL="0" indent="0">
              <a:buNone/>
            </a:pPr>
            <a:r>
              <a:rPr lang="en-US" sz="2400" dirty="0">
                <a:solidFill>
                  <a:srgbClr val="00B050"/>
                </a:solidFill>
              </a:rPr>
              <a:t>	255.255.255.224 	(Subnet Mask)</a:t>
            </a:r>
          </a:p>
          <a:p>
            <a:r>
              <a:rPr lang="en-US" sz="2400" dirty="0"/>
              <a:t>Based on the subnet mask, we have 8 bits (1st octet) + 8 bits (2nd octet) + 8 bits (3rd octet) + 3 bits (4th octet) = 27 bit network address.</a:t>
            </a:r>
          </a:p>
          <a:p>
            <a:r>
              <a:rPr lang="en-US" sz="2400" dirty="0"/>
              <a:t>Since we have a Class C IP, we can further divide the 27 bit network address into: 24 bit network address + 3 bit subnet address.</a:t>
            </a:r>
          </a:p>
          <a:p>
            <a:r>
              <a:rPr lang="en-US" sz="2400" dirty="0"/>
              <a:t>The size of the subnet will be determined by the remaining 5 bits of the 4</a:t>
            </a:r>
            <a:r>
              <a:rPr lang="en-US" sz="2400" baseline="30000" dirty="0"/>
              <a:t>th</a:t>
            </a:r>
            <a:r>
              <a:rPr lang="en-US" sz="2400" dirty="0"/>
              <a:t> octet. Therefore, we have 2</a:t>
            </a:r>
            <a:r>
              <a:rPr lang="en-US" sz="2400" baseline="30000" dirty="0"/>
              <a:t>5</a:t>
            </a:r>
            <a:r>
              <a:rPr lang="en-US" sz="2400" dirty="0"/>
              <a:t> (32) host IPs/subnet.</a:t>
            </a:r>
          </a:p>
          <a:p>
            <a:r>
              <a:rPr lang="en-US" sz="2400" dirty="0"/>
              <a:t>The subnets delineations are: 0-31, 32-63, 64-95, 96-127, 128-159, 160-191, 192-223, 224-255.</a:t>
            </a:r>
          </a:p>
        </p:txBody>
      </p:sp>
      <p:sp>
        <p:nvSpPr>
          <p:cNvPr id="4" name="Date Placeholder 3">
            <a:extLst>
              <a:ext uri="{FF2B5EF4-FFF2-40B4-BE49-F238E27FC236}">
                <a16:creationId xmlns:a16="http://schemas.microsoft.com/office/drawing/2014/main" id="{EEFC2437-9EAA-40EE-807F-37389538D5E7}"/>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CC7FCC7C-35E3-4CCE-84AA-0F1E9342ABC8}"/>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D90AB706-5C48-4D2D-863C-9FF7AD5A9D3C}"/>
              </a:ext>
            </a:extLst>
          </p:cNvPr>
          <p:cNvSpPr>
            <a:spLocks noGrp="1"/>
          </p:cNvSpPr>
          <p:nvPr>
            <p:ph type="sldNum" sz="quarter" idx="12"/>
          </p:nvPr>
        </p:nvSpPr>
        <p:spPr/>
        <p:txBody>
          <a:bodyPr/>
          <a:lstStyle/>
          <a:p>
            <a:fld id="{4472F181-CA5F-4C66-AAEC-96A4C94D83CB}" type="slidenum">
              <a:rPr lang="en-US" smtClean="0"/>
              <a:t>19</a:t>
            </a:fld>
            <a:endParaRPr lang="en-US"/>
          </a:p>
        </p:txBody>
      </p:sp>
    </p:spTree>
    <p:extLst>
      <p:ext uri="{BB962C8B-B14F-4D97-AF65-F5344CB8AC3E}">
        <p14:creationId xmlns:p14="http://schemas.microsoft.com/office/powerpoint/2010/main" val="206908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9CF3-BDEA-427A-8FF7-8CB9D02CF8EA}"/>
              </a:ext>
            </a:extLst>
          </p:cNvPr>
          <p:cNvSpPr>
            <a:spLocks noGrp="1"/>
          </p:cNvSpPr>
          <p:nvPr>
            <p:ph type="title"/>
          </p:nvPr>
        </p:nvSpPr>
        <p:spPr>
          <a:xfrm>
            <a:off x="381000" y="4459288"/>
            <a:ext cx="2209800" cy="639762"/>
          </a:xfrm>
        </p:spPr>
        <p:txBody>
          <a:bodyPr>
            <a:normAutofit fontScale="90000"/>
          </a:bodyPr>
          <a:lstStyle/>
          <a:p>
            <a:pPr algn="r"/>
            <a:r>
              <a:rPr lang="en-US" dirty="0"/>
              <a:t>IP Classes</a:t>
            </a:r>
          </a:p>
        </p:txBody>
      </p:sp>
      <p:sp>
        <p:nvSpPr>
          <p:cNvPr id="3" name="Content Placeholder 2">
            <a:extLst>
              <a:ext uri="{FF2B5EF4-FFF2-40B4-BE49-F238E27FC236}">
                <a16:creationId xmlns:a16="http://schemas.microsoft.com/office/drawing/2014/main" id="{47AA79F5-281F-4539-B5C5-FA41744BCEFE}"/>
              </a:ext>
            </a:extLst>
          </p:cNvPr>
          <p:cNvSpPr>
            <a:spLocks noGrp="1"/>
          </p:cNvSpPr>
          <p:nvPr>
            <p:ph idx="1"/>
          </p:nvPr>
        </p:nvSpPr>
        <p:spPr>
          <a:xfrm>
            <a:off x="228600" y="228600"/>
            <a:ext cx="8229600" cy="2643188"/>
          </a:xfrm>
        </p:spPr>
        <p:txBody>
          <a:bodyPr>
            <a:normAutofit/>
          </a:bodyPr>
          <a:lstStyle/>
          <a:p>
            <a:r>
              <a:rPr lang="en-US" sz="2300" dirty="0"/>
              <a:t>The Internet is laid out as Class A, B, C, D, and E. </a:t>
            </a:r>
          </a:p>
          <a:p>
            <a:r>
              <a:rPr lang="en-US" sz="2300" dirty="0"/>
              <a:t>Class A uses up the first half of the entire Internet.</a:t>
            </a:r>
          </a:p>
          <a:p>
            <a:r>
              <a:rPr lang="en-US" sz="2300" dirty="0"/>
              <a:t>Class B uses half of the remaining half.</a:t>
            </a:r>
          </a:p>
          <a:p>
            <a:r>
              <a:rPr lang="en-US" sz="2300" dirty="0"/>
              <a:t>Class C uses the remaining half again.</a:t>
            </a:r>
          </a:p>
          <a:p>
            <a:r>
              <a:rPr lang="en-US" sz="2300" dirty="0"/>
              <a:t>Class D (Multicasting) uses up the remaining half again.</a:t>
            </a:r>
          </a:p>
          <a:p>
            <a:r>
              <a:rPr lang="en-US" sz="2300" dirty="0"/>
              <a:t>Whatever is left over is reserved for Class E.</a:t>
            </a:r>
          </a:p>
        </p:txBody>
      </p:sp>
      <p:sp>
        <p:nvSpPr>
          <p:cNvPr id="4" name="Date Placeholder 3">
            <a:extLst>
              <a:ext uri="{FF2B5EF4-FFF2-40B4-BE49-F238E27FC236}">
                <a16:creationId xmlns:a16="http://schemas.microsoft.com/office/drawing/2014/main" id="{0BC832D9-DAC1-4104-A71F-9BB0D71F2A3C}"/>
              </a:ext>
            </a:extLst>
          </p:cNvPr>
          <p:cNvSpPr>
            <a:spLocks noGrp="1"/>
          </p:cNvSpPr>
          <p:nvPr>
            <p:ph type="dt" sz="half" idx="10"/>
          </p:nvPr>
        </p:nvSpPr>
        <p:spPr>
          <a:xfrm>
            <a:off x="457200" y="6356350"/>
            <a:ext cx="2133600" cy="365125"/>
          </a:xfrm>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A02F2EC2-C0A4-49B1-ADB0-0B3F008A4AE1}"/>
              </a:ext>
            </a:extLst>
          </p:cNvPr>
          <p:cNvSpPr>
            <a:spLocks noGrp="1"/>
          </p:cNvSpPr>
          <p:nvPr>
            <p:ph type="ftr" sz="quarter" idx="11"/>
          </p:nvPr>
        </p:nvSpPr>
        <p:spPr>
          <a:xfrm>
            <a:off x="3124200" y="6356350"/>
            <a:ext cx="2895600" cy="365125"/>
          </a:xfrm>
        </p:spPr>
        <p:txBody>
          <a:bodyPr/>
          <a:lstStyle/>
          <a:p>
            <a:r>
              <a:rPr lang="en-US"/>
              <a:t>Dr. Jololian</a:t>
            </a:r>
          </a:p>
        </p:txBody>
      </p:sp>
      <p:sp>
        <p:nvSpPr>
          <p:cNvPr id="6" name="Slide Number Placeholder 5">
            <a:extLst>
              <a:ext uri="{FF2B5EF4-FFF2-40B4-BE49-F238E27FC236}">
                <a16:creationId xmlns:a16="http://schemas.microsoft.com/office/drawing/2014/main" id="{65B9048B-583E-4C74-86AE-30B74C19AD19}"/>
              </a:ext>
            </a:extLst>
          </p:cNvPr>
          <p:cNvSpPr>
            <a:spLocks noGrp="1"/>
          </p:cNvSpPr>
          <p:nvPr>
            <p:ph type="sldNum" sz="quarter" idx="12"/>
          </p:nvPr>
        </p:nvSpPr>
        <p:spPr>
          <a:xfrm>
            <a:off x="6553200" y="6356350"/>
            <a:ext cx="2133600" cy="365125"/>
          </a:xfrm>
        </p:spPr>
        <p:txBody>
          <a:bodyPr/>
          <a:lstStyle/>
          <a:p>
            <a:fld id="{4472F181-CA5F-4C66-AAEC-96A4C94D83CB}" type="slidenum">
              <a:rPr lang="en-US" smtClean="0"/>
              <a:t>3</a:t>
            </a:fld>
            <a:endParaRPr lang="en-US"/>
          </a:p>
        </p:txBody>
      </p:sp>
      <p:pic>
        <p:nvPicPr>
          <p:cNvPr id="9" name="Picture 8">
            <a:extLst>
              <a:ext uri="{FF2B5EF4-FFF2-40B4-BE49-F238E27FC236}">
                <a16:creationId xmlns:a16="http://schemas.microsoft.com/office/drawing/2014/main" id="{8A568E40-BA76-412F-8EB5-81AC3F2B4479}"/>
              </a:ext>
            </a:extLst>
          </p:cNvPr>
          <p:cNvPicPr>
            <a:picLocks noChangeAspect="1"/>
          </p:cNvPicPr>
          <p:nvPr/>
        </p:nvPicPr>
        <p:blipFill>
          <a:blip r:embed="rId2"/>
          <a:stretch>
            <a:fillRect/>
          </a:stretch>
        </p:blipFill>
        <p:spPr>
          <a:xfrm>
            <a:off x="2971800" y="2784559"/>
            <a:ext cx="5418272" cy="3827383"/>
          </a:xfrm>
          <a:prstGeom prst="rect">
            <a:avLst/>
          </a:prstGeom>
          <a:ln>
            <a:solidFill>
              <a:schemeClr val="accent1"/>
            </a:solidFill>
          </a:ln>
        </p:spPr>
      </p:pic>
    </p:spTree>
    <p:extLst>
      <p:ext uri="{BB962C8B-B14F-4D97-AF65-F5344CB8AC3E}">
        <p14:creationId xmlns:p14="http://schemas.microsoft.com/office/powerpoint/2010/main" val="217384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D2D5-A48B-497D-898C-AB3B3B069757}"/>
              </a:ext>
            </a:extLst>
          </p:cNvPr>
          <p:cNvSpPr>
            <a:spLocks noGrp="1"/>
          </p:cNvSpPr>
          <p:nvPr>
            <p:ph idx="1"/>
          </p:nvPr>
        </p:nvSpPr>
        <p:spPr>
          <a:xfrm>
            <a:off x="381000" y="914400"/>
            <a:ext cx="8229600" cy="4525963"/>
          </a:xfrm>
        </p:spPr>
        <p:txBody>
          <a:bodyPr>
            <a:normAutofit/>
          </a:bodyPr>
          <a:lstStyle/>
          <a:p>
            <a:r>
              <a:rPr lang="en-US" sz="2400" dirty="0"/>
              <a:t>For this example, 0, 32, 64, 96, 128, 160, 192, 224 are the network addresses, and 31, 63, 95, 127, 159, 191, 223, 255 are the broadcast addresses, within their respective subnets.</a:t>
            </a:r>
          </a:p>
          <a:p>
            <a:r>
              <a:rPr lang="en-US" sz="2400" dirty="0"/>
              <a:t>In summary, we have</a:t>
            </a:r>
          </a:p>
          <a:p>
            <a:pPr lvl="1"/>
            <a:r>
              <a:rPr lang="en-US" sz="2400" dirty="0"/>
              <a:t>This is a Class C network</a:t>
            </a:r>
          </a:p>
          <a:p>
            <a:pPr lvl="1"/>
            <a:r>
              <a:rPr lang="en-US" sz="2400" dirty="0"/>
              <a:t>2</a:t>
            </a:r>
            <a:r>
              <a:rPr lang="en-US" sz="2400" baseline="30000" dirty="0"/>
              <a:t>3</a:t>
            </a:r>
            <a:r>
              <a:rPr lang="en-US" sz="2400" dirty="0"/>
              <a:t> subnets (8)</a:t>
            </a:r>
          </a:p>
          <a:p>
            <a:pPr lvl="1"/>
            <a:r>
              <a:rPr lang="en-US" sz="2400" dirty="0"/>
              <a:t>32 IPs per subnet (but only 30 host IPs)</a:t>
            </a:r>
          </a:p>
          <a:p>
            <a:pPr lvl="1"/>
            <a:r>
              <a:rPr lang="en-US" sz="2400" dirty="0"/>
              <a:t>Regarding our subnet (to which 200.168.144.132 belongs):</a:t>
            </a:r>
          </a:p>
          <a:p>
            <a:pPr lvl="2"/>
            <a:r>
              <a:rPr lang="en-US" dirty="0"/>
              <a:t>The subnet ID is 200.168.144.128</a:t>
            </a:r>
          </a:p>
          <a:p>
            <a:pPr lvl="2"/>
            <a:r>
              <a:rPr lang="en-US" dirty="0"/>
              <a:t>The broadcast IP is 10.15.67.159</a:t>
            </a:r>
            <a:endParaRPr lang="en-US" sz="2400" dirty="0"/>
          </a:p>
        </p:txBody>
      </p:sp>
      <p:sp>
        <p:nvSpPr>
          <p:cNvPr id="4" name="Date Placeholder 3">
            <a:extLst>
              <a:ext uri="{FF2B5EF4-FFF2-40B4-BE49-F238E27FC236}">
                <a16:creationId xmlns:a16="http://schemas.microsoft.com/office/drawing/2014/main" id="{7F680495-4CA6-41CF-8705-36AD82540D70}"/>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4B5D9AF0-F9C8-451B-8090-A44FB7C79A67}"/>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1DF0BDD6-EC2E-4B5F-8EAC-7C388AD9AA22}"/>
              </a:ext>
            </a:extLst>
          </p:cNvPr>
          <p:cNvSpPr>
            <a:spLocks noGrp="1"/>
          </p:cNvSpPr>
          <p:nvPr>
            <p:ph type="sldNum" sz="quarter" idx="12"/>
          </p:nvPr>
        </p:nvSpPr>
        <p:spPr/>
        <p:txBody>
          <a:bodyPr/>
          <a:lstStyle/>
          <a:p>
            <a:fld id="{4472F181-CA5F-4C66-AAEC-96A4C94D83CB}" type="slidenum">
              <a:rPr lang="en-US" smtClean="0"/>
              <a:t>20</a:t>
            </a:fld>
            <a:endParaRPr lang="en-US"/>
          </a:p>
        </p:txBody>
      </p:sp>
    </p:spTree>
    <p:extLst>
      <p:ext uri="{BB962C8B-B14F-4D97-AF65-F5344CB8AC3E}">
        <p14:creationId xmlns:p14="http://schemas.microsoft.com/office/powerpoint/2010/main" val="308310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EA22-4927-4701-AB5E-8711DAC43A18}"/>
              </a:ext>
            </a:extLst>
          </p:cNvPr>
          <p:cNvSpPr>
            <a:spLocks noGrp="1"/>
          </p:cNvSpPr>
          <p:nvPr>
            <p:ph type="title"/>
          </p:nvPr>
        </p:nvSpPr>
        <p:spPr>
          <a:xfrm>
            <a:off x="457200" y="274638"/>
            <a:ext cx="8229600" cy="715962"/>
          </a:xfrm>
        </p:spPr>
        <p:txBody>
          <a:bodyPr>
            <a:normAutofit/>
          </a:bodyPr>
          <a:lstStyle/>
          <a:p>
            <a:r>
              <a:rPr lang="en-US" sz="3600" dirty="0"/>
              <a:t>Example-3</a:t>
            </a:r>
          </a:p>
        </p:txBody>
      </p:sp>
      <p:sp>
        <p:nvSpPr>
          <p:cNvPr id="3" name="Content Placeholder 2">
            <a:extLst>
              <a:ext uri="{FF2B5EF4-FFF2-40B4-BE49-F238E27FC236}">
                <a16:creationId xmlns:a16="http://schemas.microsoft.com/office/drawing/2014/main" id="{2FFA3F97-FA14-41BC-B3E7-7FD9F701EBBD}"/>
              </a:ext>
            </a:extLst>
          </p:cNvPr>
          <p:cNvSpPr>
            <a:spLocks noGrp="1"/>
          </p:cNvSpPr>
          <p:nvPr>
            <p:ph idx="1"/>
          </p:nvPr>
        </p:nvSpPr>
        <p:spPr>
          <a:xfrm>
            <a:off x="457200" y="1066800"/>
            <a:ext cx="8382000" cy="5059363"/>
          </a:xfrm>
        </p:spPr>
        <p:txBody>
          <a:bodyPr>
            <a:normAutofit fontScale="92500" lnSpcReduction="10000"/>
          </a:bodyPr>
          <a:lstStyle/>
          <a:p>
            <a:pPr marL="0" indent="0">
              <a:buNone/>
            </a:pPr>
            <a:r>
              <a:rPr lang="en-US" sz="2400" dirty="0"/>
              <a:t>	</a:t>
            </a:r>
            <a:r>
              <a:rPr lang="en-US" sz="2400" dirty="0">
                <a:solidFill>
                  <a:srgbClr val="00B050"/>
                </a:solidFill>
              </a:rPr>
              <a:t>160.123.34.80  		(IP)</a:t>
            </a:r>
          </a:p>
          <a:p>
            <a:pPr marL="0" indent="0">
              <a:buNone/>
            </a:pPr>
            <a:r>
              <a:rPr lang="en-US" sz="2400" dirty="0">
                <a:solidFill>
                  <a:srgbClr val="00B050"/>
                </a:solidFill>
              </a:rPr>
              <a:t>	255.255.248.0 	(Subnet Mask)</a:t>
            </a:r>
          </a:p>
          <a:p>
            <a:r>
              <a:rPr lang="en-US" sz="2400" dirty="0"/>
              <a:t>Based on the subnet mask, we have 8 bits (1st octet) + 8 bits (2nd octet) + 5 bits (3rd octet) = 21 bit network address.</a:t>
            </a:r>
          </a:p>
          <a:p>
            <a:r>
              <a:rPr lang="en-US" sz="2400" dirty="0"/>
              <a:t>Since we have a Class B IP, we can further divide the 21 bit network address into: 16 bit network address + 5 bit subnet address.</a:t>
            </a:r>
          </a:p>
          <a:p>
            <a:r>
              <a:rPr lang="en-US" sz="2400" dirty="0"/>
              <a:t>The size of the subnet will be determined by the remaining 3 bits of the 3</a:t>
            </a:r>
            <a:r>
              <a:rPr lang="en-US" sz="2400" baseline="30000" dirty="0"/>
              <a:t>rd</a:t>
            </a:r>
            <a:r>
              <a:rPr lang="en-US" sz="2400" dirty="0"/>
              <a:t> octet and the 8 bits of the 4</a:t>
            </a:r>
            <a:r>
              <a:rPr lang="en-US" sz="2400" baseline="30000" dirty="0"/>
              <a:t>th</a:t>
            </a:r>
            <a:r>
              <a:rPr lang="en-US" sz="2400" dirty="0"/>
              <a:t> octet. Therefore, we have 2</a:t>
            </a:r>
            <a:r>
              <a:rPr lang="en-US" sz="2400" baseline="30000" dirty="0"/>
              <a:t>11</a:t>
            </a:r>
            <a:r>
              <a:rPr lang="en-US" sz="2400" dirty="0"/>
              <a:t> (2,048) host IPs/subnet.</a:t>
            </a:r>
          </a:p>
          <a:p>
            <a:r>
              <a:rPr lang="en-US" sz="2400" dirty="0"/>
              <a:t>The subnets delineations are: 0-7, 8-15, 16-23, 24-31, 32-39, 40-47, 48-55, 56-63, 64-71, 72-79, 80-87, 88-95, 96-103, 104-112, 112-119, 120-127, 128-135, 136-143, 144-151, 152-159, 160-167, 168-175, 176-183, 184-191, 192-199, 200-207, 208-215, 216-223, 224-231, 232-239, 240-247, 248-255.</a:t>
            </a:r>
          </a:p>
        </p:txBody>
      </p:sp>
      <p:sp>
        <p:nvSpPr>
          <p:cNvPr id="4" name="Date Placeholder 3">
            <a:extLst>
              <a:ext uri="{FF2B5EF4-FFF2-40B4-BE49-F238E27FC236}">
                <a16:creationId xmlns:a16="http://schemas.microsoft.com/office/drawing/2014/main" id="{EEFC2437-9EAA-40EE-807F-37389538D5E7}"/>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CC7FCC7C-35E3-4CCE-84AA-0F1E9342ABC8}"/>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D90AB706-5C48-4D2D-863C-9FF7AD5A9D3C}"/>
              </a:ext>
            </a:extLst>
          </p:cNvPr>
          <p:cNvSpPr>
            <a:spLocks noGrp="1"/>
          </p:cNvSpPr>
          <p:nvPr>
            <p:ph type="sldNum" sz="quarter" idx="12"/>
          </p:nvPr>
        </p:nvSpPr>
        <p:spPr/>
        <p:txBody>
          <a:bodyPr/>
          <a:lstStyle/>
          <a:p>
            <a:fld id="{4472F181-CA5F-4C66-AAEC-96A4C94D83CB}" type="slidenum">
              <a:rPr lang="en-US" smtClean="0"/>
              <a:t>21</a:t>
            </a:fld>
            <a:endParaRPr lang="en-US"/>
          </a:p>
        </p:txBody>
      </p:sp>
    </p:spTree>
    <p:extLst>
      <p:ext uri="{BB962C8B-B14F-4D97-AF65-F5344CB8AC3E}">
        <p14:creationId xmlns:p14="http://schemas.microsoft.com/office/powerpoint/2010/main" val="53662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D2D5-A48B-497D-898C-AB3B3B069757}"/>
              </a:ext>
            </a:extLst>
          </p:cNvPr>
          <p:cNvSpPr>
            <a:spLocks noGrp="1"/>
          </p:cNvSpPr>
          <p:nvPr>
            <p:ph idx="1"/>
          </p:nvPr>
        </p:nvSpPr>
        <p:spPr>
          <a:xfrm>
            <a:off x="381000" y="914400"/>
            <a:ext cx="8229600" cy="4525963"/>
          </a:xfrm>
        </p:spPr>
        <p:txBody>
          <a:bodyPr>
            <a:normAutofit lnSpcReduction="10000"/>
          </a:bodyPr>
          <a:lstStyle/>
          <a:p>
            <a:r>
              <a:rPr lang="en-US" sz="2400" dirty="0"/>
              <a:t>For this example, 0, 8, 16, 24, 32, 40, 48, 56, 64, 72, …, 248 are the network addresses, and 7, 15, 23, 31, 39, 47, 55, 63, 71, 79, …, 255 are the broadcast addresses, within their respective subnets.</a:t>
            </a:r>
          </a:p>
          <a:p>
            <a:r>
              <a:rPr lang="en-US" sz="2400" dirty="0"/>
              <a:t>In summary, we have</a:t>
            </a:r>
          </a:p>
          <a:p>
            <a:pPr lvl="1"/>
            <a:r>
              <a:rPr lang="en-US" sz="2400" dirty="0"/>
              <a:t>This is a Class B network</a:t>
            </a:r>
          </a:p>
          <a:p>
            <a:pPr lvl="1"/>
            <a:r>
              <a:rPr lang="en-US" sz="2400" dirty="0"/>
              <a:t>2</a:t>
            </a:r>
            <a:r>
              <a:rPr lang="en-US" sz="2400" baseline="30000" dirty="0"/>
              <a:t>5</a:t>
            </a:r>
            <a:r>
              <a:rPr lang="en-US" sz="2400" dirty="0"/>
              <a:t> subnets (32)</a:t>
            </a:r>
          </a:p>
          <a:p>
            <a:pPr lvl="1"/>
            <a:r>
              <a:rPr lang="en-US" sz="2400" dirty="0"/>
              <a:t>2</a:t>
            </a:r>
            <a:r>
              <a:rPr lang="en-US" sz="2400" baseline="30000" dirty="0"/>
              <a:t>11</a:t>
            </a:r>
            <a:r>
              <a:rPr lang="en-US" sz="2400" dirty="0"/>
              <a:t> IPs per subnet (2048 IPs)</a:t>
            </a:r>
          </a:p>
          <a:p>
            <a:pPr lvl="1"/>
            <a:r>
              <a:rPr lang="en-US" sz="2400" dirty="0"/>
              <a:t>Regarding our subnet (to which 200.168.144.132 belongs):</a:t>
            </a:r>
          </a:p>
          <a:p>
            <a:pPr lvl="2"/>
            <a:r>
              <a:rPr lang="en-US" dirty="0"/>
              <a:t>The subnet ID is 160.123.32.0</a:t>
            </a:r>
          </a:p>
          <a:p>
            <a:pPr lvl="2"/>
            <a:r>
              <a:rPr lang="en-US" dirty="0"/>
              <a:t>The broadcast IP is 160.123.39.255</a:t>
            </a:r>
            <a:endParaRPr lang="en-US" sz="2400" dirty="0"/>
          </a:p>
        </p:txBody>
      </p:sp>
      <p:sp>
        <p:nvSpPr>
          <p:cNvPr id="4" name="Date Placeholder 3">
            <a:extLst>
              <a:ext uri="{FF2B5EF4-FFF2-40B4-BE49-F238E27FC236}">
                <a16:creationId xmlns:a16="http://schemas.microsoft.com/office/drawing/2014/main" id="{7F680495-4CA6-41CF-8705-36AD82540D70}"/>
              </a:ext>
            </a:extLst>
          </p:cNvPr>
          <p:cNvSpPr>
            <a:spLocks noGrp="1"/>
          </p:cNvSpPr>
          <p:nvPr>
            <p:ph type="dt" sz="half" idx="10"/>
          </p:nvPr>
        </p:nvSpPr>
        <p:spPr/>
        <p:txBody>
          <a:bodyPr/>
          <a:lstStyle/>
          <a:p>
            <a:fld id="{1F40B0A4-0A66-48B4-AD6C-E5AA716B1D47}" type="datetime1">
              <a:rPr lang="en-US" smtClean="0"/>
              <a:t>1/30/2018</a:t>
            </a:fld>
            <a:endParaRPr lang="en-US"/>
          </a:p>
        </p:txBody>
      </p:sp>
      <p:sp>
        <p:nvSpPr>
          <p:cNvPr id="5" name="Footer Placeholder 4">
            <a:extLst>
              <a:ext uri="{FF2B5EF4-FFF2-40B4-BE49-F238E27FC236}">
                <a16:creationId xmlns:a16="http://schemas.microsoft.com/office/drawing/2014/main" id="{4B5D9AF0-F9C8-451B-8090-A44FB7C79A67}"/>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1DF0BDD6-EC2E-4B5F-8EAC-7C388AD9AA22}"/>
              </a:ext>
            </a:extLst>
          </p:cNvPr>
          <p:cNvSpPr>
            <a:spLocks noGrp="1"/>
          </p:cNvSpPr>
          <p:nvPr>
            <p:ph type="sldNum" sz="quarter" idx="12"/>
          </p:nvPr>
        </p:nvSpPr>
        <p:spPr/>
        <p:txBody>
          <a:bodyPr/>
          <a:lstStyle/>
          <a:p>
            <a:fld id="{4472F181-CA5F-4C66-AAEC-96A4C94D83CB}" type="slidenum">
              <a:rPr lang="en-US" smtClean="0"/>
              <a:t>22</a:t>
            </a:fld>
            <a:endParaRPr lang="en-US"/>
          </a:p>
        </p:txBody>
      </p:sp>
    </p:spTree>
    <p:extLst>
      <p:ext uri="{BB962C8B-B14F-4D97-AF65-F5344CB8AC3E}">
        <p14:creationId xmlns:p14="http://schemas.microsoft.com/office/powerpoint/2010/main" val="191057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3E80-6DBC-4812-8D95-D7B1333EA15C}"/>
              </a:ext>
            </a:extLst>
          </p:cNvPr>
          <p:cNvSpPr>
            <a:spLocks noGrp="1"/>
          </p:cNvSpPr>
          <p:nvPr>
            <p:ph type="title"/>
          </p:nvPr>
        </p:nvSpPr>
        <p:spPr/>
        <p:txBody>
          <a:bodyPr/>
          <a:lstStyle/>
          <a:p>
            <a:r>
              <a:rPr lang="en-US" dirty="0"/>
              <a:t>Real World Example</a:t>
            </a:r>
          </a:p>
        </p:txBody>
      </p:sp>
      <p:sp>
        <p:nvSpPr>
          <p:cNvPr id="3" name="Content Placeholder 2">
            <a:extLst>
              <a:ext uri="{FF2B5EF4-FFF2-40B4-BE49-F238E27FC236}">
                <a16:creationId xmlns:a16="http://schemas.microsoft.com/office/drawing/2014/main" id="{357C52A3-B4F4-4C70-8186-74B82C18B738}"/>
              </a:ext>
            </a:extLst>
          </p:cNvPr>
          <p:cNvSpPr>
            <a:spLocks noGrp="1"/>
          </p:cNvSpPr>
          <p:nvPr>
            <p:ph idx="1"/>
          </p:nvPr>
        </p:nvSpPr>
        <p:spPr/>
        <p:txBody>
          <a:bodyPr>
            <a:normAutofit/>
          </a:bodyPr>
          <a:lstStyle/>
          <a:p>
            <a:r>
              <a:rPr lang="en-US" sz="2400" dirty="0"/>
              <a:t>A small business plans to use the 192.168.1.0 network</a:t>
            </a:r>
          </a:p>
          <a:p>
            <a:pPr marL="0" indent="0">
              <a:spcBef>
                <a:spcPts val="0"/>
              </a:spcBef>
              <a:buNone/>
            </a:pPr>
            <a:r>
              <a:rPr lang="en-US" sz="2400" dirty="0"/>
              <a:t>	1100</a:t>
            </a:r>
            <a:r>
              <a:rPr lang="en-US" sz="1400" dirty="0"/>
              <a:t> </a:t>
            </a:r>
            <a:r>
              <a:rPr lang="en-US" sz="2400" dirty="0"/>
              <a:t>0000 </a:t>
            </a:r>
            <a:r>
              <a:rPr lang="en-US" sz="3600" dirty="0"/>
              <a:t>. </a:t>
            </a:r>
            <a:r>
              <a:rPr lang="en-US" sz="2400" dirty="0"/>
              <a:t>1010</a:t>
            </a:r>
            <a:r>
              <a:rPr lang="en-US" sz="1400" dirty="0"/>
              <a:t> </a:t>
            </a:r>
            <a:r>
              <a:rPr lang="en-US" sz="2400" dirty="0"/>
              <a:t>1000 </a:t>
            </a:r>
            <a:r>
              <a:rPr lang="en-US" sz="3600" dirty="0"/>
              <a:t>. </a:t>
            </a:r>
            <a:r>
              <a:rPr lang="en-US" sz="2400" dirty="0"/>
              <a:t>0000</a:t>
            </a:r>
            <a:r>
              <a:rPr lang="en-US" sz="1400" dirty="0"/>
              <a:t> </a:t>
            </a:r>
            <a:r>
              <a:rPr lang="en-US" sz="2400" dirty="0"/>
              <a:t>0001 </a:t>
            </a:r>
            <a:r>
              <a:rPr lang="en-US" sz="3600" dirty="0"/>
              <a:t>. </a:t>
            </a:r>
            <a:r>
              <a:rPr lang="en-US" sz="2400" dirty="0"/>
              <a:t>0000</a:t>
            </a:r>
            <a:r>
              <a:rPr lang="en-US" sz="1400" dirty="0"/>
              <a:t> </a:t>
            </a:r>
            <a:r>
              <a:rPr lang="en-US" sz="2400" dirty="0"/>
              <a:t>0000</a:t>
            </a:r>
          </a:p>
          <a:p>
            <a:pPr marL="0" indent="0">
              <a:buNone/>
            </a:pPr>
            <a:r>
              <a:rPr lang="en-US" sz="2400" dirty="0"/>
              <a:t>     for its internal (intranet) hosts. </a:t>
            </a:r>
          </a:p>
          <a:p>
            <a:r>
              <a:rPr lang="en-US" sz="2400" dirty="0"/>
              <a:t>The human resources department wants their computers to be on a restricted part of this network because they store payroll information and other sensitive employee data. </a:t>
            </a:r>
          </a:p>
          <a:p>
            <a:r>
              <a:rPr lang="en-US" sz="2400" dirty="0"/>
              <a:t>Because this is a Class C network, the default subnet mask of 255.255.255.0 allows all computers on the network to be peers (to send messages directly to each other) by default.</a:t>
            </a:r>
          </a:p>
        </p:txBody>
      </p:sp>
      <p:sp>
        <p:nvSpPr>
          <p:cNvPr id="4" name="Date Placeholder 3">
            <a:extLst>
              <a:ext uri="{FF2B5EF4-FFF2-40B4-BE49-F238E27FC236}">
                <a16:creationId xmlns:a16="http://schemas.microsoft.com/office/drawing/2014/main" id="{94FE7A1C-8035-4656-B647-2348680C01A2}"/>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FFD10D4E-01F7-4564-9AA7-46401E4E3A19}"/>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42B4B5A2-CE36-4571-9AB3-652E0E34F4E0}"/>
              </a:ext>
            </a:extLst>
          </p:cNvPr>
          <p:cNvSpPr>
            <a:spLocks noGrp="1"/>
          </p:cNvSpPr>
          <p:nvPr>
            <p:ph type="sldNum" sz="quarter" idx="12"/>
          </p:nvPr>
        </p:nvSpPr>
        <p:spPr/>
        <p:txBody>
          <a:bodyPr/>
          <a:lstStyle/>
          <a:p>
            <a:fld id="{4472F181-CA5F-4C66-AAEC-96A4C94D83CB}" type="slidenum">
              <a:rPr lang="en-US" smtClean="0"/>
              <a:t>23</a:t>
            </a:fld>
            <a:endParaRPr lang="en-US"/>
          </a:p>
        </p:txBody>
      </p:sp>
    </p:spTree>
    <p:extLst>
      <p:ext uri="{BB962C8B-B14F-4D97-AF65-F5344CB8AC3E}">
        <p14:creationId xmlns:p14="http://schemas.microsoft.com/office/powerpoint/2010/main" val="401964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6AC8FD8-0B66-4E8C-9C90-02416610A1EB}"/>
              </a:ext>
            </a:extLst>
          </p:cNvPr>
          <p:cNvPicPr>
            <a:picLocks noGrp="1" noChangeAspect="1"/>
          </p:cNvPicPr>
          <p:nvPr>
            <p:ph idx="1"/>
          </p:nvPr>
        </p:nvPicPr>
        <p:blipFill>
          <a:blip r:embed="rId2"/>
          <a:stretch>
            <a:fillRect/>
          </a:stretch>
        </p:blipFill>
        <p:spPr>
          <a:xfrm>
            <a:off x="914400" y="2971800"/>
            <a:ext cx="7315200" cy="3200400"/>
          </a:xfrm>
          <a:prstGeom prst="rect">
            <a:avLst/>
          </a:prstGeom>
        </p:spPr>
      </p:pic>
      <p:sp>
        <p:nvSpPr>
          <p:cNvPr id="4" name="Date Placeholder 3">
            <a:extLst>
              <a:ext uri="{FF2B5EF4-FFF2-40B4-BE49-F238E27FC236}">
                <a16:creationId xmlns:a16="http://schemas.microsoft.com/office/drawing/2014/main" id="{3860181A-118E-43D3-AC41-12A5CD2B56AE}"/>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361B7D85-5E8F-4DF0-BBE9-E4F80EEF7D0C}"/>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1DA7F27D-5FB7-4FEA-979A-0D3F0ABFA55D}"/>
              </a:ext>
            </a:extLst>
          </p:cNvPr>
          <p:cNvSpPr>
            <a:spLocks noGrp="1"/>
          </p:cNvSpPr>
          <p:nvPr>
            <p:ph type="sldNum" sz="quarter" idx="12"/>
          </p:nvPr>
        </p:nvSpPr>
        <p:spPr/>
        <p:txBody>
          <a:bodyPr/>
          <a:lstStyle/>
          <a:p>
            <a:fld id="{4472F181-CA5F-4C66-AAEC-96A4C94D83CB}" type="slidenum">
              <a:rPr lang="en-US" smtClean="0"/>
              <a:t>24</a:t>
            </a:fld>
            <a:endParaRPr lang="en-US"/>
          </a:p>
        </p:txBody>
      </p:sp>
      <p:sp>
        <p:nvSpPr>
          <p:cNvPr id="8" name="Rectangle 7">
            <a:extLst>
              <a:ext uri="{FF2B5EF4-FFF2-40B4-BE49-F238E27FC236}">
                <a16:creationId xmlns:a16="http://schemas.microsoft.com/office/drawing/2014/main" id="{DE534914-533C-40C3-80BF-B9F5ECED18CB}"/>
              </a:ext>
            </a:extLst>
          </p:cNvPr>
          <p:cNvSpPr/>
          <p:nvPr/>
        </p:nvSpPr>
        <p:spPr>
          <a:xfrm>
            <a:off x="585171" y="690591"/>
            <a:ext cx="8155822" cy="1938992"/>
          </a:xfrm>
          <a:prstGeom prst="rect">
            <a:avLst/>
          </a:prstGeom>
        </p:spPr>
        <p:txBody>
          <a:bodyPr wrap="none">
            <a:spAutoFit/>
          </a:bodyPr>
          <a:lstStyle/>
          <a:p>
            <a:pPr marL="342900" indent="-342900">
              <a:buFont typeface="Arial" panose="020B0604020202020204" pitchFamily="34" charset="0"/>
              <a:buChar char="•"/>
            </a:pPr>
            <a:r>
              <a:rPr lang="en-US" sz="2400" dirty="0">
                <a:solidFill>
                  <a:srgbClr val="101010"/>
                </a:solidFill>
                <a:latin typeface="Graphik Web"/>
              </a:rPr>
              <a:t>The first four bits of 192.168.1.0 (</a:t>
            </a:r>
            <a:r>
              <a:rPr lang="en-US" sz="2400" dirty="0">
                <a:solidFill>
                  <a:srgbClr val="C00000"/>
                </a:solidFill>
                <a:latin typeface="Graphik Web"/>
              </a:rPr>
              <a:t>1100</a:t>
            </a:r>
            <a:r>
              <a:rPr lang="en-US" sz="2400" dirty="0">
                <a:solidFill>
                  <a:srgbClr val="101010"/>
                </a:solidFill>
                <a:latin typeface="Graphik Web"/>
              </a:rPr>
              <a:t>0000. x.x.x) are 1100.</a:t>
            </a:r>
          </a:p>
          <a:p>
            <a:pPr marL="342900" indent="-342900">
              <a:buFont typeface="Arial" panose="020B0604020202020204" pitchFamily="34" charset="0"/>
              <a:buChar char="•"/>
            </a:pPr>
            <a:r>
              <a:rPr lang="en-US" sz="2400" dirty="0"/>
              <a:t>This places the network in the Class C range.</a:t>
            </a:r>
          </a:p>
          <a:p>
            <a:pPr marL="342900" indent="-342900">
              <a:buFont typeface="Arial" panose="020B0604020202020204" pitchFamily="34" charset="0"/>
              <a:buChar char="•"/>
            </a:pPr>
            <a:r>
              <a:rPr lang="en-US" sz="2400" dirty="0"/>
              <a:t>It also fixes the length of the network address at 24 bits.</a:t>
            </a:r>
          </a:p>
          <a:p>
            <a:pPr marL="342900" indent="-342900">
              <a:buFont typeface="Arial" panose="020B0604020202020204" pitchFamily="34" charset="0"/>
              <a:buChar char="•"/>
            </a:pPr>
            <a:r>
              <a:rPr lang="en-US" sz="2400" dirty="0"/>
              <a:t>For instance, by using a 25-bit mask 255.255.255.128, we can</a:t>
            </a:r>
          </a:p>
          <a:p>
            <a:r>
              <a:rPr lang="en-US" sz="2400" dirty="0"/>
              <a:t>     create a two-subnet network:</a:t>
            </a:r>
          </a:p>
        </p:txBody>
      </p:sp>
    </p:spTree>
    <p:extLst>
      <p:ext uri="{BB962C8B-B14F-4D97-AF65-F5344CB8AC3E}">
        <p14:creationId xmlns:p14="http://schemas.microsoft.com/office/powerpoint/2010/main" val="2045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2A5E-9B06-40EF-8EFB-210C36EDE9D1}"/>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087C98D6-54D9-4C3B-87BD-4F481385A452}"/>
              </a:ext>
            </a:extLst>
          </p:cNvPr>
          <p:cNvSpPr>
            <a:spLocks noGrp="1"/>
          </p:cNvSpPr>
          <p:nvPr>
            <p:ph idx="1"/>
          </p:nvPr>
        </p:nvSpPr>
        <p:spPr/>
        <p:txBody>
          <a:bodyPr>
            <a:normAutofit/>
          </a:bodyPr>
          <a:lstStyle/>
          <a:p>
            <a:r>
              <a:rPr lang="en-US" sz="2400" dirty="0"/>
              <a:t>An administrator has a 192.168.1.0/24 network.</a:t>
            </a:r>
          </a:p>
          <a:p>
            <a:r>
              <a:rPr lang="en-US" sz="2400" dirty="0"/>
              <a:t>The suffix /24 tells the number of bits used for network address. </a:t>
            </a:r>
          </a:p>
          <a:p>
            <a:r>
              <a:rPr lang="en-US" sz="2400" dirty="0"/>
              <a:t>In this example, the administrator has three different departments with different number of hosts: </a:t>
            </a:r>
            <a:r>
              <a:rPr lang="en-US" sz="2400" u="sng" dirty="0"/>
              <a:t>Sales</a:t>
            </a:r>
            <a:r>
              <a:rPr lang="en-US" sz="2400" dirty="0"/>
              <a:t> department has 100 computers, </a:t>
            </a:r>
            <a:r>
              <a:rPr lang="en-US" sz="2400" u="sng" dirty="0"/>
              <a:t>Purchasing</a:t>
            </a:r>
            <a:r>
              <a:rPr lang="en-US" sz="2400" dirty="0"/>
              <a:t> department has 50 computers, </a:t>
            </a:r>
            <a:r>
              <a:rPr lang="en-US" sz="2400" u="sng" dirty="0"/>
              <a:t>Accounting</a:t>
            </a:r>
            <a:r>
              <a:rPr lang="en-US" sz="2400" dirty="0"/>
              <a:t> has 25 computers, and </a:t>
            </a:r>
            <a:r>
              <a:rPr lang="en-US" sz="2400" u="sng" dirty="0"/>
              <a:t>Management</a:t>
            </a:r>
            <a:r>
              <a:rPr lang="en-US" sz="2400" dirty="0"/>
              <a:t> has 5 computers. </a:t>
            </a:r>
          </a:p>
          <a:p>
            <a:r>
              <a:rPr lang="en-US" sz="2400" dirty="0"/>
              <a:t>In CIDR, the subnets are of fixed size. Using the same methodology the administrator cannot fulfill all the requirements of the network.</a:t>
            </a:r>
          </a:p>
        </p:txBody>
      </p:sp>
      <p:sp>
        <p:nvSpPr>
          <p:cNvPr id="4" name="Date Placeholder 3">
            <a:extLst>
              <a:ext uri="{FF2B5EF4-FFF2-40B4-BE49-F238E27FC236}">
                <a16:creationId xmlns:a16="http://schemas.microsoft.com/office/drawing/2014/main" id="{597A490B-EA76-4051-80BD-496B40C20017}"/>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07E46ACA-9B72-422F-AD47-0ABF4C7A7C2E}"/>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B8F6AE1D-2B81-4EA0-A49A-62A024AAC2A9}"/>
              </a:ext>
            </a:extLst>
          </p:cNvPr>
          <p:cNvSpPr>
            <a:spLocks noGrp="1"/>
          </p:cNvSpPr>
          <p:nvPr>
            <p:ph type="sldNum" sz="quarter" idx="12"/>
          </p:nvPr>
        </p:nvSpPr>
        <p:spPr/>
        <p:txBody>
          <a:bodyPr/>
          <a:lstStyle/>
          <a:p>
            <a:fld id="{4472F181-CA5F-4C66-AAEC-96A4C94D83CB}" type="slidenum">
              <a:rPr lang="en-US" smtClean="0"/>
              <a:t>25</a:t>
            </a:fld>
            <a:endParaRPr lang="en-US"/>
          </a:p>
        </p:txBody>
      </p:sp>
    </p:spTree>
    <p:extLst>
      <p:ext uri="{BB962C8B-B14F-4D97-AF65-F5344CB8AC3E}">
        <p14:creationId xmlns:p14="http://schemas.microsoft.com/office/powerpoint/2010/main" val="1469773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4CD8-A241-4E36-9A1A-472310D64E7F}"/>
              </a:ext>
            </a:extLst>
          </p:cNvPr>
          <p:cNvSpPr>
            <a:spLocks noGrp="1"/>
          </p:cNvSpPr>
          <p:nvPr>
            <p:ph type="title"/>
          </p:nvPr>
        </p:nvSpPr>
        <p:spPr/>
        <p:txBody>
          <a:bodyPr>
            <a:normAutofit/>
          </a:bodyPr>
          <a:lstStyle/>
          <a:p>
            <a:r>
              <a:rPr lang="en-US" dirty="0"/>
              <a:t>Step - 1</a:t>
            </a:r>
          </a:p>
        </p:txBody>
      </p:sp>
      <p:sp>
        <p:nvSpPr>
          <p:cNvPr id="3" name="Content Placeholder 2">
            <a:extLst>
              <a:ext uri="{FF2B5EF4-FFF2-40B4-BE49-F238E27FC236}">
                <a16:creationId xmlns:a16="http://schemas.microsoft.com/office/drawing/2014/main" id="{0970F562-3B2E-4305-89CF-A52F8604E820}"/>
              </a:ext>
            </a:extLst>
          </p:cNvPr>
          <p:cNvSpPr>
            <a:spLocks noGrp="1"/>
          </p:cNvSpPr>
          <p:nvPr>
            <p:ph idx="1"/>
          </p:nvPr>
        </p:nvSpPr>
        <p:spPr/>
        <p:txBody>
          <a:bodyPr/>
          <a:lstStyle/>
          <a:p>
            <a:r>
              <a:rPr lang="en-US" dirty="0"/>
              <a:t>A list of possible Subnets:</a:t>
            </a:r>
          </a:p>
        </p:txBody>
      </p:sp>
      <p:sp>
        <p:nvSpPr>
          <p:cNvPr id="4" name="Date Placeholder 3">
            <a:extLst>
              <a:ext uri="{FF2B5EF4-FFF2-40B4-BE49-F238E27FC236}">
                <a16:creationId xmlns:a16="http://schemas.microsoft.com/office/drawing/2014/main" id="{6EDEEDE0-5A88-4B78-8852-B1371F84E2DD}"/>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5E69228F-C0C0-4BE4-8569-F5BA82A08BD2}"/>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9EC5040C-9621-4492-8266-87F43F1422BA}"/>
              </a:ext>
            </a:extLst>
          </p:cNvPr>
          <p:cNvSpPr>
            <a:spLocks noGrp="1"/>
          </p:cNvSpPr>
          <p:nvPr>
            <p:ph type="sldNum" sz="quarter" idx="12"/>
          </p:nvPr>
        </p:nvSpPr>
        <p:spPr/>
        <p:txBody>
          <a:bodyPr/>
          <a:lstStyle/>
          <a:p>
            <a:fld id="{4472F181-CA5F-4C66-AAEC-96A4C94D83CB}" type="slidenum">
              <a:rPr lang="en-US" smtClean="0"/>
              <a:t>26</a:t>
            </a:fld>
            <a:endParaRPr lang="en-US"/>
          </a:p>
        </p:txBody>
      </p:sp>
      <p:pic>
        <p:nvPicPr>
          <p:cNvPr id="7" name="Picture 6">
            <a:extLst>
              <a:ext uri="{FF2B5EF4-FFF2-40B4-BE49-F238E27FC236}">
                <a16:creationId xmlns:a16="http://schemas.microsoft.com/office/drawing/2014/main" id="{843BAECF-E4F8-4438-881D-C1536FE2CA28}"/>
              </a:ext>
            </a:extLst>
          </p:cNvPr>
          <p:cNvPicPr>
            <a:picLocks noChangeAspect="1"/>
          </p:cNvPicPr>
          <p:nvPr/>
        </p:nvPicPr>
        <p:blipFill>
          <a:blip r:embed="rId2"/>
          <a:stretch>
            <a:fillRect/>
          </a:stretch>
        </p:blipFill>
        <p:spPr>
          <a:xfrm>
            <a:off x="685800" y="2514600"/>
            <a:ext cx="8126620" cy="3337719"/>
          </a:xfrm>
          <a:prstGeom prst="rect">
            <a:avLst/>
          </a:prstGeom>
        </p:spPr>
      </p:pic>
    </p:spTree>
    <p:extLst>
      <p:ext uri="{BB962C8B-B14F-4D97-AF65-F5344CB8AC3E}">
        <p14:creationId xmlns:p14="http://schemas.microsoft.com/office/powerpoint/2010/main" val="2266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6A13-E37C-44C9-83C0-5DA8A530EDA5}"/>
              </a:ext>
            </a:extLst>
          </p:cNvPr>
          <p:cNvSpPr>
            <a:spLocks noGrp="1"/>
          </p:cNvSpPr>
          <p:nvPr>
            <p:ph type="title"/>
          </p:nvPr>
        </p:nvSpPr>
        <p:spPr/>
        <p:txBody>
          <a:bodyPr>
            <a:normAutofit/>
          </a:bodyPr>
          <a:lstStyle/>
          <a:p>
            <a:r>
              <a:rPr lang="en-US" dirty="0"/>
              <a:t>Step - 2</a:t>
            </a:r>
          </a:p>
        </p:txBody>
      </p:sp>
      <p:sp>
        <p:nvSpPr>
          <p:cNvPr id="3" name="Content Placeholder 2">
            <a:extLst>
              <a:ext uri="{FF2B5EF4-FFF2-40B4-BE49-F238E27FC236}">
                <a16:creationId xmlns:a16="http://schemas.microsoft.com/office/drawing/2014/main" id="{E080F7D3-96AF-431C-9075-8A7C2AD813BB}"/>
              </a:ext>
            </a:extLst>
          </p:cNvPr>
          <p:cNvSpPr>
            <a:spLocks noGrp="1"/>
          </p:cNvSpPr>
          <p:nvPr>
            <p:ph idx="1"/>
          </p:nvPr>
        </p:nvSpPr>
        <p:spPr/>
        <p:txBody>
          <a:bodyPr>
            <a:normAutofit/>
          </a:bodyPr>
          <a:lstStyle/>
          <a:p>
            <a:pPr marL="0" indent="0">
              <a:buNone/>
            </a:pPr>
            <a:r>
              <a:rPr lang="en-US" dirty="0"/>
              <a:t>Sort the requirements of IPs in descending order (Highest to Lowest):</a:t>
            </a:r>
          </a:p>
          <a:p>
            <a:pPr lvl="1"/>
            <a:r>
              <a:rPr lang="en-US" dirty="0"/>
              <a:t>Sales 		100</a:t>
            </a:r>
          </a:p>
          <a:p>
            <a:pPr lvl="1"/>
            <a:r>
              <a:rPr lang="en-US" dirty="0"/>
              <a:t>Purchase	  50</a:t>
            </a:r>
          </a:p>
          <a:p>
            <a:pPr lvl="1"/>
            <a:r>
              <a:rPr lang="en-US" dirty="0"/>
              <a:t>Accounts	  25</a:t>
            </a:r>
          </a:p>
          <a:p>
            <a:pPr lvl="1"/>
            <a:r>
              <a:rPr lang="en-US" dirty="0"/>
              <a:t>Management	    5</a:t>
            </a:r>
          </a:p>
        </p:txBody>
      </p:sp>
      <p:sp>
        <p:nvSpPr>
          <p:cNvPr id="4" name="Date Placeholder 3">
            <a:extLst>
              <a:ext uri="{FF2B5EF4-FFF2-40B4-BE49-F238E27FC236}">
                <a16:creationId xmlns:a16="http://schemas.microsoft.com/office/drawing/2014/main" id="{B0030893-DC7B-4287-88B4-67024B8CC391}"/>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2738C783-361B-4AFB-81B0-3F07BFBDD25F}"/>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FD53D951-E1A7-4D89-ABA9-97827279115F}"/>
              </a:ext>
            </a:extLst>
          </p:cNvPr>
          <p:cNvSpPr>
            <a:spLocks noGrp="1"/>
          </p:cNvSpPr>
          <p:nvPr>
            <p:ph type="sldNum" sz="quarter" idx="12"/>
          </p:nvPr>
        </p:nvSpPr>
        <p:spPr/>
        <p:txBody>
          <a:bodyPr/>
          <a:lstStyle/>
          <a:p>
            <a:fld id="{4472F181-CA5F-4C66-AAEC-96A4C94D83CB}" type="slidenum">
              <a:rPr lang="en-US" smtClean="0"/>
              <a:t>27</a:t>
            </a:fld>
            <a:endParaRPr lang="en-US"/>
          </a:p>
        </p:txBody>
      </p:sp>
    </p:spTree>
    <p:extLst>
      <p:ext uri="{BB962C8B-B14F-4D97-AF65-F5344CB8AC3E}">
        <p14:creationId xmlns:p14="http://schemas.microsoft.com/office/powerpoint/2010/main" val="413532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3A6E-AB0E-4B4A-9926-39A75F3E2D70}"/>
              </a:ext>
            </a:extLst>
          </p:cNvPr>
          <p:cNvSpPr>
            <a:spLocks noGrp="1"/>
          </p:cNvSpPr>
          <p:nvPr>
            <p:ph type="title"/>
          </p:nvPr>
        </p:nvSpPr>
        <p:spPr/>
        <p:txBody>
          <a:bodyPr>
            <a:normAutofit/>
          </a:bodyPr>
          <a:lstStyle/>
          <a:p>
            <a:r>
              <a:rPr lang="en-US" dirty="0"/>
              <a:t>Step - 3</a:t>
            </a:r>
          </a:p>
        </p:txBody>
      </p:sp>
      <p:sp>
        <p:nvSpPr>
          <p:cNvPr id="3" name="Content Placeholder 2">
            <a:extLst>
              <a:ext uri="{FF2B5EF4-FFF2-40B4-BE49-F238E27FC236}">
                <a16:creationId xmlns:a16="http://schemas.microsoft.com/office/drawing/2014/main" id="{34916260-9021-449B-B3DE-1E352BD8F0C5}"/>
              </a:ext>
            </a:extLst>
          </p:cNvPr>
          <p:cNvSpPr>
            <a:spLocks noGrp="1"/>
          </p:cNvSpPr>
          <p:nvPr>
            <p:ph idx="1"/>
          </p:nvPr>
        </p:nvSpPr>
        <p:spPr/>
        <p:txBody>
          <a:bodyPr>
            <a:normAutofit fontScale="92500"/>
          </a:bodyPr>
          <a:lstStyle/>
          <a:p>
            <a:r>
              <a:rPr lang="en-US" dirty="0"/>
              <a:t>We start by allocating the highest range of IPs to the highest requirement.</a:t>
            </a:r>
          </a:p>
          <a:p>
            <a:r>
              <a:rPr lang="en-US" dirty="0"/>
              <a:t>So let's assign 192.168.1.0 /25 (255.255.255.128) to the Sales department.</a:t>
            </a:r>
          </a:p>
          <a:p>
            <a:r>
              <a:rPr lang="en-US" dirty="0"/>
              <a:t>This IP subnet with Network number 192.168.1.0 has 126 valid Host IP addresses which satisfy the requirement of the Sales department.</a:t>
            </a:r>
          </a:p>
          <a:p>
            <a:r>
              <a:rPr lang="en-US" dirty="0"/>
              <a:t>The subnet mask used for this subnet has 10000000 as the last octet.</a:t>
            </a:r>
          </a:p>
        </p:txBody>
      </p:sp>
      <p:sp>
        <p:nvSpPr>
          <p:cNvPr id="4" name="Date Placeholder 3">
            <a:extLst>
              <a:ext uri="{FF2B5EF4-FFF2-40B4-BE49-F238E27FC236}">
                <a16:creationId xmlns:a16="http://schemas.microsoft.com/office/drawing/2014/main" id="{56388B10-E776-4A03-84FC-463698E1F363}"/>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010375AF-84DA-488B-BC87-047F63B7E3B0}"/>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028E9445-F84E-4D94-9933-2044176F0C85}"/>
              </a:ext>
            </a:extLst>
          </p:cNvPr>
          <p:cNvSpPr>
            <a:spLocks noGrp="1"/>
          </p:cNvSpPr>
          <p:nvPr>
            <p:ph type="sldNum" sz="quarter" idx="12"/>
          </p:nvPr>
        </p:nvSpPr>
        <p:spPr/>
        <p:txBody>
          <a:bodyPr/>
          <a:lstStyle/>
          <a:p>
            <a:fld id="{4472F181-CA5F-4C66-AAEC-96A4C94D83CB}" type="slidenum">
              <a:rPr lang="en-US" smtClean="0"/>
              <a:t>28</a:t>
            </a:fld>
            <a:endParaRPr lang="en-US"/>
          </a:p>
        </p:txBody>
      </p:sp>
    </p:spTree>
    <p:extLst>
      <p:ext uri="{BB962C8B-B14F-4D97-AF65-F5344CB8AC3E}">
        <p14:creationId xmlns:p14="http://schemas.microsoft.com/office/powerpoint/2010/main" val="57157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B877-3931-4056-B139-F1627303C6AB}"/>
              </a:ext>
            </a:extLst>
          </p:cNvPr>
          <p:cNvSpPr>
            <a:spLocks noGrp="1"/>
          </p:cNvSpPr>
          <p:nvPr>
            <p:ph type="title"/>
          </p:nvPr>
        </p:nvSpPr>
        <p:spPr/>
        <p:txBody>
          <a:bodyPr>
            <a:normAutofit fontScale="90000"/>
          </a:bodyPr>
          <a:lstStyle/>
          <a:p>
            <a:r>
              <a:rPr lang="en-US" dirty="0"/>
              <a:t>Step - 4</a:t>
            </a:r>
            <a:br>
              <a:rPr lang="en-US" dirty="0"/>
            </a:br>
            <a:endParaRPr lang="en-US" dirty="0"/>
          </a:p>
        </p:txBody>
      </p:sp>
      <p:sp>
        <p:nvSpPr>
          <p:cNvPr id="3" name="Content Placeholder 2">
            <a:extLst>
              <a:ext uri="{FF2B5EF4-FFF2-40B4-BE49-F238E27FC236}">
                <a16:creationId xmlns:a16="http://schemas.microsoft.com/office/drawing/2014/main" id="{0C7E7060-7B45-435C-A4FE-C2E1911D9540}"/>
              </a:ext>
            </a:extLst>
          </p:cNvPr>
          <p:cNvSpPr>
            <a:spLocks noGrp="1"/>
          </p:cNvSpPr>
          <p:nvPr>
            <p:ph idx="1"/>
          </p:nvPr>
        </p:nvSpPr>
        <p:spPr/>
        <p:txBody>
          <a:bodyPr>
            <a:normAutofit lnSpcReduction="10000"/>
          </a:bodyPr>
          <a:lstStyle/>
          <a:p>
            <a:r>
              <a:rPr lang="en-US" dirty="0"/>
              <a:t>Allocate the next highest range, 192.168.1.128 /26 (255.255.255.192), to the Purchase department. </a:t>
            </a:r>
          </a:p>
          <a:p>
            <a:r>
              <a:rPr lang="en-US" dirty="0"/>
              <a:t>This IP subnet with Network number 192.168.1.128 has 62 valid Host IP Addresses which can be easily assigned to all the PCs of the Purchase department. </a:t>
            </a:r>
          </a:p>
          <a:p>
            <a:r>
              <a:rPr lang="en-US" dirty="0"/>
              <a:t>The subnet mask used has 11000000 in the last octet.</a:t>
            </a:r>
          </a:p>
        </p:txBody>
      </p:sp>
      <p:sp>
        <p:nvSpPr>
          <p:cNvPr id="4" name="Date Placeholder 3">
            <a:extLst>
              <a:ext uri="{FF2B5EF4-FFF2-40B4-BE49-F238E27FC236}">
                <a16:creationId xmlns:a16="http://schemas.microsoft.com/office/drawing/2014/main" id="{599267BC-23C6-4F15-BF97-A9E89346BC29}"/>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E29C59FB-981E-4FD6-B79D-B052FDFA51A7}"/>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585E09CA-7009-459B-88EF-8FBB84FF14C7}"/>
              </a:ext>
            </a:extLst>
          </p:cNvPr>
          <p:cNvSpPr>
            <a:spLocks noGrp="1"/>
          </p:cNvSpPr>
          <p:nvPr>
            <p:ph type="sldNum" sz="quarter" idx="12"/>
          </p:nvPr>
        </p:nvSpPr>
        <p:spPr/>
        <p:txBody>
          <a:bodyPr/>
          <a:lstStyle/>
          <a:p>
            <a:fld id="{4472F181-CA5F-4C66-AAEC-96A4C94D83CB}" type="slidenum">
              <a:rPr lang="en-US" smtClean="0"/>
              <a:t>29</a:t>
            </a:fld>
            <a:endParaRPr lang="en-US"/>
          </a:p>
        </p:txBody>
      </p:sp>
    </p:spTree>
    <p:extLst>
      <p:ext uri="{BB962C8B-B14F-4D97-AF65-F5344CB8AC3E}">
        <p14:creationId xmlns:p14="http://schemas.microsoft.com/office/powerpoint/2010/main" val="158057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760E-4E40-48E3-8792-DBFF73BD3A16}"/>
              </a:ext>
            </a:extLst>
          </p:cNvPr>
          <p:cNvSpPr>
            <a:spLocks noGrp="1"/>
          </p:cNvSpPr>
          <p:nvPr>
            <p:ph type="title"/>
          </p:nvPr>
        </p:nvSpPr>
        <p:spPr>
          <a:xfrm>
            <a:off x="457200" y="182563"/>
            <a:ext cx="8229600" cy="715962"/>
          </a:xfrm>
        </p:spPr>
        <p:txBody>
          <a:bodyPr>
            <a:normAutofit fontScale="90000"/>
          </a:bodyPr>
          <a:lstStyle/>
          <a:p>
            <a:r>
              <a:rPr lang="en-US" dirty="0"/>
              <a:t>Class A Addresses</a:t>
            </a:r>
          </a:p>
        </p:txBody>
      </p:sp>
      <p:sp>
        <p:nvSpPr>
          <p:cNvPr id="3" name="Content Placeholder 2">
            <a:extLst>
              <a:ext uri="{FF2B5EF4-FFF2-40B4-BE49-F238E27FC236}">
                <a16:creationId xmlns:a16="http://schemas.microsoft.com/office/drawing/2014/main" id="{4D17E9AF-F372-4662-9E86-08549562B742}"/>
              </a:ext>
            </a:extLst>
          </p:cNvPr>
          <p:cNvSpPr>
            <a:spLocks noGrp="1"/>
          </p:cNvSpPr>
          <p:nvPr>
            <p:ph idx="1"/>
          </p:nvPr>
        </p:nvSpPr>
        <p:spPr>
          <a:xfrm>
            <a:off x="457200" y="914400"/>
            <a:ext cx="8229600" cy="5562600"/>
          </a:xfrm>
        </p:spPr>
        <p:txBody>
          <a:bodyPr>
            <a:noAutofit/>
          </a:bodyPr>
          <a:lstStyle/>
          <a:p>
            <a:r>
              <a:rPr lang="en-US" sz="2400" dirty="0"/>
              <a:t>ARIN (American Registry for Internet Numbers)</a:t>
            </a:r>
          </a:p>
          <a:p>
            <a:r>
              <a:rPr lang="en-US" sz="2400" dirty="0"/>
              <a:t>Class A: All addresses have their first octet between 1 to 126. (0 and 127 are reserved)</a:t>
            </a:r>
          </a:p>
          <a:p>
            <a:r>
              <a:rPr lang="en-US" sz="2400" dirty="0"/>
              <a:t>Class A subnets are all 24 bits long, which means the subnet mask is only 8 bits long. </a:t>
            </a:r>
          </a:p>
          <a:p>
            <a:r>
              <a:rPr lang="en-US" sz="2400" dirty="0"/>
              <a:t>For example, we have the entire 3.0.0.0/8 subnet owned by GE (16.8 million addresses). </a:t>
            </a:r>
          </a:p>
          <a:p>
            <a:r>
              <a:rPr lang="en-US" sz="2400" dirty="0"/>
              <a:t>The U.S. Army owns 6.0.0.0/8. </a:t>
            </a:r>
          </a:p>
          <a:p>
            <a:r>
              <a:rPr lang="en-US" sz="2400" dirty="0"/>
              <a:t>Level 3 Communications owns 8.0.0.0/8. </a:t>
            </a:r>
          </a:p>
          <a:p>
            <a:r>
              <a:rPr lang="en-US" sz="2400" dirty="0"/>
              <a:t>IBM owns 9.0.0.0/8. </a:t>
            </a:r>
          </a:p>
          <a:p>
            <a:r>
              <a:rPr lang="en-US" sz="2400" dirty="0"/>
              <a:t>AT&amp;T owns 12.0.0.0/8, Xerox owns 13.0.0.0/8, HP owns 15.0.0.0/8 and 16.0.0.0/8, and Apple owns 17.0.0.0/8.</a:t>
            </a:r>
          </a:p>
        </p:txBody>
      </p:sp>
      <p:sp>
        <p:nvSpPr>
          <p:cNvPr id="4" name="Date Placeholder 3">
            <a:extLst>
              <a:ext uri="{FF2B5EF4-FFF2-40B4-BE49-F238E27FC236}">
                <a16:creationId xmlns:a16="http://schemas.microsoft.com/office/drawing/2014/main" id="{D2E837CF-AD8B-40EF-AC39-87E1537D8F0F}"/>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D226F922-243A-462B-8476-AA3F547BF271}"/>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E05E5DDB-8288-4AB9-84EE-D9756A4ACA89}"/>
              </a:ext>
            </a:extLst>
          </p:cNvPr>
          <p:cNvSpPr>
            <a:spLocks noGrp="1"/>
          </p:cNvSpPr>
          <p:nvPr>
            <p:ph type="sldNum" sz="quarter" idx="12"/>
          </p:nvPr>
        </p:nvSpPr>
        <p:spPr/>
        <p:txBody>
          <a:bodyPr/>
          <a:lstStyle/>
          <a:p>
            <a:fld id="{4472F181-CA5F-4C66-AAEC-96A4C94D83CB}" type="slidenum">
              <a:rPr lang="en-US" smtClean="0"/>
              <a:t>3</a:t>
            </a:fld>
            <a:endParaRPr lang="en-US"/>
          </a:p>
        </p:txBody>
      </p:sp>
    </p:spTree>
    <p:extLst>
      <p:ext uri="{BB962C8B-B14F-4D97-AF65-F5344CB8AC3E}">
        <p14:creationId xmlns:p14="http://schemas.microsoft.com/office/powerpoint/2010/main" val="2087611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5342-26C0-422A-BA74-A9CF87EDC3F5}"/>
              </a:ext>
            </a:extLst>
          </p:cNvPr>
          <p:cNvSpPr>
            <a:spLocks noGrp="1"/>
          </p:cNvSpPr>
          <p:nvPr>
            <p:ph type="title"/>
          </p:nvPr>
        </p:nvSpPr>
        <p:spPr>
          <a:xfrm>
            <a:off x="457200" y="457200"/>
            <a:ext cx="8229600" cy="868362"/>
          </a:xfrm>
        </p:spPr>
        <p:txBody>
          <a:bodyPr>
            <a:normAutofit/>
          </a:bodyPr>
          <a:lstStyle/>
          <a:p>
            <a:r>
              <a:rPr lang="en-US" dirty="0"/>
              <a:t>Step - 5</a:t>
            </a:r>
          </a:p>
        </p:txBody>
      </p:sp>
      <p:sp>
        <p:nvSpPr>
          <p:cNvPr id="3" name="Content Placeholder 2">
            <a:extLst>
              <a:ext uri="{FF2B5EF4-FFF2-40B4-BE49-F238E27FC236}">
                <a16:creationId xmlns:a16="http://schemas.microsoft.com/office/drawing/2014/main" id="{AEBE747E-4639-4BB3-9925-38B881FBF53A}"/>
              </a:ext>
            </a:extLst>
          </p:cNvPr>
          <p:cNvSpPr>
            <a:spLocks noGrp="1"/>
          </p:cNvSpPr>
          <p:nvPr>
            <p:ph idx="1"/>
          </p:nvPr>
        </p:nvSpPr>
        <p:spPr/>
        <p:txBody>
          <a:bodyPr/>
          <a:lstStyle/>
          <a:p>
            <a:r>
              <a:rPr lang="en-US" dirty="0"/>
              <a:t>Now, we allocate the next highest range, i.e. Accounts. </a:t>
            </a:r>
          </a:p>
          <a:p>
            <a:r>
              <a:rPr lang="en-US" dirty="0"/>
              <a:t>The requirement of 25 IPs can be fulfilled with 192.168.1.192 /27 (255.255.255.224) IP subnet, which contains 30 valid host IPs. </a:t>
            </a:r>
          </a:p>
          <a:p>
            <a:r>
              <a:rPr lang="en-US" dirty="0"/>
              <a:t>The network number of Accounts department will be 192.168.1.192. </a:t>
            </a:r>
          </a:p>
          <a:p>
            <a:r>
              <a:rPr lang="en-US" dirty="0"/>
              <a:t>The last octet of subnet mask is 11100000.</a:t>
            </a:r>
          </a:p>
        </p:txBody>
      </p:sp>
      <p:sp>
        <p:nvSpPr>
          <p:cNvPr id="4" name="Date Placeholder 3">
            <a:extLst>
              <a:ext uri="{FF2B5EF4-FFF2-40B4-BE49-F238E27FC236}">
                <a16:creationId xmlns:a16="http://schemas.microsoft.com/office/drawing/2014/main" id="{0CBE7ADF-E190-48C6-A17E-2744FF216BDD}"/>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27A81CFA-75A0-4A31-8BB0-FEE862E9B80A}"/>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D942F1CF-42E1-4410-952D-2357FA79DF71}"/>
              </a:ext>
            </a:extLst>
          </p:cNvPr>
          <p:cNvSpPr>
            <a:spLocks noGrp="1"/>
          </p:cNvSpPr>
          <p:nvPr>
            <p:ph type="sldNum" sz="quarter" idx="12"/>
          </p:nvPr>
        </p:nvSpPr>
        <p:spPr/>
        <p:txBody>
          <a:bodyPr/>
          <a:lstStyle/>
          <a:p>
            <a:fld id="{4472F181-CA5F-4C66-AAEC-96A4C94D83CB}" type="slidenum">
              <a:rPr lang="en-US" smtClean="0"/>
              <a:t>30</a:t>
            </a:fld>
            <a:endParaRPr lang="en-US"/>
          </a:p>
        </p:txBody>
      </p:sp>
    </p:spTree>
    <p:extLst>
      <p:ext uri="{BB962C8B-B14F-4D97-AF65-F5344CB8AC3E}">
        <p14:creationId xmlns:p14="http://schemas.microsoft.com/office/powerpoint/2010/main" val="1117148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328-2CBB-4EC4-82E4-531926FEB794}"/>
              </a:ext>
            </a:extLst>
          </p:cNvPr>
          <p:cNvSpPr>
            <a:spLocks noGrp="1"/>
          </p:cNvSpPr>
          <p:nvPr>
            <p:ph type="title"/>
          </p:nvPr>
        </p:nvSpPr>
        <p:spPr/>
        <p:txBody>
          <a:bodyPr>
            <a:normAutofit/>
          </a:bodyPr>
          <a:lstStyle/>
          <a:p>
            <a:r>
              <a:rPr lang="en-US" dirty="0"/>
              <a:t>Step - 6</a:t>
            </a:r>
          </a:p>
        </p:txBody>
      </p:sp>
      <p:sp>
        <p:nvSpPr>
          <p:cNvPr id="3" name="Content Placeholder 2">
            <a:extLst>
              <a:ext uri="{FF2B5EF4-FFF2-40B4-BE49-F238E27FC236}">
                <a16:creationId xmlns:a16="http://schemas.microsoft.com/office/drawing/2014/main" id="{BDC36D1B-6449-4363-877C-9A97B3BBF0CF}"/>
              </a:ext>
            </a:extLst>
          </p:cNvPr>
          <p:cNvSpPr>
            <a:spLocks noGrp="1"/>
          </p:cNvSpPr>
          <p:nvPr>
            <p:ph idx="1"/>
          </p:nvPr>
        </p:nvSpPr>
        <p:spPr/>
        <p:txBody>
          <a:bodyPr>
            <a:normAutofit fontScale="92500" lnSpcReduction="20000"/>
          </a:bodyPr>
          <a:lstStyle/>
          <a:p>
            <a:r>
              <a:rPr lang="en-US" dirty="0"/>
              <a:t>Finally, we allocate the next highest range to Management. </a:t>
            </a:r>
          </a:p>
          <a:p>
            <a:r>
              <a:rPr lang="en-US" dirty="0"/>
              <a:t>The Management department contains only 5 computers. </a:t>
            </a:r>
          </a:p>
          <a:p>
            <a:r>
              <a:rPr lang="en-US" dirty="0"/>
              <a:t>The subnet 192.168.1.224 /29 with the Mask 255.255.255.248 has exactly 6 valid host IP addresses. </a:t>
            </a:r>
          </a:p>
          <a:p>
            <a:r>
              <a:rPr lang="en-US" dirty="0"/>
              <a:t>So this can be assigned to Management. </a:t>
            </a:r>
          </a:p>
          <a:p>
            <a:r>
              <a:rPr lang="en-US" dirty="0"/>
              <a:t>The last octet of the subnet mask will contain 11111000.</a:t>
            </a:r>
          </a:p>
        </p:txBody>
      </p:sp>
      <p:sp>
        <p:nvSpPr>
          <p:cNvPr id="4" name="Date Placeholder 3">
            <a:extLst>
              <a:ext uri="{FF2B5EF4-FFF2-40B4-BE49-F238E27FC236}">
                <a16:creationId xmlns:a16="http://schemas.microsoft.com/office/drawing/2014/main" id="{2A75B099-7F57-4A22-9FE7-52EE9C6A0122}"/>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1232A69E-8C25-439C-B514-F4D15E071506}"/>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530F8DDE-FFE6-45CF-9589-23F563D604F1}"/>
              </a:ext>
            </a:extLst>
          </p:cNvPr>
          <p:cNvSpPr>
            <a:spLocks noGrp="1"/>
          </p:cNvSpPr>
          <p:nvPr>
            <p:ph type="sldNum" sz="quarter" idx="12"/>
          </p:nvPr>
        </p:nvSpPr>
        <p:spPr/>
        <p:txBody>
          <a:bodyPr/>
          <a:lstStyle/>
          <a:p>
            <a:fld id="{4472F181-CA5F-4C66-AAEC-96A4C94D83CB}" type="slidenum">
              <a:rPr lang="en-US" smtClean="0"/>
              <a:t>31</a:t>
            </a:fld>
            <a:endParaRPr lang="en-US"/>
          </a:p>
        </p:txBody>
      </p:sp>
    </p:spTree>
    <p:extLst>
      <p:ext uri="{BB962C8B-B14F-4D97-AF65-F5344CB8AC3E}">
        <p14:creationId xmlns:p14="http://schemas.microsoft.com/office/powerpoint/2010/main" val="3871298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582C-4FE6-4326-AED9-7836A2BED759}"/>
              </a:ext>
            </a:extLst>
          </p:cNvPr>
          <p:cNvSpPr>
            <a:spLocks noGrp="1"/>
          </p:cNvSpPr>
          <p:nvPr>
            <p:ph type="title"/>
          </p:nvPr>
        </p:nvSpPr>
        <p:spPr/>
        <p:txBody>
          <a:bodyPr>
            <a:normAutofit fontScale="90000"/>
          </a:bodyPr>
          <a:lstStyle/>
          <a:p>
            <a:r>
              <a:rPr lang="en-US" dirty="0"/>
              <a:t>Web Hosting with a Secure Backend</a:t>
            </a:r>
          </a:p>
        </p:txBody>
      </p:sp>
      <p:sp>
        <p:nvSpPr>
          <p:cNvPr id="3" name="Content Placeholder 2">
            <a:extLst>
              <a:ext uri="{FF2B5EF4-FFF2-40B4-BE49-F238E27FC236}">
                <a16:creationId xmlns:a16="http://schemas.microsoft.com/office/drawing/2014/main" id="{25029429-65B2-4DE0-A1C1-AECA916FE6C8}"/>
              </a:ext>
            </a:extLst>
          </p:cNvPr>
          <p:cNvSpPr>
            <a:spLocks noGrp="1"/>
          </p:cNvSpPr>
          <p:nvPr>
            <p:ph idx="1"/>
          </p:nvPr>
        </p:nvSpPr>
        <p:spPr/>
        <p:txBody>
          <a:bodyPr>
            <a:normAutofit fontScale="92500" lnSpcReduction="10000"/>
          </a:bodyPr>
          <a:lstStyle/>
          <a:p>
            <a:r>
              <a:rPr lang="en-US" dirty="0"/>
              <a:t>Assume that we are hosting a web application with a database in the back-end. </a:t>
            </a:r>
          </a:p>
          <a:p>
            <a:r>
              <a:rPr lang="en-US" dirty="0"/>
              <a:t>We will deploy two virtual machines and configure the networking for these VMs. </a:t>
            </a:r>
          </a:p>
          <a:p>
            <a:r>
              <a:rPr lang="en-US" dirty="0"/>
              <a:t>To do tasks:</a:t>
            </a:r>
          </a:p>
          <a:p>
            <a:pPr lvl="1"/>
            <a:r>
              <a:rPr lang="en-US" dirty="0"/>
              <a:t>Create a virtual network and subnet</a:t>
            </a:r>
          </a:p>
          <a:p>
            <a:pPr lvl="1"/>
            <a:r>
              <a:rPr lang="en-US" dirty="0"/>
              <a:t>Create a public IP address</a:t>
            </a:r>
          </a:p>
          <a:p>
            <a:pPr lvl="1"/>
            <a:r>
              <a:rPr lang="en-US" dirty="0"/>
              <a:t>Create a front-end VM</a:t>
            </a:r>
          </a:p>
          <a:p>
            <a:pPr lvl="1"/>
            <a:r>
              <a:rPr lang="en-US" dirty="0"/>
              <a:t>Secure network traffic</a:t>
            </a:r>
          </a:p>
          <a:p>
            <a:pPr lvl="1"/>
            <a:r>
              <a:rPr lang="en-US" dirty="0"/>
              <a:t>Create a back-end VM</a:t>
            </a:r>
          </a:p>
        </p:txBody>
      </p:sp>
      <p:sp>
        <p:nvSpPr>
          <p:cNvPr id="4" name="Date Placeholder 3">
            <a:extLst>
              <a:ext uri="{FF2B5EF4-FFF2-40B4-BE49-F238E27FC236}">
                <a16:creationId xmlns:a16="http://schemas.microsoft.com/office/drawing/2014/main" id="{9E784AC8-CDD6-454D-8316-AE976C8AB88F}"/>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BD0C1111-B261-45CA-BC16-20A88EC517C7}"/>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DF8C30E1-3DA5-49D7-AC54-CBC0D023F368}"/>
              </a:ext>
            </a:extLst>
          </p:cNvPr>
          <p:cNvSpPr>
            <a:spLocks noGrp="1"/>
          </p:cNvSpPr>
          <p:nvPr>
            <p:ph type="sldNum" sz="quarter" idx="12"/>
          </p:nvPr>
        </p:nvSpPr>
        <p:spPr/>
        <p:txBody>
          <a:bodyPr/>
          <a:lstStyle/>
          <a:p>
            <a:fld id="{4472F181-CA5F-4C66-AAEC-96A4C94D83CB}" type="slidenum">
              <a:rPr lang="en-US" smtClean="0"/>
              <a:t>32</a:t>
            </a:fld>
            <a:endParaRPr lang="en-US"/>
          </a:p>
        </p:txBody>
      </p:sp>
    </p:spTree>
    <p:extLst>
      <p:ext uri="{BB962C8B-B14F-4D97-AF65-F5344CB8AC3E}">
        <p14:creationId xmlns:p14="http://schemas.microsoft.com/office/powerpoint/2010/main" val="23625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577400-DF12-44E7-8E91-88F90303F97A}"/>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5C9659A0-A353-4F49-BF6B-F0FB234A223C}"/>
              </a:ext>
            </a:extLst>
          </p:cNvPr>
          <p:cNvSpPr>
            <a:spLocks noGrp="1"/>
          </p:cNvSpPr>
          <p:nvPr>
            <p:ph type="ftr" sz="quarter" idx="11"/>
          </p:nvPr>
        </p:nvSpPr>
        <p:spPr>
          <a:xfrm>
            <a:off x="3124200" y="6326133"/>
            <a:ext cx="2895600" cy="365125"/>
          </a:xfrm>
        </p:spPr>
        <p:txBody>
          <a:bodyPr/>
          <a:lstStyle/>
          <a:p>
            <a:r>
              <a:rPr lang="en-US"/>
              <a:t>Dr. Jololian</a:t>
            </a:r>
          </a:p>
        </p:txBody>
      </p:sp>
      <p:sp>
        <p:nvSpPr>
          <p:cNvPr id="6" name="Slide Number Placeholder 5">
            <a:extLst>
              <a:ext uri="{FF2B5EF4-FFF2-40B4-BE49-F238E27FC236}">
                <a16:creationId xmlns:a16="http://schemas.microsoft.com/office/drawing/2014/main" id="{CA944BF0-E556-478F-84C1-53504AD28F40}"/>
              </a:ext>
            </a:extLst>
          </p:cNvPr>
          <p:cNvSpPr>
            <a:spLocks noGrp="1"/>
          </p:cNvSpPr>
          <p:nvPr>
            <p:ph type="sldNum" sz="quarter" idx="12"/>
          </p:nvPr>
        </p:nvSpPr>
        <p:spPr/>
        <p:txBody>
          <a:bodyPr/>
          <a:lstStyle/>
          <a:p>
            <a:fld id="{4472F181-CA5F-4C66-AAEC-96A4C94D83CB}" type="slidenum">
              <a:rPr lang="en-US" smtClean="0"/>
              <a:t>33</a:t>
            </a:fld>
            <a:endParaRPr lang="en-US"/>
          </a:p>
        </p:txBody>
      </p:sp>
      <p:grpSp>
        <p:nvGrpSpPr>
          <p:cNvPr id="29" name="Group 28">
            <a:extLst>
              <a:ext uri="{FF2B5EF4-FFF2-40B4-BE49-F238E27FC236}">
                <a16:creationId xmlns:a16="http://schemas.microsoft.com/office/drawing/2014/main" id="{DFD547BA-DF18-4BD8-9D6F-C071E0E23042}"/>
              </a:ext>
            </a:extLst>
          </p:cNvPr>
          <p:cNvGrpSpPr/>
          <p:nvPr/>
        </p:nvGrpSpPr>
        <p:grpSpPr>
          <a:xfrm>
            <a:off x="381000" y="167183"/>
            <a:ext cx="8461543" cy="6158950"/>
            <a:chOff x="381000" y="167183"/>
            <a:chExt cx="8461543" cy="6158950"/>
          </a:xfrm>
        </p:grpSpPr>
        <p:pic>
          <p:nvPicPr>
            <p:cNvPr id="11" name="Picture 10">
              <a:extLst>
                <a:ext uri="{FF2B5EF4-FFF2-40B4-BE49-F238E27FC236}">
                  <a16:creationId xmlns:a16="http://schemas.microsoft.com/office/drawing/2014/main" id="{D7B0D8D5-DC16-478A-9DCC-6546EFC39F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67183"/>
              <a:ext cx="8461543" cy="4184869"/>
            </a:xfrm>
            <a:prstGeom prst="rect">
              <a:avLst/>
            </a:prstGeom>
          </p:spPr>
        </p:pic>
        <p:pic>
          <p:nvPicPr>
            <p:cNvPr id="8" name="Graphic 7" descr="Computer">
              <a:extLst>
                <a:ext uri="{FF2B5EF4-FFF2-40B4-BE49-F238E27FC236}">
                  <a16:creationId xmlns:a16="http://schemas.microsoft.com/office/drawing/2014/main" id="{3581EE40-2474-4D09-8E47-6AFCB4981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1602" y="1823848"/>
              <a:ext cx="1295400" cy="1295400"/>
            </a:xfrm>
            <a:prstGeom prst="rect">
              <a:avLst/>
            </a:prstGeom>
          </p:spPr>
        </p:pic>
        <p:pic>
          <p:nvPicPr>
            <p:cNvPr id="9" name="Picture 8">
              <a:extLst>
                <a:ext uri="{FF2B5EF4-FFF2-40B4-BE49-F238E27FC236}">
                  <a16:creationId xmlns:a16="http://schemas.microsoft.com/office/drawing/2014/main" id="{26E1407D-AA38-458C-BDB2-2289838FE90F}"/>
                </a:ext>
              </a:extLst>
            </p:cNvPr>
            <p:cNvPicPr>
              <a:picLocks noChangeAspect="1"/>
            </p:cNvPicPr>
            <p:nvPr/>
          </p:nvPicPr>
          <p:blipFill>
            <a:blip r:embed="rId5"/>
            <a:stretch>
              <a:fillRect/>
            </a:stretch>
          </p:blipFill>
          <p:spPr>
            <a:xfrm>
              <a:off x="5486400" y="2133600"/>
              <a:ext cx="1292464" cy="1298561"/>
            </a:xfrm>
            <a:prstGeom prst="rect">
              <a:avLst/>
            </a:prstGeom>
          </p:spPr>
        </p:pic>
        <p:sp>
          <p:nvSpPr>
            <p:cNvPr id="12" name="Rectangle 11">
              <a:extLst>
                <a:ext uri="{FF2B5EF4-FFF2-40B4-BE49-F238E27FC236}">
                  <a16:creationId xmlns:a16="http://schemas.microsoft.com/office/drawing/2014/main" id="{BD1A31FF-3549-429A-8DFD-859876D41CDF}"/>
                </a:ext>
              </a:extLst>
            </p:cNvPr>
            <p:cNvSpPr/>
            <p:nvPr/>
          </p:nvSpPr>
          <p:spPr>
            <a:xfrm>
              <a:off x="1687255" y="1981200"/>
              <a:ext cx="2362200" cy="11731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4B95BF6-278D-4143-84DC-6114E25E0675}"/>
                </a:ext>
              </a:extLst>
            </p:cNvPr>
            <p:cNvPicPr>
              <a:picLocks noChangeAspect="1"/>
            </p:cNvPicPr>
            <p:nvPr/>
          </p:nvPicPr>
          <p:blipFill>
            <a:blip r:embed="rId6"/>
            <a:stretch>
              <a:fillRect/>
            </a:stretch>
          </p:blipFill>
          <p:spPr>
            <a:xfrm>
              <a:off x="4841327" y="5027572"/>
              <a:ext cx="1298561" cy="1298561"/>
            </a:xfrm>
            <a:prstGeom prst="rect">
              <a:avLst/>
            </a:prstGeom>
          </p:spPr>
        </p:pic>
        <p:pic>
          <p:nvPicPr>
            <p:cNvPr id="14" name="Picture 13">
              <a:extLst>
                <a:ext uri="{FF2B5EF4-FFF2-40B4-BE49-F238E27FC236}">
                  <a16:creationId xmlns:a16="http://schemas.microsoft.com/office/drawing/2014/main" id="{D68B2055-554B-42EB-8624-DF5F7A2EEB09}"/>
                </a:ext>
              </a:extLst>
            </p:cNvPr>
            <p:cNvPicPr>
              <a:picLocks noChangeAspect="1"/>
            </p:cNvPicPr>
            <p:nvPr/>
          </p:nvPicPr>
          <p:blipFill>
            <a:blip r:embed="rId7"/>
            <a:stretch>
              <a:fillRect/>
            </a:stretch>
          </p:blipFill>
          <p:spPr>
            <a:xfrm>
              <a:off x="4855009" y="2045647"/>
              <a:ext cx="2422283" cy="1461760"/>
            </a:xfrm>
            <a:prstGeom prst="rect">
              <a:avLst/>
            </a:prstGeom>
          </p:spPr>
        </p:pic>
        <p:sp>
          <p:nvSpPr>
            <p:cNvPr id="15" name="TextBox 14">
              <a:extLst>
                <a:ext uri="{FF2B5EF4-FFF2-40B4-BE49-F238E27FC236}">
                  <a16:creationId xmlns:a16="http://schemas.microsoft.com/office/drawing/2014/main" id="{F0500E99-10FA-4DEE-A489-9C9A2C762F80}"/>
                </a:ext>
              </a:extLst>
            </p:cNvPr>
            <p:cNvSpPr txBox="1"/>
            <p:nvPr/>
          </p:nvSpPr>
          <p:spPr>
            <a:xfrm>
              <a:off x="1628198" y="1632892"/>
              <a:ext cx="1799275" cy="369332"/>
            </a:xfrm>
            <a:prstGeom prst="rect">
              <a:avLst/>
            </a:prstGeom>
            <a:noFill/>
          </p:spPr>
          <p:txBody>
            <a:bodyPr wrap="none" rtlCol="0">
              <a:spAutoFit/>
            </a:bodyPr>
            <a:lstStyle/>
            <a:p>
              <a:r>
                <a:rPr lang="en-US" dirty="0"/>
                <a:t>Subnet 2 (NSG-2)</a:t>
              </a:r>
            </a:p>
          </p:txBody>
        </p:sp>
        <p:sp>
          <p:nvSpPr>
            <p:cNvPr id="16" name="TextBox 15">
              <a:extLst>
                <a:ext uri="{FF2B5EF4-FFF2-40B4-BE49-F238E27FC236}">
                  <a16:creationId xmlns:a16="http://schemas.microsoft.com/office/drawing/2014/main" id="{F8F6C5D6-0465-4D9E-BB43-F016C5A98291}"/>
                </a:ext>
              </a:extLst>
            </p:cNvPr>
            <p:cNvSpPr txBox="1"/>
            <p:nvPr/>
          </p:nvSpPr>
          <p:spPr>
            <a:xfrm>
              <a:off x="4791821" y="1724099"/>
              <a:ext cx="1799275" cy="369332"/>
            </a:xfrm>
            <a:prstGeom prst="rect">
              <a:avLst/>
            </a:prstGeom>
            <a:noFill/>
          </p:spPr>
          <p:txBody>
            <a:bodyPr wrap="none" rtlCol="0">
              <a:spAutoFit/>
            </a:bodyPr>
            <a:lstStyle/>
            <a:p>
              <a:r>
                <a:rPr lang="en-US" dirty="0"/>
                <a:t>Subnet 1 (NSG-1)</a:t>
              </a:r>
            </a:p>
          </p:txBody>
        </p:sp>
        <p:sp>
          <p:nvSpPr>
            <p:cNvPr id="17" name="Arrow: Right 16">
              <a:extLst>
                <a:ext uri="{FF2B5EF4-FFF2-40B4-BE49-F238E27FC236}">
                  <a16:creationId xmlns:a16="http://schemas.microsoft.com/office/drawing/2014/main" id="{BD9F805F-06E4-4977-B87E-F12FFE7703EB}"/>
                </a:ext>
              </a:extLst>
            </p:cNvPr>
            <p:cNvSpPr/>
            <p:nvPr/>
          </p:nvSpPr>
          <p:spPr>
            <a:xfrm>
              <a:off x="4471074" y="2359651"/>
              <a:ext cx="397117"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C8E529D-9085-4EFA-9A1D-DD398CA25915}"/>
                </a:ext>
              </a:extLst>
            </p:cNvPr>
            <p:cNvSpPr/>
            <p:nvPr/>
          </p:nvSpPr>
          <p:spPr>
            <a:xfrm rot="10800000">
              <a:off x="4066679" y="2359651"/>
              <a:ext cx="397117"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FAB883D-B729-4B32-BC1E-9C21FB63C3AE}"/>
                </a:ext>
              </a:extLst>
            </p:cNvPr>
            <p:cNvSpPr/>
            <p:nvPr/>
          </p:nvSpPr>
          <p:spPr>
            <a:xfrm rot="5400000">
              <a:off x="5643100" y="4610915"/>
              <a:ext cx="86457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8A8D359-5455-4EF2-94D7-8D61BA98300B}"/>
                </a:ext>
              </a:extLst>
            </p:cNvPr>
            <p:cNvSpPr/>
            <p:nvPr/>
          </p:nvSpPr>
          <p:spPr>
            <a:xfrm rot="16206230">
              <a:off x="5635639" y="3720369"/>
              <a:ext cx="87791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E3140B-DB4F-4998-8BAD-71BA1C6723BC}"/>
                </a:ext>
              </a:extLst>
            </p:cNvPr>
            <p:cNvSpPr txBox="1"/>
            <p:nvPr/>
          </p:nvSpPr>
          <p:spPr>
            <a:xfrm>
              <a:off x="5503624" y="2073388"/>
              <a:ext cx="1272528" cy="369332"/>
            </a:xfrm>
            <a:prstGeom prst="rect">
              <a:avLst/>
            </a:prstGeom>
            <a:noFill/>
          </p:spPr>
          <p:txBody>
            <a:bodyPr wrap="none" rtlCol="0">
              <a:spAutoFit/>
            </a:bodyPr>
            <a:lstStyle/>
            <a:p>
              <a:r>
                <a:rPr lang="en-US" dirty="0"/>
                <a:t>Web Server</a:t>
              </a:r>
            </a:p>
          </p:txBody>
        </p:sp>
        <p:sp>
          <p:nvSpPr>
            <p:cNvPr id="22" name="TextBox 21">
              <a:extLst>
                <a:ext uri="{FF2B5EF4-FFF2-40B4-BE49-F238E27FC236}">
                  <a16:creationId xmlns:a16="http://schemas.microsoft.com/office/drawing/2014/main" id="{898AB800-26A8-44E6-A01F-21648E97715F}"/>
                </a:ext>
              </a:extLst>
            </p:cNvPr>
            <p:cNvSpPr txBox="1"/>
            <p:nvPr/>
          </p:nvSpPr>
          <p:spPr>
            <a:xfrm>
              <a:off x="1715401" y="2819707"/>
              <a:ext cx="1712072" cy="369332"/>
            </a:xfrm>
            <a:prstGeom prst="rect">
              <a:avLst/>
            </a:prstGeom>
            <a:noFill/>
          </p:spPr>
          <p:txBody>
            <a:bodyPr wrap="none" rtlCol="0">
              <a:spAutoFit/>
            </a:bodyPr>
            <a:lstStyle/>
            <a:p>
              <a:r>
                <a:rPr lang="en-US" dirty="0"/>
                <a:t>Database Server</a:t>
              </a:r>
            </a:p>
          </p:txBody>
        </p:sp>
        <p:sp>
          <p:nvSpPr>
            <p:cNvPr id="23" name="TextBox 22">
              <a:extLst>
                <a:ext uri="{FF2B5EF4-FFF2-40B4-BE49-F238E27FC236}">
                  <a16:creationId xmlns:a16="http://schemas.microsoft.com/office/drawing/2014/main" id="{FE0AE4C3-102A-451D-A248-CE2906797250}"/>
                </a:ext>
              </a:extLst>
            </p:cNvPr>
            <p:cNvSpPr txBox="1"/>
            <p:nvPr/>
          </p:nvSpPr>
          <p:spPr>
            <a:xfrm>
              <a:off x="5655636" y="3138075"/>
              <a:ext cx="979755" cy="369332"/>
            </a:xfrm>
            <a:prstGeom prst="rect">
              <a:avLst/>
            </a:prstGeom>
            <a:noFill/>
          </p:spPr>
          <p:txBody>
            <a:bodyPr wrap="none" rtlCol="0">
              <a:spAutoFit/>
            </a:bodyPr>
            <a:lstStyle/>
            <a:p>
              <a:r>
                <a:rPr lang="en-US" dirty="0"/>
                <a:t>Public IP</a:t>
              </a:r>
            </a:p>
          </p:txBody>
        </p:sp>
        <p:sp>
          <p:nvSpPr>
            <p:cNvPr id="25" name="TextBox 24">
              <a:extLst>
                <a:ext uri="{FF2B5EF4-FFF2-40B4-BE49-F238E27FC236}">
                  <a16:creationId xmlns:a16="http://schemas.microsoft.com/office/drawing/2014/main" id="{E6091782-6753-4464-BA70-062AAB53A270}"/>
                </a:ext>
              </a:extLst>
            </p:cNvPr>
            <p:cNvSpPr txBox="1"/>
            <p:nvPr/>
          </p:nvSpPr>
          <p:spPr>
            <a:xfrm>
              <a:off x="959582" y="4311162"/>
              <a:ext cx="1128835" cy="369332"/>
            </a:xfrm>
            <a:prstGeom prst="rect">
              <a:avLst/>
            </a:prstGeom>
            <a:noFill/>
          </p:spPr>
          <p:txBody>
            <a:bodyPr wrap="none" rtlCol="0">
              <a:spAutoFit/>
            </a:bodyPr>
            <a:lstStyle/>
            <a:p>
              <a:r>
                <a:rPr lang="en-US" dirty="0"/>
                <a:t>The Cloud</a:t>
              </a:r>
            </a:p>
          </p:txBody>
        </p:sp>
        <p:sp>
          <p:nvSpPr>
            <p:cNvPr id="26" name="TextBox 25">
              <a:extLst>
                <a:ext uri="{FF2B5EF4-FFF2-40B4-BE49-F238E27FC236}">
                  <a16:creationId xmlns:a16="http://schemas.microsoft.com/office/drawing/2014/main" id="{339012A1-0945-433C-BE44-3ABAD5917827}"/>
                </a:ext>
              </a:extLst>
            </p:cNvPr>
            <p:cNvSpPr txBox="1"/>
            <p:nvPr/>
          </p:nvSpPr>
          <p:spPr>
            <a:xfrm>
              <a:off x="3855586" y="5357398"/>
              <a:ext cx="725968" cy="369332"/>
            </a:xfrm>
            <a:prstGeom prst="rect">
              <a:avLst/>
            </a:prstGeom>
            <a:noFill/>
          </p:spPr>
          <p:txBody>
            <a:bodyPr wrap="none" rtlCol="0">
              <a:spAutoFit/>
            </a:bodyPr>
            <a:lstStyle/>
            <a:p>
              <a:r>
                <a:rPr lang="en-US" dirty="0"/>
                <a:t>Client</a:t>
              </a:r>
            </a:p>
          </p:txBody>
        </p:sp>
        <p:sp>
          <p:nvSpPr>
            <p:cNvPr id="27" name="Rectangle 26">
              <a:extLst>
                <a:ext uri="{FF2B5EF4-FFF2-40B4-BE49-F238E27FC236}">
                  <a16:creationId xmlns:a16="http://schemas.microsoft.com/office/drawing/2014/main" id="{B5BE712F-27EE-483C-AE3F-A90D468A263B}"/>
                </a:ext>
              </a:extLst>
            </p:cNvPr>
            <p:cNvSpPr/>
            <p:nvPr/>
          </p:nvSpPr>
          <p:spPr>
            <a:xfrm>
              <a:off x="1524000" y="1525848"/>
              <a:ext cx="5976941" cy="216384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248FF7A-8DA6-4F59-9215-2FBC598EFB2D}"/>
                </a:ext>
              </a:extLst>
            </p:cNvPr>
            <p:cNvSpPr txBox="1"/>
            <p:nvPr/>
          </p:nvSpPr>
          <p:spPr>
            <a:xfrm>
              <a:off x="3260190" y="3378217"/>
              <a:ext cx="1673728" cy="369332"/>
            </a:xfrm>
            <a:prstGeom prst="rect">
              <a:avLst/>
            </a:prstGeom>
            <a:noFill/>
          </p:spPr>
          <p:txBody>
            <a:bodyPr wrap="none" rtlCol="0">
              <a:spAutoFit/>
            </a:bodyPr>
            <a:lstStyle/>
            <a:p>
              <a:r>
                <a:rPr lang="en-US" dirty="0"/>
                <a:t>Virtual Network</a:t>
              </a:r>
            </a:p>
          </p:txBody>
        </p:sp>
      </p:grpSp>
    </p:spTree>
    <p:extLst>
      <p:ext uri="{BB962C8B-B14F-4D97-AF65-F5344CB8AC3E}">
        <p14:creationId xmlns:p14="http://schemas.microsoft.com/office/powerpoint/2010/main" val="589494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1F382-B6DD-4831-9F67-C33F51752186}"/>
              </a:ext>
            </a:extLst>
          </p:cNvPr>
          <p:cNvSpPr>
            <a:spLocks noGrp="1"/>
          </p:cNvSpPr>
          <p:nvPr>
            <p:ph idx="1"/>
          </p:nvPr>
        </p:nvSpPr>
        <p:spPr>
          <a:xfrm>
            <a:off x="457200" y="457200"/>
            <a:ext cx="8229600" cy="5867400"/>
          </a:xfrm>
        </p:spPr>
        <p:txBody>
          <a:bodyPr>
            <a:normAutofit fontScale="70000" lnSpcReduction="20000"/>
          </a:bodyPr>
          <a:lstStyle/>
          <a:p>
            <a:r>
              <a:rPr lang="en-US" b="1" dirty="0"/>
              <a:t>Virtual Network (myVNet):</a:t>
            </a:r>
            <a:r>
              <a:rPr lang="en-US" dirty="0"/>
              <a:t> The virtual network that the VMs use to communicate with each other and the internet.</a:t>
            </a:r>
          </a:p>
          <a:p>
            <a:r>
              <a:rPr lang="en-US" b="1" dirty="0"/>
              <a:t>Subnet 1 (myFrontendSubnet):</a:t>
            </a:r>
            <a:r>
              <a:rPr lang="en-US" dirty="0"/>
              <a:t> The subnet in myVNet used by the front-end resources.</a:t>
            </a:r>
          </a:p>
          <a:p>
            <a:r>
              <a:rPr lang="en-US" b="1" dirty="0"/>
              <a:t>Public IP (myPublicIPAddress):</a:t>
            </a:r>
            <a:r>
              <a:rPr lang="en-US" dirty="0"/>
              <a:t> The public IP address used to access myFrontendVM from the internet.</a:t>
            </a:r>
          </a:p>
          <a:p>
            <a:r>
              <a:rPr lang="en-US" b="1" dirty="0"/>
              <a:t>(myFrontentNic):</a:t>
            </a:r>
            <a:r>
              <a:rPr lang="en-US" dirty="0"/>
              <a:t> The network interface used by myFrontendVM to communicate with myBackendVM.</a:t>
            </a:r>
          </a:p>
          <a:p>
            <a:r>
              <a:rPr lang="en-US" b="1" dirty="0"/>
              <a:t>Web Server (myFrontendVM):</a:t>
            </a:r>
            <a:r>
              <a:rPr lang="en-US" dirty="0"/>
              <a:t> The VM used to communicate between the internet and myBackendVM.</a:t>
            </a:r>
          </a:p>
          <a:p>
            <a:r>
              <a:rPr lang="en-US" b="1" dirty="0"/>
              <a:t>NSG-2: (myBackendNSG):</a:t>
            </a:r>
            <a:r>
              <a:rPr lang="en-US" dirty="0"/>
              <a:t> The network security group that controls communication between the Webserver and Database Server.</a:t>
            </a:r>
          </a:p>
          <a:p>
            <a:r>
              <a:rPr lang="en-US" b="1" dirty="0"/>
              <a:t>Subnet 2 (myBackendSubnet): </a:t>
            </a:r>
            <a:r>
              <a:rPr lang="en-US" dirty="0"/>
              <a:t>The subnet associated with NSG-2 and used by the back-end resources.</a:t>
            </a:r>
          </a:p>
          <a:p>
            <a:r>
              <a:rPr lang="en-US" b="1" dirty="0"/>
              <a:t>(myBackendNic):</a:t>
            </a:r>
            <a:r>
              <a:rPr lang="en-US" dirty="0"/>
              <a:t> The network interface used by Database Server to communicate with Web Server.</a:t>
            </a:r>
          </a:p>
          <a:p>
            <a:r>
              <a:rPr lang="en-US" b="1" dirty="0"/>
              <a:t>Database Server (myBackendVM):</a:t>
            </a:r>
            <a:r>
              <a:rPr lang="en-US" dirty="0"/>
              <a:t> The VM that uses port 22 and 3306 to communicate with Web Server.</a:t>
            </a:r>
          </a:p>
        </p:txBody>
      </p:sp>
      <p:sp>
        <p:nvSpPr>
          <p:cNvPr id="4" name="Date Placeholder 3">
            <a:extLst>
              <a:ext uri="{FF2B5EF4-FFF2-40B4-BE49-F238E27FC236}">
                <a16:creationId xmlns:a16="http://schemas.microsoft.com/office/drawing/2014/main" id="{A43CEFE8-09A3-4BA5-B0F2-988E510F9473}"/>
              </a:ext>
            </a:extLst>
          </p:cNvPr>
          <p:cNvSpPr>
            <a:spLocks noGrp="1"/>
          </p:cNvSpPr>
          <p:nvPr>
            <p:ph type="dt" sz="half" idx="10"/>
          </p:nvPr>
        </p:nvSpPr>
        <p:spPr/>
        <p:txBody>
          <a:bodyPr/>
          <a:lstStyle/>
          <a:p>
            <a:fld id="{1F40B0A4-0A66-48B4-AD6C-E5AA716B1D47}" type="datetime1">
              <a:rPr lang="en-US" smtClean="0"/>
              <a:t>1/27/2018</a:t>
            </a:fld>
            <a:endParaRPr lang="en-US" dirty="0"/>
          </a:p>
        </p:txBody>
      </p:sp>
      <p:sp>
        <p:nvSpPr>
          <p:cNvPr id="5" name="Footer Placeholder 4">
            <a:extLst>
              <a:ext uri="{FF2B5EF4-FFF2-40B4-BE49-F238E27FC236}">
                <a16:creationId xmlns:a16="http://schemas.microsoft.com/office/drawing/2014/main" id="{860434CC-DAB7-4BBA-B3DA-AD0477BB0AF4}"/>
              </a:ext>
            </a:extLst>
          </p:cNvPr>
          <p:cNvSpPr>
            <a:spLocks noGrp="1"/>
          </p:cNvSpPr>
          <p:nvPr>
            <p:ph type="ftr" sz="quarter" idx="11"/>
          </p:nvPr>
        </p:nvSpPr>
        <p:spPr>
          <a:xfrm>
            <a:off x="3048000" y="6356350"/>
            <a:ext cx="2895600" cy="365125"/>
          </a:xfrm>
        </p:spPr>
        <p:txBody>
          <a:bodyPr/>
          <a:lstStyle/>
          <a:p>
            <a:r>
              <a:rPr lang="en-US"/>
              <a:t>Dr. Jololian</a:t>
            </a:r>
          </a:p>
        </p:txBody>
      </p:sp>
      <p:sp>
        <p:nvSpPr>
          <p:cNvPr id="6" name="Slide Number Placeholder 5">
            <a:extLst>
              <a:ext uri="{FF2B5EF4-FFF2-40B4-BE49-F238E27FC236}">
                <a16:creationId xmlns:a16="http://schemas.microsoft.com/office/drawing/2014/main" id="{734F852F-635A-4DB6-A678-392C80797763}"/>
              </a:ext>
            </a:extLst>
          </p:cNvPr>
          <p:cNvSpPr>
            <a:spLocks noGrp="1"/>
          </p:cNvSpPr>
          <p:nvPr>
            <p:ph type="sldNum" sz="quarter" idx="12"/>
          </p:nvPr>
        </p:nvSpPr>
        <p:spPr/>
        <p:txBody>
          <a:bodyPr/>
          <a:lstStyle/>
          <a:p>
            <a:fld id="{4472F181-CA5F-4C66-AAEC-96A4C94D83CB}" type="slidenum">
              <a:rPr lang="en-US" smtClean="0"/>
              <a:t>34</a:t>
            </a:fld>
            <a:endParaRPr lang="en-US"/>
          </a:p>
        </p:txBody>
      </p:sp>
    </p:spTree>
    <p:extLst>
      <p:ext uri="{BB962C8B-B14F-4D97-AF65-F5344CB8AC3E}">
        <p14:creationId xmlns:p14="http://schemas.microsoft.com/office/powerpoint/2010/main" val="47154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816CB-7FBF-4E51-95B8-0EB6552B20C3}"/>
              </a:ext>
            </a:extLst>
          </p:cNvPr>
          <p:cNvSpPr>
            <a:spLocks noGrp="1"/>
          </p:cNvSpPr>
          <p:nvPr>
            <p:ph idx="1"/>
          </p:nvPr>
        </p:nvSpPr>
        <p:spPr>
          <a:xfrm>
            <a:off x="457200" y="533400"/>
            <a:ext cx="8229600" cy="5867400"/>
          </a:xfrm>
        </p:spPr>
        <p:txBody>
          <a:bodyPr>
            <a:normAutofit fontScale="92500" lnSpcReduction="10000"/>
          </a:bodyPr>
          <a:lstStyle/>
          <a:p>
            <a:r>
              <a:rPr lang="en-US" sz="2400" dirty="0"/>
              <a:t>Create a resource group:</a:t>
            </a:r>
          </a:p>
          <a:p>
            <a:pPr marL="0" indent="0">
              <a:spcAft>
                <a:spcPts val="600"/>
              </a:spcAft>
              <a:buNone/>
            </a:pPr>
            <a:r>
              <a:rPr lang="en-US" sz="2400" dirty="0"/>
              <a:t>	</a:t>
            </a:r>
            <a:r>
              <a:rPr lang="en-US" sz="2400" dirty="0">
                <a:solidFill>
                  <a:srgbClr val="C00000"/>
                </a:solidFill>
              </a:rPr>
              <a:t>az group create --name myRGNetwork --location eastus</a:t>
            </a:r>
          </a:p>
          <a:p>
            <a:r>
              <a:rPr lang="en-US" sz="2400" dirty="0"/>
              <a:t>Create virtual network:</a:t>
            </a:r>
          </a:p>
          <a:p>
            <a:pPr marL="0" indent="0">
              <a:buNone/>
            </a:pPr>
            <a:r>
              <a:rPr lang="en-US" sz="2400" dirty="0"/>
              <a:t>	</a:t>
            </a:r>
            <a:r>
              <a:rPr lang="en-US" sz="2400" dirty="0">
                <a:solidFill>
                  <a:srgbClr val="C00000"/>
                </a:solidFill>
              </a:rPr>
              <a:t>az network vnet create \</a:t>
            </a:r>
          </a:p>
          <a:p>
            <a:pPr marL="0" indent="0">
              <a:buNone/>
            </a:pPr>
            <a:r>
              <a:rPr lang="en-US" sz="2400" dirty="0">
                <a:solidFill>
                  <a:srgbClr val="C00000"/>
                </a:solidFill>
              </a:rPr>
              <a:t>  		--resource-group myRGNetwork \</a:t>
            </a:r>
          </a:p>
          <a:p>
            <a:pPr marL="0" indent="0">
              <a:buNone/>
            </a:pPr>
            <a:r>
              <a:rPr lang="en-US" sz="2400" dirty="0">
                <a:solidFill>
                  <a:srgbClr val="C00000"/>
                </a:solidFill>
              </a:rPr>
              <a:t>  		--name myVNet \</a:t>
            </a:r>
          </a:p>
          <a:p>
            <a:pPr marL="0" indent="0">
              <a:buNone/>
            </a:pPr>
            <a:r>
              <a:rPr lang="en-US" sz="2400" dirty="0">
                <a:solidFill>
                  <a:srgbClr val="C00000"/>
                </a:solidFill>
              </a:rPr>
              <a:t>  		--address-prefix 10.0.0.0/16 \</a:t>
            </a:r>
          </a:p>
          <a:p>
            <a:pPr marL="0" indent="0">
              <a:buNone/>
            </a:pPr>
            <a:r>
              <a:rPr lang="en-US" sz="2400" dirty="0">
                <a:solidFill>
                  <a:srgbClr val="C00000"/>
                </a:solidFill>
              </a:rPr>
              <a:t>  		--subnet-name myFrontendSubnet \</a:t>
            </a:r>
          </a:p>
          <a:p>
            <a:pPr marL="0" indent="0">
              <a:spcAft>
                <a:spcPts val="600"/>
              </a:spcAft>
              <a:buNone/>
            </a:pPr>
            <a:r>
              <a:rPr lang="en-US" sz="2400" dirty="0">
                <a:solidFill>
                  <a:srgbClr val="C00000"/>
                </a:solidFill>
              </a:rPr>
              <a:t>  		--subnet-prefix 10.0.1.0/24</a:t>
            </a:r>
          </a:p>
          <a:p>
            <a:r>
              <a:rPr lang="en-US" sz="2400" dirty="0"/>
              <a:t>Create a subnet:</a:t>
            </a:r>
          </a:p>
          <a:p>
            <a:pPr marL="0" indent="0">
              <a:buNone/>
            </a:pPr>
            <a:r>
              <a:rPr lang="en-US" sz="2400" dirty="0"/>
              <a:t>	</a:t>
            </a:r>
            <a:r>
              <a:rPr lang="en-US" sz="2400" dirty="0">
                <a:solidFill>
                  <a:srgbClr val="C00000"/>
                </a:solidFill>
              </a:rPr>
              <a:t>az network vnet subnet create \</a:t>
            </a:r>
          </a:p>
          <a:p>
            <a:pPr marL="0" indent="0">
              <a:buNone/>
            </a:pPr>
            <a:r>
              <a:rPr lang="en-US" sz="2400" dirty="0">
                <a:solidFill>
                  <a:srgbClr val="C00000"/>
                </a:solidFill>
              </a:rPr>
              <a:t>  		--resource-group myRGNetwork \</a:t>
            </a:r>
          </a:p>
          <a:p>
            <a:pPr marL="0" indent="0">
              <a:buNone/>
            </a:pPr>
            <a:r>
              <a:rPr lang="en-US" sz="2400" dirty="0">
                <a:solidFill>
                  <a:srgbClr val="C00000"/>
                </a:solidFill>
              </a:rPr>
              <a:t>  		--vnet-name myVNet \</a:t>
            </a:r>
          </a:p>
          <a:p>
            <a:pPr marL="0" indent="0">
              <a:buNone/>
            </a:pPr>
            <a:r>
              <a:rPr lang="en-US" sz="2400" dirty="0">
                <a:solidFill>
                  <a:srgbClr val="C00000"/>
                </a:solidFill>
              </a:rPr>
              <a:t>  		--name myBackendSubnet \</a:t>
            </a:r>
          </a:p>
          <a:p>
            <a:pPr marL="0" indent="0">
              <a:buNone/>
            </a:pPr>
            <a:r>
              <a:rPr lang="en-US" sz="2400" dirty="0">
                <a:solidFill>
                  <a:srgbClr val="C00000"/>
                </a:solidFill>
              </a:rPr>
              <a:t>  		--address-prefix 10.0.2.0/24</a:t>
            </a:r>
          </a:p>
        </p:txBody>
      </p:sp>
      <p:sp>
        <p:nvSpPr>
          <p:cNvPr id="4" name="Date Placeholder 3">
            <a:extLst>
              <a:ext uri="{FF2B5EF4-FFF2-40B4-BE49-F238E27FC236}">
                <a16:creationId xmlns:a16="http://schemas.microsoft.com/office/drawing/2014/main" id="{D4A6356E-605E-498B-AA0A-FFF282B25F96}"/>
              </a:ext>
            </a:extLst>
          </p:cNvPr>
          <p:cNvSpPr>
            <a:spLocks noGrp="1"/>
          </p:cNvSpPr>
          <p:nvPr>
            <p:ph type="dt" sz="half" idx="10"/>
          </p:nvPr>
        </p:nvSpPr>
        <p:spPr/>
        <p:txBody>
          <a:bodyPr/>
          <a:lstStyle/>
          <a:p>
            <a:fld id="{1F40B0A4-0A66-48B4-AD6C-E5AA716B1D47}" type="datetime1">
              <a:rPr lang="en-US" smtClean="0"/>
              <a:t>1/27/2018</a:t>
            </a:fld>
            <a:endParaRPr lang="en-US" dirty="0"/>
          </a:p>
        </p:txBody>
      </p:sp>
      <p:sp>
        <p:nvSpPr>
          <p:cNvPr id="5" name="Footer Placeholder 4">
            <a:extLst>
              <a:ext uri="{FF2B5EF4-FFF2-40B4-BE49-F238E27FC236}">
                <a16:creationId xmlns:a16="http://schemas.microsoft.com/office/drawing/2014/main" id="{7B3DA69E-E7D3-4764-A52A-C5617AE371A6}"/>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2F3E876A-BA7A-4D1F-AC93-9EF8768B87D5}"/>
              </a:ext>
            </a:extLst>
          </p:cNvPr>
          <p:cNvSpPr>
            <a:spLocks noGrp="1"/>
          </p:cNvSpPr>
          <p:nvPr>
            <p:ph type="sldNum" sz="quarter" idx="12"/>
          </p:nvPr>
        </p:nvSpPr>
        <p:spPr/>
        <p:txBody>
          <a:bodyPr/>
          <a:lstStyle/>
          <a:p>
            <a:fld id="{4472F181-CA5F-4C66-AAEC-96A4C94D83CB}" type="slidenum">
              <a:rPr lang="en-US" smtClean="0"/>
              <a:t>35</a:t>
            </a:fld>
            <a:endParaRPr lang="en-US"/>
          </a:p>
        </p:txBody>
      </p:sp>
    </p:spTree>
    <p:extLst>
      <p:ext uri="{BB962C8B-B14F-4D97-AF65-F5344CB8AC3E}">
        <p14:creationId xmlns:p14="http://schemas.microsoft.com/office/powerpoint/2010/main" val="3257515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0B077-200C-4E85-AE49-2693AA8601CF}"/>
              </a:ext>
            </a:extLst>
          </p:cNvPr>
          <p:cNvSpPr>
            <a:spLocks noGrp="1"/>
          </p:cNvSpPr>
          <p:nvPr>
            <p:ph idx="1"/>
          </p:nvPr>
        </p:nvSpPr>
        <p:spPr>
          <a:xfrm>
            <a:off x="457200" y="381000"/>
            <a:ext cx="8229600" cy="6019800"/>
          </a:xfrm>
        </p:spPr>
        <p:txBody>
          <a:bodyPr/>
          <a:lstStyle/>
          <a:p>
            <a:r>
              <a:rPr lang="en-US" sz="2000" dirty="0"/>
              <a:t>Create a public IP address:</a:t>
            </a:r>
          </a:p>
          <a:p>
            <a:pPr marL="0" indent="0">
              <a:spcAft>
                <a:spcPts val="600"/>
              </a:spcAft>
              <a:buNone/>
            </a:pPr>
            <a:r>
              <a:rPr lang="en-US" sz="2000" dirty="0">
                <a:solidFill>
                  <a:srgbClr val="C00000"/>
                </a:solidFill>
              </a:rPr>
              <a:t>az network public-ip create --resource-group myRGNetwork --name myPublicIPAddress</a:t>
            </a:r>
          </a:p>
          <a:p>
            <a:pPr marL="0" indent="0">
              <a:buNone/>
            </a:pPr>
            <a:r>
              <a:rPr lang="en-US" sz="2000" dirty="0"/>
              <a:t>Change allocation method</a:t>
            </a:r>
          </a:p>
          <a:p>
            <a:pPr marL="0" indent="0">
              <a:buNone/>
            </a:pPr>
            <a:r>
              <a:rPr lang="en-US" sz="2000" dirty="0"/>
              <a:t>The IP address allocation method can be changed using the </a:t>
            </a:r>
            <a:r>
              <a:rPr lang="en-US" sz="2000" dirty="0">
                <a:hlinkClick r:id="rId2"/>
              </a:rPr>
              <a:t>az network public-ip update</a:t>
            </a:r>
            <a:r>
              <a:rPr lang="en-US" sz="2000" dirty="0"/>
              <a:t> command. In this example, the IP address allocation method of the front-end VM is changed to static.</a:t>
            </a:r>
          </a:p>
          <a:p>
            <a:pPr marL="0" indent="0">
              <a:buNone/>
            </a:pPr>
            <a:r>
              <a:rPr lang="en-US" sz="2000" dirty="0"/>
              <a:t>First, deallocate the VM:</a:t>
            </a:r>
          </a:p>
          <a:p>
            <a:pPr marL="0" indent="0">
              <a:buNone/>
            </a:pPr>
            <a:r>
              <a:rPr lang="en-US" sz="2000" dirty="0">
                <a:solidFill>
                  <a:srgbClr val="C00000"/>
                </a:solidFill>
              </a:rPr>
              <a:t>az vm deallocate --resource-group myRGNetwork --name myFrontendVM</a:t>
            </a:r>
          </a:p>
          <a:p>
            <a:pPr marL="0" indent="0">
              <a:buNone/>
            </a:pPr>
            <a:r>
              <a:rPr lang="en-US" sz="2000" dirty="0"/>
              <a:t>Use the az network public-ip update command to update the allocation method. In this case, the --allocation-method is being set to static.</a:t>
            </a:r>
          </a:p>
          <a:p>
            <a:pPr marL="0" indent="0">
              <a:buNone/>
            </a:pPr>
            <a:r>
              <a:rPr lang="en-US" sz="2000" dirty="0">
                <a:solidFill>
                  <a:srgbClr val="C00000"/>
                </a:solidFill>
              </a:rPr>
              <a:t>az network public-ip update --resource-group myRGNetwork --name myPublicIPAddress --allocation-method static</a:t>
            </a:r>
          </a:p>
          <a:p>
            <a:pPr marL="0" indent="0">
              <a:buNone/>
            </a:pPr>
            <a:r>
              <a:rPr lang="en-US" sz="2000" dirty="0"/>
              <a:t>Start the VM:</a:t>
            </a:r>
          </a:p>
          <a:p>
            <a:pPr marL="0" indent="0">
              <a:buNone/>
            </a:pPr>
            <a:r>
              <a:rPr lang="en-US" sz="2000" dirty="0">
                <a:solidFill>
                  <a:srgbClr val="C00000"/>
                </a:solidFill>
              </a:rPr>
              <a:t>az vm start --resource-group myRGNetwork --name myFrontendVM --no-wait</a:t>
            </a:r>
          </a:p>
        </p:txBody>
      </p:sp>
      <p:sp>
        <p:nvSpPr>
          <p:cNvPr id="4" name="Date Placeholder 3">
            <a:extLst>
              <a:ext uri="{FF2B5EF4-FFF2-40B4-BE49-F238E27FC236}">
                <a16:creationId xmlns:a16="http://schemas.microsoft.com/office/drawing/2014/main" id="{C6067B19-EE66-4C9C-B0C0-3ACC48859E80}"/>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23C6E0CF-E7F2-495D-AF5D-6778141930C5}"/>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6FD0C1BD-49EB-46B1-94E9-665804868B2A}"/>
              </a:ext>
            </a:extLst>
          </p:cNvPr>
          <p:cNvSpPr>
            <a:spLocks noGrp="1"/>
          </p:cNvSpPr>
          <p:nvPr>
            <p:ph type="sldNum" sz="quarter" idx="12"/>
          </p:nvPr>
        </p:nvSpPr>
        <p:spPr/>
        <p:txBody>
          <a:bodyPr/>
          <a:lstStyle/>
          <a:p>
            <a:fld id="{4472F181-CA5F-4C66-AAEC-96A4C94D83CB}" type="slidenum">
              <a:rPr lang="en-US" smtClean="0"/>
              <a:t>36</a:t>
            </a:fld>
            <a:endParaRPr lang="en-US"/>
          </a:p>
        </p:txBody>
      </p:sp>
    </p:spTree>
    <p:extLst>
      <p:ext uri="{BB962C8B-B14F-4D97-AF65-F5344CB8AC3E}">
        <p14:creationId xmlns:p14="http://schemas.microsoft.com/office/powerpoint/2010/main" val="3144626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C1611-AFE3-4345-ADF5-5396FAC7001C}"/>
              </a:ext>
            </a:extLst>
          </p:cNvPr>
          <p:cNvSpPr>
            <a:spLocks noGrp="1"/>
          </p:cNvSpPr>
          <p:nvPr>
            <p:ph idx="1"/>
          </p:nvPr>
        </p:nvSpPr>
        <p:spPr>
          <a:xfrm>
            <a:off x="457200" y="609600"/>
            <a:ext cx="8229600" cy="5516563"/>
          </a:xfrm>
        </p:spPr>
        <p:txBody>
          <a:bodyPr/>
          <a:lstStyle/>
          <a:p>
            <a:r>
              <a:rPr lang="en-US" sz="2000" dirty="0"/>
              <a:t>No public IP address</a:t>
            </a:r>
          </a:p>
          <a:p>
            <a:pPr marL="0" indent="0">
              <a:buNone/>
            </a:pPr>
            <a:r>
              <a:rPr lang="en-US" sz="2000" dirty="0"/>
              <a:t>	Often, a VM does not need to be accessible over the internet. To 	create a VM without a public IP address, use the --public-ip-address 	"" argument with an empty set of double quotes. This configuration 	is demonstrated later.</a:t>
            </a:r>
          </a:p>
          <a:p>
            <a:pPr marL="0" indent="0">
              <a:buNone/>
            </a:pPr>
            <a:r>
              <a:rPr lang="en-US" sz="2000" dirty="0"/>
              <a:t>Create a front-end VM:</a:t>
            </a:r>
          </a:p>
          <a:p>
            <a:pPr marL="0" indent="0">
              <a:buNone/>
            </a:pPr>
            <a:r>
              <a:rPr lang="en-US" sz="2000" dirty="0">
                <a:solidFill>
                  <a:srgbClr val="C00000"/>
                </a:solidFill>
              </a:rPr>
              <a:t>az vm create \</a:t>
            </a:r>
          </a:p>
          <a:p>
            <a:pPr marL="0" indent="0">
              <a:buNone/>
            </a:pPr>
            <a:r>
              <a:rPr lang="en-US" sz="2000" dirty="0">
                <a:solidFill>
                  <a:srgbClr val="C00000"/>
                </a:solidFill>
              </a:rPr>
              <a:t>  --resource-group myRGNetwork \</a:t>
            </a:r>
          </a:p>
          <a:p>
            <a:pPr marL="0" indent="0">
              <a:buNone/>
            </a:pPr>
            <a:r>
              <a:rPr lang="en-US" sz="2000" dirty="0">
                <a:solidFill>
                  <a:srgbClr val="C00000"/>
                </a:solidFill>
              </a:rPr>
              <a:t>  --name myFrontendVM \</a:t>
            </a:r>
          </a:p>
          <a:p>
            <a:pPr marL="0" indent="0">
              <a:buNone/>
            </a:pPr>
            <a:r>
              <a:rPr lang="en-US" sz="2000" dirty="0">
                <a:solidFill>
                  <a:srgbClr val="C00000"/>
                </a:solidFill>
              </a:rPr>
              <a:t>  --vnet-name myVNet \</a:t>
            </a:r>
          </a:p>
          <a:p>
            <a:pPr marL="0" indent="0">
              <a:buNone/>
            </a:pPr>
            <a:r>
              <a:rPr lang="en-US" sz="2000" dirty="0">
                <a:solidFill>
                  <a:srgbClr val="C00000"/>
                </a:solidFill>
              </a:rPr>
              <a:t>  --subnet myFrontendSubnet \</a:t>
            </a:r>
          </a:p>
          <a:p>
            <a:pPr marL="0" indent="0">
              <a:buNone/>
            </a:pPr>
            <a:r>
              <a:rPr lang="en-US" sz="2000" dirty="0">
                <a:solidFill>
                  <a:srgbClr val="C00000"/>
                </a:solidFill>
              </a:rPr>
              <a:t>  --nsg myFrontendNSG \</a:t>
            </a:r>
          </a:p>
          <a:p>
            <a:pPr marL="0" indent="0">
              <a:buNone/>
            </a:pPr>
            <a:r>
              <a:rPr lang="en-US" sz="2000" dirty="0">
                <a:solidFill>
                  <a:srgbClr val="C00000"/>
                </a:solidFill>
              </a:rPr>
              <a:t>  --public-ip-address myPublicIPAddress \</a:t>
            </a:r>
          </a:p>
          <a:p>
            <a:pPr marL="0" indent="0">
              <a:buNone/>
            </a:pPr>
            <a:r>
              <a:rPr lang="en-US" sz="2000" dirty="0">
                <a:solidFill>
                  <a:srgbClr val="C00000"/>
                </a:solidFill>
              </a:rPr>
              <a:t>  --image UbuntuLTS \</a:t>
            </a:r>
          </a:p>
          <a:p>
            <a:pPr marL="0" indent="0">
              <a:buNone/>
            </a:pPr>
            <a:r>
              <a:rPr lang="en-US" sz="2000" dirty="0">
                <a:solidFill>
                  <a:srgbClr val="C00000"/>
                </a:solidFill>
              </a:rPr>
              <a:t>  --generate-ssh-keys</a:t>
            </a:r>
          </a:p>
        </p:txBody>
      </p:sp>
      <p:sp>
        <p:nvSpPr>
          <p:cNvPr id="4" name="Date Placeholder 3">
            <a:extLst>
              <a:ext uri="{FF2B5EF4-FFF2-40B4-BE49-F238E27FC236}">
                <a16:creationId xmlns:a16="http://schemas.microsoft.com/office/drawing/2014/main" id="{05A0822C-D721-44A0-AFCB-0C1FA797A54F}"/>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CEE3CCF2-8D67-45C9-B702-12548A9A6A1F}"/>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09B4CE0E-A68F-4E6C-8843-8F5197719413}"/>
              </a:ext>
            </a:extLst>
          </p:cNvPr>
          <p:cNvSpPr>
            <a:spLocks noGrp="1"/>
          </p:cNvSpPr>
          <p:nvPr>
            <p:ph type="sldNum" sz="quarter" idx="12"/>
          </p:nvPr>
        </p:nvSpPr>
        <p:spPr/>
        <p:txBody>
          <a:bodyPr/>
          <a:lstStyle/>
          <a:p>
            <a:fld id="{4472F181-CA5F-4C66-AAEC-96A4C94D83CB}" type="slidenum">
              <a:rPr lang="en-US" smtClean="0"/>
              <a:t>37</a:t>
            </a:fld>
            <a:endParaRPr lang="en-US"/>
          </a:p>
        </p:txBody>
      </p:sp>
    </p:spTree>
    <p:extLst>
      <p:ext uri="{BB962C8B-B14F-4D97-AF65-F5344CB8AC3E}">
        <p14:creationId xmlns:p14="http://schemas.microsoft.com/office/powerpoint/2010/main" val="594360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EEC9F-FEB7-4DA5-9315-3DCCF78757D1}"/>
              </a:ext>
            </a:extLst>
          </p:cNvPr>
          <p:cNvSpPr>
            <a:spLocks noGrp="1"/>
          </p:cNvSpPr>
          <p:nvPr>
            <p:ph idx="1"/>
          </p:nvPr>
        </p:nvSpPr>
        <p:spPr>
          <a:xfrm>
            <a:off x="472661" y="762000"/>
            <a:ext cx="8229600" cy="4525963"/>
          </a:xfrm>
        </p:spPr>
        <p:txBody>
          <a:bodyPr>
            <a:normAutofit lnSpcReduction="10000"/>
          </a:bodyPr>
          <a:lstStyle/>
          <a:p>
            <a:r>
              <a:rPr lang="en-US" dirty="0"/>
              <a:t>Secure network traffic</a:t>
            </a:r>
          </a:p>
          <a:p>
            <a:pPr lvl="1"/>
            <a:r>
              <a:rPr lang="en-US" dirty="0"/>
              <a:t>A network security group (NSG) contains a list of security rules that allow or deny network traffic to resources connected to Virtual Networks (</a:t>
            </a:r>
            <a:r>
              <a:rPr lang="en-US" dirty="0" err="1"/>
              <a:t>VNet</a:t>
            </a:r>
            <a:r>
              <a:rPr lang="en-US" dirty="0"/>
              <a:t>). </a:t>
            </a:r>
          </a:p>
          <a:p>
            <a:pPr lvl="1"/>
            <a:r>
              <a:rPr lang="en-US" dirty="0"/>
              <a:t>NSGs can be associated to subnets or individual network interfaces. </a:t>
            </a:r>
          </a:p>
          <a:p>
            <a:pPr lvl="1"/>
            <a:r>
              <a:rPr lang="en-US" dirty="0"/>
              <a:t>When an NSG is associated with a network interface, it applies only the associated VM. </a:t>
            </a:r>
          </a:p>
          <a:p>
            <a:pPr lvl="1"/>
            <a:r>
              <a:rPr lang="en-US" dirty="0"/>
              <a:t>When an NSG is associated to a subnet, the rules apply to all resources connected to the subnet.</a:t>
            </a:r>
          </a:p>
        </p:txBody>
      </p:sp>
      <p:sp>
        <p:nvSpPr>
          <p:cNvPr id="4" name="Date Placeholder 3">
            <a:extLst>
              <a:ext uri="{FF2B5EF4-FFF2-40B4-BE49-F238E27FC236}">
                <a16:creationId xmlns:a16="http://schemas.microsoft.com/office/drawing/2014/main" id="{BFFD3F26-A850-4D57-B00C-D15A4CB3A10E}"/>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EC70A76B-8AF5-4882-A835-0A440F9829F8}"/>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BCDDD091-07F4-4968-8DE1-E115C506F6C0}"/>
              </a:ext>
            </a:extLst>
          </p:cNvPr>
          <p:cNvSpPr>
            <a:spLocks noGrp="1"/>
          </p:cNvSpPr>
          <p:nvPr>
            <p:ph type="sldNum" sz="quarter" idx="12"/>
          </p:nvPr>
        </p:nvSpPr>
        <p:spPr/>
        <p:txBody>
          <a:bodyPr/>
          <a:lstStyle/>
          <a:p>
            <a:fld id="{4472F181-CA5F-4C66-AAEC-96A4C94D83CB}" type="slidenum">
              <a:rPr lang="en-US" smtClean="0"/>
              <a:t>38</a:t>
            </a:fld>
            <a:endParaRPr lang="en-US"/>
          </a:p>
        </p:txBody>
      </p:sp>
    </p:spTree>
    <p:extLst>
      <p:ext uri="{BB962C8B-B14F-4D97-AF65-F5344CB8AC3E}">
        <p14:creationId xmlns:p14="http://schemas.microsoft.com/office/powerpoint/2010/main" val="3815309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C0D61-87FD-46B2-A6E8-276ECEEFD305}"/>
              </a:ext>
            </a:extLst>
          </p:cNvPr>
          <p:cNvSpPr>
            <a:spLocks noGrp="1"/>
          </p:cNvSpPr>
          <p:nvPr>
            <p:ph idx="1"/>
          </p:nvPr>
        </p:nvSpPr>
        <p:spPr>
          <a:xfrm>
            <a:off x="457200" y="304800"/>
            <a:ext cx="8229600" cy="6248400"/>
          </a:xfrm>
        </p:spPr>
        <p:txBody>
          <a:bodyPr>
            <a:normAutofit fontScale="70000" lnSpcReduction="20000"/>
          </a:bodyPr>
          <a:lstStyle/>
          <a:p>
            <a:pPr marL="0" indent="0">
              <a:buNone/>
            </a:pPr>
            <a:r>
              <a:rPr lang="en-US" dirty="0"/>
              <a:t>Network security group rules</a:t>
            </a:r>
          </a:p>
          <a:p>
            <a:r>
              <a:rPr lang="en-US" dirty="0"/>
              <a:t>NSG rules define networking ports over which traffic is allowed or denied. </a:t>
            </a:r>
          </a:p>
          <a:p>
            <a:r>
              <a:rPr lang="en-US" dirty="0"/>
              <a:t>The rules can include source and destination IP address ranges so that traffic is controlled between specific systems or subnets.</a:t>
            </a:r>
          </a:p>
          <a:p>
            <a:r>
              <a:rPr lang="en-US" dirty="0"/>
              <a:t>NSG rules also include a priority (between 1—and 4096). Rules are evaluated in the order of priority. A rule with a priority of 100 is evaluated before a rule with priority 200.</a:t>
            </a:r>
          </a:p>
          <a:p>
            <a:r>
              <a:rPr lang="en-US" dirty="0"/>
              <a:t>All NSGs contain a set of default rules. The default rules cannot be deleted, but because they are assigned the lowest priority, they can be overridden by the rules that you create.</a:t>
            </a:r>
          </a:p>
          <a:p>
            <a:endParaRPr lang="en-US" dirty="0"/>
          </a:p>
          <a:p>
            <a:pPr marL="0" indent="0">
              <a:buNone/>
            </a:pPr>
            <a:r>
              <a:rPr lang="en-US" dirty="0"/>
              <a:t>The default rules for NSGs are:</a:t>
            </a:r>
          </a:p>
          <a:p>
            <a:r>
              <a:rPr lang="en-US" dirty="0"/>
              <a:t>Virtual network - Traffic originating and ending in a virtual network is allowed both in inbound and outbound directions.</a:t>
            </a:r>
          </a:p>
          <a:p>
            <a:r>
              <a:rPr lang="en-US" dirty="0"/>
              <a:t>Internet - Outbound traffic is allowed, but inbound traffic is blocked.</a:t>
            </a:r>
          </a:p>
          <a:p>
            <a:r>
              <a:rPr lang="en-US" dirty="0"/>
              <a:t>Load balancer - Allow Azure’s load balancer to probe the health of your VMs and role instances. If you are not using a load balanced set, you can override this rule.</a:t>
            </a:r>
          </a:p>
        </p:txBody>
      </p:sp>
      <p:sp>
        <p:nvSpPr>
          <p:cNvPr id="4" name="Date Placeholder 3">
            <a:extLst>
              <a:ext uri="{FF2B5EF4-FFF2-40B4-BE49-F238E27FC236}">
                <a16:creationId xmlns:a16="http://schemas.microsoft.com/office/drawing/2014/main" id="{51332838-D9E2-4338-8CBB-E2DBD2C0D3BC}"/>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5C92D4C0-F01E-43FB-A034-C7AC27258D56}"/>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5D9CB323-CC62-4441-A855-AA6F0CE6C504}"/>
              </a:ext>
            </a:extLst>
          </p:cNvPr>
          <p:cNvSpPr>
            <a:spLocks noGrp="1"/>
          </p:cNvSpPr>
          <p:nvPr>
            <p:ph type="sldNum" sz="quarter" idx="12"/>
          </p:nvPr>
        </p:nvSpPr>
        <p:spPr/>
        <p:txBody>
          <a:bodyPr/>
          <a:lstStyle/>
          <a:p>
            <a:fld id="{4472F181-CA5F-4C66-AAEC-96A4C94D83CB}" type="slidenum">
              <a:rPr lang="en-US" smtClean="0"/>
              <a:t>39</a:t>
            </a:fld>
            <a:endParaRPr lang="en-US"/>
          </a:p>
        </p:txBody>
      </p:sp>
    </p:spTree>
    <p:extLst>
      <p:ext uri="{BB962C8B-B14F-4D97-AF65-F5344CB8AC3E}">
        <p14:creationId xmlns:p14="http://schemas.microsoft.com/office/powerpoint/2010/main" val="292347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821D-8C92-470D-98FB-7A380DA65754}"/>
              </a:ext>
            </a:extLst>
          </p:cNvPr>
          <p:cNvSpPr>
            <a:spLocks noGrp="1"/>
          </p:cNvSpPr>
          <p:nvPr>
            <p:ph type="title"/>
          </p:nvPr>
        </p:nvSpPr>
        <p:spPr/>
        <p:txBody>
          <a:bodyPr/>
          <a:lstStyle/>
          <a:p>
            <a:r>
              <a:rPr lang="en-US" dirty="0"/>
              <a:t>Class B Addresses</a:t>
            </a:r>
          </a:p>
        </p:txBody>
      </p:sp>
      <p:sp>
        <p:nvSpPr>
          <p:cNvPr id="3" name="Content Placeholder 2">
            <a:extLst>
              <a:ext uri="{FF2B5EF4-FFF2-40B4-BE49-F238E27FC236}">
                <a16:creationId xmlns:a16="http://schemas.microsoft.com/office/drawing/2014/main" id="{1BE91A2B-F2F3-41E7-88B5-1A5AD737FC93}"/>
              </a:ext>
            </a:extLst>
          </p:cNvPr>
          <p:cNvSpPr>
            <a:spLocks noGrp="1"/>
          </p:cNvSpPr>
          <p:nvPr>
            <p:ph idx="1"/>
          </p:nvPr>
        </p:nvSpPr>
        <p:spPr/>
        <p:txBody>
          <a:bodyPr>
            <a:normAutofit/>
          </a:bodyPr>
          <a:lstStyle/>
          <a:p>
            <a:r>
              <a:rPr lang="en-US" sz="2400" dirty="0"/>
              <a:t>All Class B addresses have their first octet between 128 and 191. </a:t>
            </a:r>
          </a:p>
          <a:p>
            <a:r>
              <a:rPr lang="en-US" sz="2400" dirty="0"/>
              <a:t>Class B subnets are all 16 bits long, which means the subnet masks are 16 bits long (64K addresses). </a:t>
            </a:r>
          </a:p>
          <a:p>
            <a:r>
              <a:rPr lang="en-US" sz="2400" dirty="0"/>
              <a:t>For example, BBN Communications owns 128.1.0.0/16, which is 128.1.0.0 to 128.1.255.255. </a:t>
            </a:r>
          </a:p>
          <a:p>
            <a:r>
              <a:rPr lang="en-US" sz="2400" dirty="0"/>
              <a:t>Carnegie Mellon University owns 128.2.0.0/16.</a:t>
            </a:r>
          </a:p>
        </p:txBody>
      </p:sp>
      <p:sp>
        <p:nvSpPr>
          <p:cNvPr id="4" name="Date Placeholder 3">
            <a:extLst>
              <a:ext uri="{FF2B5EF4-FFF2-40B4-BE49-F238E27FC236}">
                <a16:creationId xmlns:a16="http://schemas.microsoft.com/office/drawing/2014/main" id="{A31CA840-6669-4529-A0D3-2849D7C28D34}"/>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104B22C3-4D78-4270-93C3-952443EC2419}"/>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E193F438-A24D-4B03-9854-5652E2DEF5FC}"/>
              </a:ext>
            </a:extLst>
          </p:cNvPr>
          <p:cNvSpPr>
            <a:spLocks noGrp="1"/>
          </p:cNvSpPr>
          <p:nvPr>
            <p:ph type="sldNum" sz="quarter" idx="12"/>
          </p:nvPr>
        </p:nvSpPr>
        <p:spPr/>
        <p:txBody>
          <a:bodyPr/>
          <a:lstStyle/>
          <a:p>
            <a:fld id="{4472F181-CA5F-4C66-AAEC-96A4C94D83CB}" type="slidenum">
              <a:rPr lang="en-US" smtClean="0"/>
              <a:t>4</a:t>
            </a:fld>
            <a:endParaRPr lang="en-US"/>
          </a:p>
        </p:txBody>
      </p:sp>
    </p:spTree>
    <p:extLst>
      <p:ext uri="{BB962C8B-B14F-4D97-AF65-F5344CB8AC3E}">
        <p14:creationId xmlns:p14="http://schemas.microsoft.com/office/powerpoint/2010/main" val="3578710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723E4-5B95-4E80-B91A-6A81A16CA24B}"/>
              </a:ext>
            </a:extLst>
          </p:cNvPr>
          <p:cNvSpPr>
            <a:spLocks noGrp="1"/>
          </p:cNvSpPr>
          <p:nvPr>
            <p:ph idx="1"/>
          </p:nvPr>
        </p:nvSpPr>
        <p:spPr>
          <a:xfrm>
            <a:off x="457200" y="609600"/>
            <a:ext cx="8382000" cy="5516563"/>
          </a:xfrm>
        </p:spPr>
        <p:txBody>
          <a:bodyPr>
            <a:normAutofit fontScale="77500" lnSpcReduction="20000"/>
          </a:bodyPr>
          <a:lstStyle/>
          <a:p>
            <a:pPr marL="0" indent="0">
              <a:buNone/>
            </a:pPr>
            <a:r>
              <a:rPr lang="en-US" dirty="0"/>
              <a:t>Create network security groups</a:t>
            </a:r>
          </a:p>
          <a:p>
            <a:r>
              <a:rPr lang="en-US" dirty="0"/>
              <a:t>A network security group can be created at the same time as a VM using the az vm create command. </a:t>
            </a:r>
          </a:p>
          <a:p>
            <a:r>
              <a:rPr lang="en-US" dirty="0"/>
              <a:t>When doing so, the NSG is associated with the VMs network interface and an NSG rule is auto created to allow traffic on port 22 from any source.</a:t>
            </a:r>
          </a:p>
          <a:p>
            <a:r>
              <a:rPr lang="en-US" dirty="0"/>
              <a:t>Earlier, the front-end NSG was auto-created with the front-end VM. An NSG rule was also auto created for port 22. </a:t>
            </a:r>
          </a:p>
          <a:p>
            <a:r>
              <a:rPr lang="en-US" dirty="0"/>
              <a:t>In some cases, it may be helpful to pre-create an NSG, such as when default SSH rules should not be created, or when the NSG should be attached to a subnet.</a:t>
            </a:r>
          </a:p>
          <a:p>
            <a:pPr>
              <a:spcAft>
                <a:spcPts val="1200"/>
              </a:spcAft>
            </a:pPr>
            <a:r>
              <a:rPr lang="en-US" dirty="0"/>
              <a:t>Use the az network nsg create command to create a network security group:</a:t>
            </a:r>
          </a:p>
          <a:p>
            <a:pPr marL="0" indent="0">
              <a:buNone/>
            </a:pPr>
            <a:r>
              <a:rPr lang="en-US" dirty="0">
                <a:solidFill>
                  <a:srgbClr val="C00000"/>
                </a:solidFill>
              </a:rPr>
              <a:t>az network nsg create --resource-group myRGNetwork --name myBackendNSG</a:t>
            </a:r>
          </a:p>
        </p:txBody>
      </p:sp>
      <p:sp>
        <p:nvSpPr>
          <p:cNvPr id="4" name="Date Placeholder 3">
            <a:extLst>
              <a:ext uri="{FF2B5EF4-FFF2-40B4-BE49-F238E27FC236}">
                <a16:creationId xmlns:a16="http://schemas.microsoft.com/office/drawing/2014/main" id="{AFFB4765-0160-4BB5-B6F1-93625F23CE69}"/>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8B76BADE-4134-4380-ADB7-414252D66871}"/>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13576C94-731C-4FCE-B27B-3A78B134FCB2}"/>
              </a:ext>
            </a:extLst>
          </p:cNvPr>
          <p:cNvSpPr>
            <a:spLocks noGrp="1"/>
          </p:cNvSpPr>
          <p:nvPr>
            <p:ph type="sldNum" sz="quarter" idx="12"/>
          </p:nvPr>
        </p:nvSpPr>
        <p:spPr/>
        <p:txBody>
          <a:bodyPr/>
          <a:lstStyle/>
          <a:p>
            <a:fld id="{4472F181-CA5F-4C66-AAEC-96A4C94D83CB}" type="slidenum">
              <a:rPr lang="en-US" smtClean="0"/>
              <a:t>40</a:t>
            </a:fld>
            <a:endParaRPr lang="en-US"/>
          </a:p>
        </p:txBody>
      </p:sp>
    </p:spTree>
    <p:extLst>
      <p:ext uri="{BB962C8B-B14F-4D97-AF65-F5344CB8AC3E}">
        <p14:creationId xmlns:p14="http://schemas.microsoft.com/office/powerpoint/2010/main" val="1610433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048A1-69EC-4218-8F2B-911434FE9C91}"/>
              </a:ext>
            </a:extLst>
          </p:cNvPr>
          <p:cNvSpPr>
            <a:spLocks noGrp="1"/>
          </p:cNvSpPr>
          <p:nvPr>
            <p:ph idx="1"/>
          </p:nvPr>
        </p:nvSpPr>
        <p:spPr>
          <a:xfrm>
            <a:off x="457200" y="914400"/>
            <a:ext cx="8229600" cy="4525963"/>
          </a:xfrm>
        </p:spPr>
        <p:txBody>
          <a:bodyPr>
            <a:normAutofit/>
          </a:bodyPr>
          <a:lstStyle/>
          <a:p>
            <a:r>
              <a:rPr lang="en-US" sz="2400" dirty="0"/>
              <a:t>Instead of associating the NSG to a network interface, it is associated with a subnet. In this configuration, any VM that is attached to the subnet inherits the NSG rules.</a:t>
            </a:r>
          </a:p>
          <a:p>
            <a:r>
              <a:rPr lang="en-US" sz="2400" dirty="0"/>
              <a:t>Update the existing subnet named myBackendSubnet with the new NSG.</a:t>
            </a:r>
          </a:p>
          <a:p>
            <a:pPr marL="0" indent="0">
              <a:buNone/>
            </a:pPr>
            <a:r>
              <a:rPr lang="en-US" sz="2400" dirty="0">
                <a:solidFill>
                  <a:srgbClr val="C00000"/>
                </a:solidFill>
              </a:rPr>
              <a:t>az network vnet subnet update \</a:t>
            </a:r>
          </a:p>
          <a:p>
            <a:pPr marL="0" indent="0">
              <a:buNone/>
            </a:pPr>
            <a:r>
              <a:rPr lang="en-US" sz="2400" dirty="0">
                <a:solidFill>
                  <a:srgbClr val="C00000"/>
                </a:solidFill>
              </a:rPr>
              <a:t>  --resource-group myRGNetwork \</a:t>
            </a:r>
          </a:p>
          <a:p>
            <a:pPr marL="0" indent="0">
              <a:buNone/>
            </a:pPr>
            <a:r>
              <a:rPr lang="en-US" sz="2400" dirty="0">
                <a:solidFill>
                  <a:srgbClr val="C00000"/>
                </a:solidFill>
              </a:rPr>
              <a:t>  --vnet-name myVNet \</a:t>
            </a:r>
          </a:p>
          <a:p>
            <a:pPr marL="0" indent="0">
              <a:buNone/>
            </a:pPr>
            <a:r>
              <a:rPr lang="en-US" sz="2400" dirty="0">
                <a:solidFill>
                  <a:srgbClr val="C00000"/>
                </a:solidFill>
              </a:rPr>
              <a:t>  --name myBackendSubnet \</a:t>
            </a:r>
          </a:p>
          <a:p>
            <a:pPr marL="0" indent="0">
              <a:buNone/>
            </a:pPr>
            <a:r>
              <a:rPr lang="en-US" sz="2400" dirty="0">
                <a:solidFill>
                  <a:srgbClr val="C00000"/>
                </a:solidFill>
              </a:rPr>
              <a:t>  --network-security-group myBackendNSG</a:t>
            </a:r>
          </a:p>
        </p:txBody>
      </p:sp>
      <p:sp>
        <p:nvSpPr>
          <p:cNvPr id="4" name="Date Placeholder 3">
            <a:extLst>
              <a:ext uri="{FF2B5EF4-FFF2-40B4-BE49-F238E27FC236}">
                <a16:creationId xmlns:a16="http://schemas.microsoft.com/office/drawing/2014/main" id="{4F2585E7-8941-4CD6-A0DD-E055F51E36D3}"/>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ABD5E8F4-0B74-49B9-AECB-4774E19E0C26}"/>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E2BC6EF5-9911-492C-BB93-05434FBC051C}"/>
              </a:ext>
            </a:extLst>
          </p:cNvPr>
          <p:cNvSpPr>
            <a:spLocks noGrp="1"/>
          </p:cNvSpPr>
          <p:nvPr>
            <p:ph type="sldNum" sz="quarter" idx="12"/>
          </p:nvPr>
        </p:nvSpPr>
        <p:spPr/>
        <p:txBody>
          <a:bodyPr/>
          <a:lstStyle/>
          <a:p>
            <a:fld id="{4472F181-CA5F-4C66-AAEC-96A4C94D83CB}" type="slidenum">
              <a:rPr lang="en-US" smtClean="0"/>
              <a:t>41</a:t>
            </a:fld>
            <a:endParaRPr lang="en-US"/>
          </a:p>
        </p:txBody>
      </p:sp>
    </p:spTree>
    <p:extLst>
      <p:ext uri="{BB962C8B-B14F-4D97-AF65-F5344CB8AC3E}">
        <p14:creationId xmlns:p14="http://schemas.microsoft.com/office/powerpoint/2010/main" val="2658893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A22E5-4BE0-4046-8B39-5BE7E27F1FB0}"/>
              </a:ext>
            </a:extLst>
          </p:cNvPr>
          <p:cNvSpPr>
            <a:spLocks noGrp="1"/>
          </p:cNvSpPr>
          <p:nvPr>
            <p:ph idx="1"/>
          </p:nvPr>
        </p:nvSpPr>
        <p:spPr>
          <a:xfrm>
            <a:off x="457200" y="457200"/>
            <a:ext cx="8229600" cy="5943600"/>
          </a:xfrm>
        </p:spPr>
        <p:txBody>
          <a:bodyPr>
            <a:normAutofit fontScale="62500" lnSpcReduction="20000"/>
          </a:bodyPr>
          <a:lstStyle/>
          <a:p>
            <a:pPr marL="0" indent="0">
              <a:buNone/>
            </a:pPr>
            <a:r>
              <a:rPr lang="en-US" dirty="0"/>
              <a:t>Secure incoming traffic:</a:t>
            </a:r>
          </a:p>
          <a:p>
            <a:r>
              <a:rPr lang="en-US" dirty="0"/>
              <a:t>When the front-end VM was created, an NSG rule was created to allow incoming traffic on port 22. This rule allows SSH connections to the VM. For this example, traffic should also be allowed on port 80. This configuration allows a web application to be accessed on the VM.</a:t>
            </a:r>
          </a:p>
          <a:p>
            <a:r>
              <a:rPr lang="en-US" dirty="0"/>
              <a:t>Use the az network nsg rule create command to create a rule for port 80.</a:t>
            </a:r>
          </a:p>
          <a:p>
            <a:pPr marL="0" indent="0">
              <a:buNone/>
            </a:pPr>
            <a:endParaRPr lang="en-US" dirty="0"/>
          </a:p>
          <a:p>
            <a:pPr marL="0" indent="0">
              <a:buNone/>
            </a:pPr>
            <a:r>
              <a:rPr lang="en-US" dirty="0">
                <a:solidFill>
                  <a:srgbClr val="C00000"/>
                </a:solidFill>
              </a:rPr>
              <a:t>az network nsg rule create \</a:t>
            </a:r>
          </a:p>
          <a:p>
            <a:pPr marL="0" indent="0">
              <a:buNone/>
            </a:pPr>
            <a:r>
              <a:rPr lang="en-US" dirty="0">
                <a:solidFill>
                  <a:srgbClr val="C00000"/>
                </a:solidFill>
              </a:rPr>
              <a:t>  --resource-group myRGNetwork \</a:t>
            </a:r>
          </a:p>
          <a:p>
            <a:pPr marL="0" indent="0">
              <a:buNone/>
            </a:pPr>
            <a:r>
              <a:rPr lang="en-US" dirty="0">
                <a:solidFill>
                  <a:srgbClr val="C00000"/>
                </a:solidFill>
              </a:rPr>
              <a:t>  --nsg-name myFrontendNSG \</a:t>
            </a:r>
          </a:p>
          <a:p>
            <a:pPr marL="0" indent="0">
              <a:buNone/>
            </a:pPr>
            <a:r>
              <a:rPr lang="en-US" dirty="0">
                <a:solidFill>
                  <a:srgbClr val="C00000"/>
                </a:solidFill>
              </a:rPr>
              <a:t>  --name http \</a:t>
            </a:r>
          </a:p>
          <a:p>
            <a:pPr marL="0" indent="0">
              <a:buNone/>
            </a:pPr>
            <a:r>
              <a:rPr lang="en-US" dirty="0">
                <a:solidFill>
                  <a:srgbClr val="C00000"/>
                </a:solidFill>
              </a:rPr>
              <a:t>  --access allow \</a:t>
            </a:r>
          </a:p>
          <a:p>
            <a:pPr marL="0" indent="0">
              <a:buNone/>
            </a:pPr>
            <a:r>
              <a:rPr lang="en-US" dirty="0">
                <a:solidFill>
                  <a:srgbClr val="C00000"/>
                </a:solidFill>
              </a:rPr>
              <a:t>  --protocol Tcp \</a:t>
            </a:r>
          </a:p>
          <a:p>
            <a:pPr marL="0" indent="0">
              <a:buNone/>
            </a:pPr>
            <a:r>
              <a:rPr lang="en-US" dirty="0">
                <a:solidFill>
                  <a:srgbClr val="C00000"/>
                </a:solidFill>
              </a:rPr>
              <a:t>  --direction Inbound \</a:t>
            </a:r>
          </a:p>
          <a:p>
            <a:pPr marL="0" indent="0">
              <a:buNone/>
            </a:pPr>
            <a:r>
              <a:rPr lang="en-US" dirty="0">
                <a:solidFill>
                  <a:srgbClr val="C00000"/>
                </a:solidFill>
              </a:rPr>
              <a:t>  --priority 200 \</a:t>
            </a:r>
          </a:p>
          <a:p>
            <a:pPr marL="0" indent="0">
              <a:buNone/>
            </a:pPr>
            <a:r>
              <a:rPr lang="en-US" dirty="0">
                <a:solidFill>
                  <a:srgbClr val="C00000"/>
                </a:solidFill>
              </a:rPr>
              <a:t>  --source-address-prefix "*" \</a:t>
            </a:r>
          </a:p>
          <a:p>
            <a:pPr marL="0" indent="0">
              <a:buNone/>
            </a:pPr>
            <a:r>
              <a:rPr lang="en-US" dirty="0">
                <a:solidFill>
                  <a:srgbClr val="C00000"/>
                </a:solidFill>
              </a:rPr>
              <a:t>  --source-port-range "*" \</a:t>
            </a:r>
          </a:p>
          <a:p>
            <a:pPr marL="0" indent="0">
              <a:buNone/>
            </a:pPr>
            <a:r>
              <a:rPr lang="en-US" dirty="0">
                <a:solidFill>
                  <a:srgbClr val="C00000"/>
                </a:solidFill>
              </a:rPr>
              <a:t>  --destination-address-prefix "*" \</a:t>
            </a:r>
          </a:p>
          <a:p>
            <a:pPr marL="0" indent="0">
              <a:buNone/>
            </a:pPr>
            <a:r>
              <a:rPr lang="en-US" dirty="0">
                <a:solidFill>
                  <a:srgbClr val="C00000"/>
                </a:solidFill>
              </a:rPr>
              <a:t>  --destination-port-range 80</a:t>
            </a:r>
          </a:p>
          <a:p>
            <a:endParaRPr lang="en-US" dirty="0"/>
          </a:p>
        </p:txBody>
      </p:sp>
      <p:sp>
        <p:nvSpPr>
          <p:cNvPr id="4" name="Date Placeholder 3">
            <a:extLst>
              <a:ext uri="{FF2B5EF4-FFF2-40B4-BE49-F238E27FC236}">
                <a16:creationId xmlns:a16="http://schemas.microsoft.com/office/drawing/2014/main" id="{80EC5883-E80A-416B-BE79-2ABE501D8BDD}"/>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97CEA92C-50AC-4769-ACBE-28BA40645B8A}"/>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D2454CFB-A4B1-4E73-B258-1795F0F8C953}"/>
              </a:ext>
            </a:extLst>
          </p:cNvPr>
          <p:cNvSpPr>
            <a:spLocks noGrp="1"/>
          </p:cNvSpPr>
          <p:nvPr>
            <p:ph type="sldNum" sz="quarter" idx="12"/>
          </p:nvPr>
        </p:nvSpPr>
        <p:spPr/>
        <p:txBody>
          <a:bodyPr/>
          <a:lstStyle/>
          <a:p>
            <a:fld id="{4472F181-CA5F-4C66-AAEC-96A4C94D83CB}" type="slidenum">
              <a:rPr lang="en-US" smtClean="0"/>
              <a:t>42</a:t>
            </a:fld>
            <a:endParaRPr lang="en-US"/>
          </a:p>
        </p:txBody>
      </p:sp>
    </p:spTree>
    <p:extLst>
      <p:ext uri="{BB962C8B-B14F-4D97-AF65-F5344CB8AC3E}">
        <p14:creationId xmlns:p14="http://schemas.microsoft.com/office/powerpoint/2010/main" val="3781581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11A0C-4C0E-48A7-BB96-38AC089ACC7D}"/>
              </a:ext>
            </a:extLst>
          </p:cNvPr>
          <p:cNvSpPr>
            <a:spLocks noGrp="1"/>
          </p:cNvSpPr>
          <p:nvPr>
            <p:ph idx="1"/>
          </p:nvPr>
        </p:nvSpPr>
        <p:spPr>
          <a:xfrm>
            <a:off x="457200" y="685800"/>
            <a:ext cx="8229600" cy="5791200"/>
          </a:xfrm>
        </p:spPr>
        <p:txBody>
          <a:bodyPr>
            <a:normAutofit fontScale="92500"/>
          </a:bodyPr>
          <a:lstStyle/>
          <a:p>
            <a:r>
              <a:rPr lang="en-US" sz="2400" dirty="0"/>
              <a:t>The front-end VM is only accessible on port 22 and port 80. </a:t>
            </a:r>
          </a:p>
          <a:p>
            <a:pPr>
              <a:spcAft>
                <a:spcPts val="1200"/>
              </a:spcAft>
            </a:pPr>
            <a:r>
              <a:rPr lang="en-US" sz="2400" dirty="0"/>
              <a:t>All other incoming traffic is blocked at the network security group. It may be helpful to visualize the NSG rule configurations. Return the NSG rule configuration with the az network rule list command:</a:t>
            </a:r>
          </a:p>
          <a:p>
            <a:pPr marL="0" indent="0">
              <a:spcAft>
                <a:spcPts val="1200"/>
              </a:spcAft>
              <a:buNone/>
            </a:pPr>
            <a:r>
              <a:rPr lang="en-US" sz="2400" dirty="0">
                <a:solidFill>
                  <a:srgbClr val="C00000"/>
                </a:solidFill>
              </a:rPr>
              <a:t>az network nsg rule list --resource-group myRGNetwork --nsg-name myFrontendNSG --output table</a:t>
            </a:r>
          </a:p>
          <a:p>
            <a:pPr marL="0" indent="0">
              <a:spcBef>
                <a:spcPts val="1200"/>
              </a:spcBef>
              <a:buNone/>
            </a:pPr>
            <a:r>
              <a:rPr lang="en-US" sz="2400" dirty="0"/>
              <a:t>Secure VM to VM traffic</a:t>
            </a:r>
          </a:p>
          <a:p>
            <a:r>
              <a:rPr lang="en-US" sz="2400" dirty="0"/>
              <a:t>Network security group rules can also apply between VMs. For this example, the front-end VM needs to communicate with the back-end VM on port 22 and 3306. </a:t>
            </a:r>
          </a:p>
          <a:p>
            <a:r>
              <a:rPr lang="en-US" sz="2400" dirty="0"/>
              <a:t>This configuration allows SSH connections from the front-end VM, and also allow an application on the front-end VM to communicate with a back-end MySQL database. All other traffic should be blocked between the front-end and back-end virtual machines.</a:t>
            </a:r>
          </a:p>
          <a:p>
            <a:pPr marL="0" indent="0">
              <a:buNone/>
            </a:pPr>
            <a:endParaRPr lang="en-US" dirty="0">
              <a:solidFill>
                <a:srgbClr val="C00000"/>
              </a:solidFill>
            </a:endParaRPr>
          </a:p>
        </p:txBody>
      </p:sp>
      <p:sp>
        <p:nvSpPr>
          <p:cNvPr id="4" name="Date Placeholder 3">
            <a:extLst>
              <a:ext uri="{FF2B5EF4-FFF2-40B4-BE49-F238E27FC236}">
                <a16:creationId xmlns:a16="http://schemas.microsoft.com/office/drawing/2014/main" id="{B0B33D30-788E-4B7F-A04A-4286F9A946BF}"/>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47F32BF3-1EBB-4234-9060-D093FD34BA0C}"/>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E23EAD0A-1756-4D1C-ADA4-31D3E9190248}"/>
              </a:ext>
            </a:extLst>
          </p:cNvPr>
          <p:cNvSpPr>
            <a:spLocks noGrp="1"/>
          </p:cNvSpPr>
          <p:nvPr>
            <p:ph type="sldNum" sz="quarter" idx="12"/>
          </p:nvPr>
        </p:nvSpPr>
        <p:spPr/>
        <p:txBody>
          <a:bodyPr/>
          <a:lstStyle/>
          <a:p>
            <a:fld id="{4472F181-CA5F-4C66-AAEC-96A4C94D83CB}" type="slidenum">
              <a:rPr lang="en-US" smtClean="0"/>
              <a:t>43</a:t>
            </a:fld>
            <a:endParaRPr lang="en-US"/>
          </a:p>
        </p:txBody>
      </p:sp>
    </p:spTree>
    <p:extLst>
      <p:ext uri="{BB962C8B-B14F-4D97-AF65-F5344CB8AC3E}">
        <p14:creationId xmlns:p14="http://schemas.microsoft.com/office/powerpoint/2010/main" val="936640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15F6D-555A-4B17-949E-1EE10EBDA886}"/>
              </a:ext>
            </a:extLst>
          </p:cNvPr>
          <p:cNvSpPr>
            <a:spLocks noGrp="1"/>
          </p:cNvSpPr>
          <p:nvPr>
            <p:ph idx="1"/>
          </p:nvPr>
        </p:nvSpPr>
        <p:spPr>
          <a:xfrm>
            <a:off x="457200" y="457199"/>
            <a:ext cx="8229600" cy="6264275"/>
          </a:xfrm>
        </p:spPr>
        <p:txBody>
          <a:bodyPr>
            <a:normAutofit fontScale="70000" lnSpcReduction="20000"/>
          </a:bodyPr>
          <a:lstStyle/>
          <a:p>
            <a:r>
              <a:rPr lang="en-US" dirty="0"/>
              <a:t>Use the az network nsg rule create command to create a rule for port 22. </a:t>
            </a:r>
          </a:p>
          <a:p>
            <a:r>
              <a:rPr lang="en-US" dirty="0"/>
              <a:t>Notice that the --source-address-prefix argument specifies a value of 10.0.1.0/24. </a:t>
            </a:r>
          </a:p>
          <a:p>
            <a:pPr>
              <a:spcAft>
                <a:spcPts val="1200"/>
              </a:spcAft>
            </a:pPr>
            <a:r>
              <a:rPr lang="en-US" dirty="0"/>
              <a:t>This configuration ensures that only traffic from the front-end subnet is allowed through the NSG:</a:t>
            </a:r>
          </a:p>
          <a:p>
            <a:pPr marL="0" indent="0">
              <a:buNone/>
            </a:pPr>
            <a:r>
              <a:rPr lang="en-US" dirty="0">
                <a:solidFill>
                  <a:srgbClr val="C00000"/>
                </a:solidFill>
              </a:rPr>
              <a:t>az network nsg rule create \</a:t>
            </a:r>
          </a:p>
          <a:p>
            <a:pPr marL="0" indent="0">
              <a:buNone/>
            </a:pPr>
            <a:r>
              <a:rPr lang="en-US" dirty="0">
                <a:solidFill>
                  <a:srgbClr val="C00000"/>
                </a:solidFill>
              </a:rPr>
              <a:t>  --resource-group myRGNetwork \</a:t>
            </a:r>
          </a:p>
          <a:p>
            <a:pPr marL="0" indent="0">
              <a:buNone/>
            </a:pPr>
            <a:r>
              <a:rPr lang="en-US" dirty="0">
                <a:solidFill>
                  <a:srgbClr val="C00000"/>
                </a:solidFill>
              </a:rPr>
              <a:t>  --nsg-name myBackendNSG \</a:t>
            </a:r>
          </a:p>
          <a:p>
            <a:pPr marL="0" indent="0">
              <a:buNone/>
            </a:pPr>
            <a:r>
              <a:rPr lang="en-US" dirty="0">
                <a:solidFill>
                  <a:srgbClr val="C00000"/>
                </a:solidFill>
              </a:rPr>
              <a:t>  --name SSH \</a:t>
            </a:r>
          </a:p>
          <a:p>
            <a:pPr marL="0" indent="0">
              <a:buNone/>
            </a:pPr>
            <a:r>
              <a:rPr lang="en-US" dirty="0">
                <a:solidFill>
                  <a:srgbClr val="C00000"/>
                </a:solidFill>
              </a:rPr>
              <a:t>  --access Allow \</a:t>
            </a:r>
          </a:p>
          <a:p>
            <a:pPr marL="0" indent="0">
              <a:buNone/>
            </a:pPr>
            <a:r>
              <a:rPr lang="en-US" dirty="0">
                <a:solidFill>
                  <a:srgbClr val="C00000"/>
                </a:solidFill>
              </a:rPr>
              <a:t>  --protocol Tcp \</a:t>
            </a:r>
          </a:p>
          <a:p>
            <a:pPr marL="0" indent="0">
              <a:buNone/>
            </a:pPr>
            <a:r>
              <a:rPr lang="en-US" dirty="0">
                <a:solidFill>
                  <a:srgbClr val="C00000"/>
                </a:solidFill>
              </a:rPr>
              <a:t>  --direction Inbound \</a:t>
            </a:r>
          </a:p>
          <a:p>
            <a:pPr marL="0" indent="0">
              <a:buNone/>
            </a:pPr>
            <a:r>
              <a:rPr lang="en-US" dirty="0">
                <a:solidFill>
                  <a:srgbClr val="C00000"/>
                </a:solidFill>
              </a:rPr>
              <a:t>  --priority 100 \</a:t>
            </a:r>
          </a:p>
          <a:p>
            <a:pPr marL="0" indent="0">
              <a:buNone/>
            </a:pPr>
            <a:r>
              <a:rPr lang="en-US" dirty="0">
                <a:solidFill>
                  <a:srgbClr val="C00000"/>
                </a:solidFill>
              </a:rPr>
              <a:t>  --source-address-prefix 10.0.1.0/24 \</a:t>
            </a:r>
          </a:p>
          <a:p>
            <a:pPr marL="0" indent="0">
              <a:buNone/>
            </a:pPr>
            <a:r>
              <a:rPr lang="en-US" dirty="0">
                <a:solidFill>
                  <a:srgbClr val="C00000"/>
                </a:solidFill>
              </a:rPr>
              <a:t>  --source-port-range "*" \</a:t>
            </a:r>
          </a:p>
          <a:p>
            <a:pPr marL="0" indent="0">
              <a:buNone/>
            </a:pPr>
            <a:r>
              <a:rPr lang="en-US" dirty="0">
                <a:solidFill>
                  <a:srgbClr val="C00000"/>
                </a:solidFill>
              </a:rPr>
              <a:t>  --destination-address-prefix "*" \</a:t>
            </a:r>
          </a:p>
          <a:p>
            <a:pPr marL="0" indent="0">
              <a:buNone/>
            </a:pPr>
            <a:r>
              <a:rPr lang="en-US" dirty="0">
                <a:solidFill>
                  <a:srgbClr val="C00000"/>
                </a:solidFill>
              </a:rPr>
              <a:t>  --destination-port-range "22"</a:t>
            </a:r>
          </a:p>
        </p:txBody>
      </p:sp>
      <p:sp>
        <p:nvSpPr>
          <p:cNvPr id="4" name="Date Placeholder 3">
            <a:extLst>
              <a:ext uri="{FF2B5EF4-FFF2-40B4-BE49-F238E27FC236}">
                <a16:creationId xmlns:a16="http://schemas.microsoft.com/office/drawing/2014/main" id="{112A2BC2-8E14-47E7-A183-2FD4AAAD6708}"/>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285DD2BF-D08A-4EA7-89F4-421768C4602E}"/>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483B80B1-7508-4D8A-97D3-957A3760921A}"/>
              </a:ext>
            </a:extLst>
          </p:cNvPr>
          <p:cNvSpPr>
            <a:spLocks noGrp="1"/>
          </p:cNvSpPr>
          <p:nvPr>
            <p:ph type="sldNum" sz="quarter" idx="12"/>
          </p:nvPr>
        </p:nvSpPr>
        <p:spPr/>
        <p:txBody>
          <a:bodyPr/>
          <a:lstStyle/>
          <a:p>
            <a:fld id="{4472F181-CA5F-4C66-AAEC-96A4C94D83CB}" type="slidenum">
              <a:rPr lang="en-US" smtClean="0"/>
              <a:t>44</a:t>
            </a:fld>
            <a:endParaRPr lang="en-US"/>
          </a:p>
        </p:txBody>
      </p:sp>
    </p:spTree>
    <p:extLst>
      <p:ext uri="{BB962C8B-B14F-4D97-AF65-F5344CB8AC3E}">
        <p14:creationId xmlns:p14="http://schemas.microsoft.com/office/powerpoint/2010/main" val="15998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BF8F9-1300-4FBC-B1D5-336BA4856AAD}"/>
              </a:ext>
            </a:extLst>
          </p:cNvPr>
          <p:cNvSpPr>
            <a:spLocks noGrp="1"/>
          </p:cNvSpPr>
          <p:nvPr>
            <p:ph idx="1"/>
          </p:nvPr>
        </p:nvSpPr>
        <p:spPr>
          <a:xfrm>
            <a:off x="457200" y="533400"/>
            <a:ext cx="8229600" cy="5592763"/>
          </a:xfrm>
        </p:spPr>
        <p:txBody>
          <a:bodyPr>
            <a:normAutofit/>
          </a:bodyPr>
          <a:lstStyle/>
          <a:p>
            <a:pPr>
              <a:spcAft>
                <a:spcPts val="1200"/>
              </a:spcAft>
            </a:pPr>
            <a:r>
              <a:rPr lang="en-US" sz="2200" dirty="0"/>
              <a:t>Now add a rule for MySQL traffic on port 3306:</a:t>
            </a:r>
          </a:p>
          <a:p>
            <a:pPr marL="0" indent="0">
              <a:buNone/>
            </a:pPr>
            <a:r>
              <a:rPr lang="en-US" sz="2200" dirty="0">
                <a:solidFill>
                  <a:srgbClr val="C00000"/>
                </a:solidFill>
              </a:rPr>
              <a:t>az network nsg rule create \</a:t>
            </a:r>
          </a:p>
          <a:p>
            <a:pPr marL="0" indent="0">
              <a:buNone/>
            </a:pPr>
            <a:r>
              <a:rPr lang="en-US" sz="2200" dirty="0">
                <a:solidFill>
                  <a:srgbClr val="C00000"/>
                </a:solidFill>
              </a:rPr>
              <a:t>  --resource-group myRGNetwork \</a:t>
            </a:r>
          </a:p>
          <a:p>
            <a:pPr marL="0" indent="0">
              <a:buNone/>
            </a:pPr>
            <a:r>
              <a:rPr lang="en-US" sz="2200" dirty="0">
                <a:solidFill>
                  <a:srgbClr val="C00000"/>
                </a:solidFill>
              </a:rPr>
              <a:t>  --nsg-name myBackendNSG \</a:t>
            </a:r>
          </a:p>
          <a:p>
            <a:pPr marL="0" indent="0">
              <a:buNone/>
            </a:pPr>
            <a:r>
              <a:rPr lang="en-US" sz="2200" dirty="0">
                <a:solidFill>
                  <a:srgbClr val="C00000"/>
                </a:solidFill>
              </a:rPr>
              <a:t>  --name MySQL \</a:t>
            </a:r>
          </a:p>
          <a:p>
            <a:pPr marL="0" indent="0">
              <a:buNone/>
            </a:pPr>
            <a:r>
              <a:rPr lang="en-US" sz="2200" dirty="0">
                <a:solidFill>
                  <a:srgbClr val="C00000"/>
                </a:solidFill>
              </a:rPr>
              <a:t>  --access Allow \</a:t>
            </a:r>
          </a:p>
          <a:p>
            <a:pPr marL="0" indent="0">
              <a:buNone/>
            </a:pPr>
            <a:r>
              <a:rPr lang="en-US" sz="2200" dirty="0">
                <a:solidFill>
                  <a:srgbClr val="C00000"/>
                </a:solidFill>
              </a:rPr>
              <a:t>  --protocol Tcp \</a:t>
            </a:r>
          </a:p>
          <a:p>
            <a:pPr marL="0" indent="0">
              <a:buNone/>
            </a:pPr>
            <a:r>
              <a:rPr lang="en-US" sz="2200" dirty="0">
                <a:solidFill>
                  <a:srgbClr val="C00000"/>
                </a:solidFill>
              </a:rPr>
              <a:t>  --direction Inbound \</a:t>
            </a:r>
          </a:p>
          <a:p>
            <a:pPr marL="0" indent="0">
              <a:buNone/>
            </a:pPr>
            <a:r>
              <a:rPr lang="en-US" sz="2200" dirty="0">
                <a:solidFill>
                  <a:srgbClr val="C00000"/>
                </a:solidFill>
              </a:rPr>
              <a:t>  --priority 200 \</a:t>
            </a:r>
          </a:p>
          <a:p>
            <a:pPr marL="0" indent="0">
              <a:buNone/>
            </a:pPr>
            <a:r>
              <a:rPr lang="en-US" sz="2200" dirty="0">
                <a:solidFill>
                  <a:srgbClr val="C00000"/>
                </a:solidFill>
              </a:rPr>
              <a:t>  --source-address-prefix 10.0.1.0/24 \</a:t>
            </a:r>
          </a:p>
          <a:p>
            <a:pPr marL="0" indent="0">
              <a:buNone/>
            </a:pPr>
            <a:r>
              <a:rPr lang="en-US" sz="2200" dirty="0">
                <a:solidFill>
                  <a:srgbClr val="C00000"/>
                </a:solidFill>
              </a:rPr>
              <a:t>  --source-port-range "*" \</a:t>
            </a:r>
          </a:p>
          <a:p>
            <a:pPr marL="0" indent="0">
              <a:buNone/>
            </a:pPr>
            <a:r>
              <a:rPr lang="en-US" sz="2200" dirty="0">
                <a:solidFill>
                  <a:srgbClr val="C00000"/>
                </a:solidFill>
              </a:rPr>
              <a:t>  --destination-address-prefix "*" \</a:t>
            </a:r>
          </a:p>
          <a:p>
            <a:pPr marL="0" indent="0">
              <a:buNone/>
            </a:pPr>
            <a:r>
              <a:rPr lang="en-US" sz="2200" dirty="0">
                <a:solidFill>
                  <a:srgbClr val="C00000"/>
                </a:solidFill>
              </a:rPr>
              <a:t>  --destination-port-range "3306"</a:t>
            </a:r>
          </a:p>
        </p:txBody>
      </p:sp>
      <p:sp>
        <p:nvSpPr>
          <p:cNvPr id="4" name="Date Placeholder 3">
            <a:extLst>
              <a:ext uri="{FF2B5EF4-FFF2-40B4-BE49-F238E27FC236}">
                <a16:creationId xmlns:a16="http://schemas.microsoft.com/office/drawing/2014/main" id="{FB75DF92-BB57-4935-87B4-D892873AE4FB}"/>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9CA4528E-8B66-4F8E-8350-523E9D2AB047}"/>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BFD6A209-A079-4284-8B5D-E41387C941D8}"/>
              </a:ext>
            </a:extLst>
          </p:cNvPr>
          <p:cNvSpPr>
            <a:spLocks noGrp="1"/>
          </p:cNvSpPr>
          <p:nvPr>
            <p:ph type="sldNum" sz="quarter" idx="12"/>
          </p:nvPr>
        </p:nvSpPr>
        <p:spPr/>
        <p:txBody>
          <a:bodyPr/>
          <a:lstStyle/>
          <a:p>
            <a:fld id="{4472F181-CA5F-4C66-AAEC-96A4C94D83CB}" type="slidenum">
              <a:rPr lang="en-US" smtClean="0"/>
              <a:t>45</a:t>
            </a:fld>
            <a:endParaRPr lang="en-US"/>
          </a:p>
        </p:txBody>
      </p:sp>
    </p:spTree>
    <p:extLst>
      <p:ext uri="{BB962C8B-B14F-4D97-AF65-F5344CB8AC3E}">
        <p14:creationId xmlns:p14="http://schemas.microsoft.com/office/powerpoint/2010/main" val="1689582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3595F-6981-4F6B-9405-6BA8685005BC}"/>
              </a:ext>
            </a:extLst>
          </p:cNvPr>
          <p:cNvSpPr>
            <a:spLocks noGrp="1"/>
          </p:cNvSpPr>
          <p:nvPr>
            <p:ph idx="1"/>
          </p:nvPr>
        </p:nvSpPr>
        <p:spPr>
          <a:xfrm>
            <a:off x="457200" y="304800"/>
            <a:ext cx="8382000" cy="6248400"/>
          </a:xfrm>
        </p:spPr>
        <p:txBody>
          <a:bodyPr>
            <a:noAutofit/>
          </a:bodyPr>
          <a:lstStyle/>
          <a:p>
            <a:r>
              <a:rPr lang="en-US" sz="2200" dirty="0"/>
              <a:t>Finally, because NSGs have a default rule allowing all traffic between VMs in the same </a:t>
            </a:r>
            <a:r>
              <a:rPr lang="en-US" sz="2200" dirty="0" err="1"/>
              <a:t>VNet</a:t>
            </a:r>
            <a:r>
              <a:rPr lang="en-US" sz="2200" dirty="0"/>
              <a:t>, a rule can be created for the back-end NSGs to block all traffic. </a:t>
            </a:r>
          </a:p>
          <a:p>
            <a:r>
              <a:rPr lang="en-US" sz="2200" dirty="0"/>
              <a:t>Notice here that the --priority is given a value of 300, which is lower that both the NSG and MySQL rules. This configuration ensures that SSH and MySQL traffic is still allowed through the NSG:</a:t>
            </a:r>
          </a:p>
          <a:p>
            <a:pPr marL="0" indent="0">
              <a:lnSpc>
                <a:spcPct val="80000"/>
              </a:lnSpc>
              <a:buNone/>
            </a:pPr>
            <a:r>
              <a:rPr lang="en-US" sz="2200" dirty="0">
                <a:solidFill>
                  <a:srgbClr val="C00000"/>
                </a:solidFill>
              </a:rPr>
              <a:t>az network nsg rule create \</a:t>
            </a:r>
          </a:p>
          <a:p>
            <a:pPr marL="0" indent="0">
              <a:lnSpc>
                <a:spcPct val="80000"/>
              </a:lnSpc>
              <a:buNone/>
            </a:pPr>
            <a:r>
              <a:rPr lang="en-US" sz="2200" dirty="0">
                <a:solidFill>
                  <a:srgbClr val="C00000"/>
                </a:solidFill>
              </a:rPr>
              <a:t>  --resource-group myRGNetwork \</a:t>
            </a:r>
          </a:p>
          <a:p>
            <a:pPr marL="0" indent="0">
              <a:lnSpc>
                <a:spcPct val="80000"/>
              </a:lnSpc>
              <a:buNone/>
            </a:pPr>
            <a:r>
              <a:rPr lang="en-US" sz="2200" dirty="0">
                <a:solidFill>
                  <a:srgbClr val="C00000"/>
                </a:solidFill>
              </a:rPr>
              <a:t>  --nsg-name myBackendNSG \</a:t>
            </a:r>
          </a:p>
          <a:p>
            <a:pPr marL="0" indent="0">
              <a:lnSpc>
                <a:spcPct val="80000"/>
              </a:lnSpc>
              <a:buNone/>
            </a:pPr>
            <a:r>
              <a:rPr lang="en-US" sz="2200" dirty="0">
                <a:solidFill>
                  <a:srgbClr val="C00000"/>
                </a:solidFill>
              </a:rPr>
              <a:t>  --name denyAll \</a:t>
            </a:r>
          </a:p>
          <a:p>
            <a:pPr marL="0" indent="0">
              <a:lnSpc>
                <a:spcPct val="80000"/>
              </a:lnSpc>
              <a:buNone/>
            </a:pPr>
            <a:r>
              <a:rPr lang="en-US" sz="2200" dirty="0">
                <a:solidFill>
                  <a:srgbClr val="C00000"/>
                </a:solidFill>
              </a:rPr>
              <a:t>  --access Deny \</a:t>
            </a:r>
          </a:p>
          <a:p>
            <a:pPr marL="0" indent="0">
              <a:lnSpc>
                <a:spcPct val="80000"/>
              </a:lnSpc>
              <a:buNone/>
            </a:pPr>
            <a:r>
              <a:rPr lang="en-US" sz="2200" dirty="0">
                <a:solidFill>
                  <a:srgbClr val="C00000"/>
                </a:solidFill>
              </a:rPr>
              <a:t>  --protocol Tcp \</a:t>
            </a:r>
          </a:p>
          <a:p>
            <a:pPr marL="0" indent="0">
              <a:lnSpc>
                <a:spcPct val="80000"/>
              </a:lnSpc>
              <a:buNone/>
            </a:pPr>
            <a:r>
              <a:rPr lang="en-US" sz="2200" dirty="0">
                <a:solidFill>
                  <a:srgbClr val="C00000"/>
                </a:solidFill>
              </a:rPr>
              <a:t>  --direction Inbound \</a:t>
            </a:r>
          </a:p>
          <a:p>
            <a:pPr marL="0" indent="0">
              <a:lnSpc>
                <a:spcPct val="80000"/>
              </a:lnSpc>
              <a:buNone/>
            </a:pPr>
            <a:r>
              <a:rPr lang="en-US" sz="2200" dirty="0">
                <a:solidFill>
                  <a:srgbClr val="C00000"/>
                </a:solidFill>
              </a:rPr>
              <a:t>  --priority 300 \</a:t>
            </a:r>
          </a:p>
          <a:p>
            <a:pPr marL="0" indent="0">
              <a:lnSpc>
                <a:spcPct val="80000"/>
              </a:lnSpc>
              <a:buNone/>
            </a:pPr>
            <a:r>
              <a:rPr lang="en-US" sz="2200" dirty="0">
                <a:solidFill>
                  <a:srgbClr val="C00000"/>
                </a:solidFill>
              </a:rPr>
              <a:t>  --source-address-prefix "*" \</a:t>
            </a:r>
          </a:p>
          <a:p>
            <a:pPr marL="0" indent="0">
              <a:lnSpc>
                <a:spcPct val="80000"/>
              </a:lnSpc>
              <a:buNone/>
            </a:pPr>
            <a:r>
              <a:rPr lang="en-US" sz="2200" dirty="0">
                <a:solidFill>
                  <a:srgbClr val="C00000"/>
                </a:solidFill>
              </a:rPr>
              <a:t>  --source-port-range "*" \</a:t>
            </a:r>
          </a:p>
          <a:p>
            <a:pPr marL="0" indent="0">
              <a:lnSpc>
                <a:spcPct val="80000"/>
              </a:lnSpc>
              <a:buNone/>
            </a:pPr>
            <a:r>
              <a:rPr lang="en-US" sz="2200" dirty="0">
                <a:solidFill>
                  <a:srgbClr val="C00000"/>
                </a:solidFill>
              </a:rPr>
              <a:t>  --destination-address-prefix "*" \</a:t>
            </a:r>
          </a:p>
          <a:p>
            <a:pPr marL="0" indent="0">
              <a:lnSpc>
                <a:spcPct val="80000"/>
              </a:lnSpc>
              <a:buNone/>
            </a:pPr>
            <a:r>
              <a:rPr lang="en-US" sz="2200" dirty="0">
                <a:solidFill>
                  <a:srgbClr val="C00000"/>
                </a:solidFill>
              </a:rPr>
              <a:t>  --destination-port-range "*"</a:t>
            </a:r>
          </a:p>
        </p:txBody>
      </p:sp>
      <p:sp>
        <p:nvSpPr>
          <p:cNvPr id="4" name="Date Placeholder 3">
            <a:extLst>
              <a:ext uri="{FF2B5EF4-FFF2-40B4-BE49-F238E27FC236}">
                <a16:creationId xmlns:a16="http://schemas.microsoft.com/office/drawing/2014/main" id="{96EF3EF9-1458-4099-B496-3BD7660468EA}"/>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C4BCA10E-4B7A-41D7-AEBB-BA53957A84F0}"/>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6F80648E-C67A-4F74-BB39-802FD3CB4054}"/>
              </a:ext>
            </a:extLst>
          </p:cNvPr>
          <p:cNvSpPr>
            <a:spLocks noGrp="1"/>
          </p:cNvSpPr>
          <p:nvPr>
            <p:ph type="sldNum" sz="quarter" idx="12"/>
          </p:nvPr>
        </p:nvSpPr>
        <p:spPr/>
        <p:txBody>
          <a:bodyPr/>
          <a:lstStyle/>
          <a:p>
            <a:fld id="{4472F181-CA5F-4C66-AAEC-96A4C94D83CB}" type="slidenum">
              <a:rPr lang="en-US" smtClean="0"/>
              <a:t>46</a:t>
            </a:fld>
            <a:endParaRPr lang="en-US"/>
          </a:p>
        </p:txBody>
      </p:sp>
    </p:spTree>
    <p:extLst>
      <p:ext uri="{BB962C8B-B14F-4D97-AF65-F5344CB8AC3E}">
        <p14:creationId xmlns:p14="http://schemas.microsoft.com/office/powerpoint/2010/main" val="3141886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82C12-3F56-465F-B1FB-D466B28FC32F}"/>
              </a:ext>
            </a:extLst>
          </p:cNvPr>
          <p:cNvSpPr>
            <a:spLocks noGrp="1"/>
          </p:cNvSpPr>
          <p:nvPr>
            <p:ph idx="1"/>
          </p:nvPr>
        </p:nvSpPr>
        <p:spPr>
          <a:xfrm>
            <a:off x="457200" y="381000"/>
            <a:ext cx="8229600" cy="6172200"/>
          </a:xfrm>
        </p:spPr>
        <p:txBody>
          <a:bodyPr>
            <a:normAutofit fontScale="70000" lnSpcReduction="20000"/>
          </a:bodyPr>
          <a:lstStyle/>
          <a:p>
            <a:pPr marL="0" indent="0">
              <a:buNone/>
            </a:pPr>
            <a:r>
              <a:rPr lang="en-US" dirty="0"/>
              <a:t>Create back-end VM</a:t>
            </a:r>
          </a:p>
          <a:p>
            <a:r>
              <a:rPr lang="en-US" dirty="0"/>
              <a:t>Now create a virtual machine, which is attached to the myBackendSubnet. </a:t>
            </a:r>
          </a:p>
          <a:p>
            <a:r>
              <a:rPr lang="en-US" dirty="0"/>
              <a:t>Notice that the --nsg argument has a value of empty double quotes. An NSG does not need to be created with the VM. The VM is attached to the back-end subnet, which is protected with the pre-created back-end NSG. </a:t>
            </a:r>
          </a:p>
          <a:p>
            <a:r>
              <a:rPr lang="en-US" dirty="0"/>
              <a:t>This NSG applies to the VM. Also, notice here that the --public-</a:t>
            </a:r>
            <a:r>
              <a:rPr lang="en-US" dirty="0" err="1"/>
              <a:t>ip</a:t>
            </a:r>
            <a:r>
              <a:rPr lang="en-US" dirty="0"/>
              <a:t>-address argument has a value of empty double quotes. This configuration creates a VM without a public IP address.</a:t>
            </a:r>
          </a:p>
          <a:p>
            <a:pPr marL="0" indent="0">
              <a:buNone/>
            </a:pPr>
            <a:r>
              <a:rPr lang="en-US" dirty="0">
                <a:solidFill>
                  <a:srgbClr val="C00000"/>
                </a:solidFill>
              </a:rPr>
              <a:t>az vm create \</a:t>
            </a:r>
          </a:p>
          <a:p>
            <a:pPr marL="0" indent="0">
              <a:buNone/>
            </a:pPr>
            <a:r>
              <a:rPr lang="en-US" dirty="0">
                <a:solidFill>
                  <a:srgbClr val="C00000"/>
                </a:solidFill>
              </a:rPr>
              <a:t>  --resource-group myRGNetwork \</a:t>
            </a:r>
          </a:p>
          <a:p>
            <a:pPr marL="0" indent="0">
              <a:buNone/>
            </a:pPr>
            <a:r>
              <a:rPr lang="en-US" dirty="0">
                <a:solidFill>
                  <a:srgbClr val="C00000"/>
                </a:solidFill>
              </a:rPr>
              <a:t>  --name myBackendVM \</a:t>
            </a:r>
          </a:p>
          <a:p>
            <a:pPr marL="0" indent="0">
              <a:buNone/>
            </a:pPr>
            <a:r>
              <a:rPr lang="en-US" dirty="0">
                <a:solidFill>
                  <a:srgbClr val="C00000"/>
                </a:solidFill>
              </a:rPr>
              <a:t>  --vnet-name myVNet \</a:t>
            </a:r>
          </a:p>
          <a:p>
            <a:pPr marL="0" indent="0">
              <a:buNone/>
            </a:pPr>
            <a:r>
              <a:rPr lang="en-US" dirty="0">
                <a:solidFill>
                  <a:srgbClr val="C00000"/>
                </a:solidFill>
              </a:rPr>
              <a:t>  --subnet myBackendSubnet \</a:t>
            </a:r>
          </a:p>
          <a:p>
            <a:pPr marL="0" indent="0">
              <a:buNone/>
            </a:pPr>
            <a:r>
              <a:rPr lang="en-US" dirty="0">
                <a:solidFill>
                  <a:srgbClr val="C00000"/>
                </a:solidFill>
              </a:rPr>
              <a:t>  --public-ip-address "" \</a:t>
            </a:r>
          </a:p>
          <a:p>
            <a:pPr marL="0" indent="0">
              <a:buNone/>
            </a:pPr>
            <a:r>
              <a:rPr lang="en-US" dirty="0">
                <a:solidFill>
                  <a:srgbClr val="C00000"/>
                </a:solidFill>
              </a:rPr>
              <a:t>  --nsg "" \</a:t>
            </a:r>
          </a:p>
          <a:p>
            <a:pPr marL="0" indent="0">
              <a:buNone/>
            </a:pPr>
            <a:r>
              <a:rPr lang="en-US" dirty="0">
                <a:solidFill>
                  <a:srgbClr val="C00000"/>
                </a:solidFill>
              </a:rPr>
              <a:t>  --image UbuntuLTS \</a:t>
            </a:r>
          </a:p>
          <a:p>
            <a:pPr marL="0" indent="0">
              <a:buNone/>
            </a:pPr>
            <a:r>
              <a:rPr lang="en-US" dirty="0">
                <a:solidFill>
                  <a:srgbClr val="C00000"/>
                </a:solidFill>
              </a:rPr>
              <a:t>  --generate-ssh-keys</a:t>
            </a:r>
          </a:p>
        </p:txBody>
      </p:sp>
      <p:sp>
        <p:nvSpPr>
          <p:cNvPr id="4" name="Date Placeholder 3">
            <a:extLst>
              <a:ext uri="{FF2B5EF4-FFF2-40B4-BE49-F238E27FC236}">
                <a16:creationId xmlns:a16="http://schemas.microsoft.com/office/drawing/2014/main" id="{9DABC5EE-9FCD-4337-93E9-5678D5DFBD9C}"/>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33019520-5269-4482-A3B5-A870DDB254FD}"/>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7BD02E59-41AF-407C-BE35-BC5C5C3E3FE5}"/>
              </a:ext>
            </a:extLst>
          </p:cNvPr>
          <p:cNvSpPr>
            <a:spLocks noGrp="1"/>
          </p:cNvSpPr>
          <p:nvPr>
            <p:ph type="sldNum" sz="quarter" idx="12"/>
          </p:nvPr>
        </p:nvSpPr>
        <p:spPr/>
        <p:txBody>
          <a:bodyPr/>
          <a:lstStyle/>
          <a:p>
            <a:fld id="{4472F181-CA5F-4C66-AAEC-96A4C94D83CB}" type="slidenum">
              <a:rPr lang="en-US" smtClean="0"/>
              <a:t>47</a:t>
            </a:fld>
            <a:endParaRPr lang="en-US"/>
          </a:p>
        </p:txBody>
      </p:sp>
    </p:spTree>
    <p:extLst>
      <p:ext uri="{BB962C8B-B14F-4D97-AF65-F5344CB8AC3E}">
        <p14:creationId xmlns:p14="http://schemas.microsoft.com/office/powerpoint/2010/main" val="1169611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C3CD6-E5EC-4C64-AA5B-907AD274C232}"/>
              </a:ext>
            </a:extLst>
          </p:cNvPr>
          <p:cNvSpPr>
            <a:spLocks noGrp="1"/>
          </p:cNvSpPr>
          <p:nvPr>
            <p:ph idx="1"/>
          </p:nvPr>
        </p:nvSpPr>
        <p:spPr>
          <a:xfrm>
            <a:off x="442843" y="914400"/>
            <a:ext cx="8229600" cy="4525963"/>
          </a:xfrm>
        </p:spPr>
        <p:txBody>
          <a:bodyPr>
            <a:normAutofit/>
          </a:bodyPr>
          <a:lstStyle/>
          <a:p>
            <a:r>
              <a:rPr lang="en-US" sz="2200" dirty="0"/>
              <a:t>The back-end VM is only accessible on port 22 and port 3306 from the front-end subnet.</a:t>
            </a:r>
          </a:p>
          <a:p>
            <a:r>
              <a:rPr lang="en-US" sz="2200" dirty="0"/>
              <a:t> All other incoming traffic is blocked at the network security group. </a:t>
            </a:r>
          </a:p>
          <a:p>
            <a:r>
              <a:rPr lang="en-US" sz="2200" dirty="0"/>
              <a:t>It may be helpful to visualize the NSG rule configurations. Return the NSG rule configuration with the az network rule list command:</a:t>
            </a:r>
          </a:p>
          <a:p>
            <a:pPr marL="0" indent="0">
              <a:buNone/>
            </a:pPr>
            <a:r>
              <a:rPr lang="en-US" sz="2200" dirty="0">
                <a:solidFill>
                  <a:srgbClr val="C00000"/>
                </a:solidFill>
              </a:rPr>
              <a:t>az network nsg rule list --resource-group myRGNetwork --nsg-name myBackendNSG --output table</a:t>
            </a:r>
          </a:p>
        </p:txBody>
      </p:sp>
      <p:sp>
        <p:nvSpPr>
          <p:cNvPr id="4" name="Date Placeholder 3">
            <a:extLst>
              <a:ext uri="{FF2B5EF4-FFF2-40B4-BE49-F238E27FC236}">
                <a16:creationId xmlns:a16="http://schemas.microsoft.com/office/drawing/2014/main" id="{928093F3-AF4D-44C6-B680-1D8E3A980B49}"/>
              </a:ext>
            </a:extLst>
          </p:cNvPr>
          <p:cNvSpPr>
            <a:spLocks noGrp="1"/>
          </p:cNvSpPr>
          <p:nvPr>
            <p:ph type="dt" sz="half" idx="10"/>
          </p:nvPr>
        </p:nvSpPr>
        <p:spPr/>
        <p:txBody>
          <a:bodyPr/>
          <a:lstStyle/>
          <a:p>
            <a:fld id="{1F40B0A4-0A66-48B4-AD6C-E5AA716B1D47}" type="datetime1">
              <a:rPr lang="en-US" smtClean="0"/>
              <a:t>1/27/2018</a:t>
            </a:fld>
            <a:endParaRPr lang="en-US" dirty="0"/>
          </a:p>
        </p:txBody>
      </p:sp>
      <p:sp>
        <p:nvSpPr>
          <p:cNvPr id="5" name="Footer Placeholder 4">
            <a:extLst>
              <a:ext uri="{FF2B5EF4-FFF2-40B4-BE49-F238E27FC236}">
                <a16:creationId xmlns:a16="http://schemas.microsoft.com/office/drawing/2014/main" id="{216F948F-A910-46CE-88B6-1E42544CD853}"/>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0DAFC9A9-E49C-4CDD-B6A1-7847402FB426}"/>
              </a:ext>
            </a:extLst>
          </p:cNvPr>
          <p:cNvSpPr>
            <a:spLocks noGrp="1"/>
          </p:cNvSpPr>
          <p:nvPr>
            <p:ph type="sldNum" sz="quarter" idx="12"/>
          </p:nvPr>
        </p:nvSpPr>
        <p:spPr/>
        <p:txBody>
          <a:bodyPr/>
          <a:lstStyle/>
          <a:p>
            <a:fld id="{4472F181-CA5F-4C66-AAEC-96A4C94D83CB}" type="slidenum">
              <a:rPr lang="en-US" smtClean="0"/>
              <a:t>48</a:t>
            </a:fld>
            <a:endParaRPr lang="en-US"/>
          </a:p>
        </p:txBody>
      </p:sp>
    </p:spTree>
    <p:extLst>
      <p:ext uri="{BB962C8B-B14F-4D97-AF65-F5344CB8AC3E}">
        <p14:creationId xmlns:p14="http://schemas.microsoft.com/office/powerpoint/2010/main" val="349842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DCC-EBBD-447F-A035-FDC6A82DE0F1}"/>
              </a:ext>
            </a:extLst>
          </p:cNvPr>
          <p:cNvSpPr>
            <a:spLocks noGrp="1"/>
          </p:cNvSpPr>
          <p:nvPr>
            <p:ph type="title"/>
          </p:nvPr>
        </p:nvSpPr>
        <p:spPr/>
        <p:txBody>
          <a:bodyPr/>
          <a:lstStyle/>
          <a:p>
            <a:r>
              <a:rPr lang="en-US" dirty="0"/>
              <a:t>Class C Addresses</a:t>
            </a:r>
          </a:p>
        </p:txBody>
      </p:sp>
      <p:sp>
        <p:nvSpPr>
          <p:cNvPr id="3" name="Content Placeholder 2">
            <a:extLst>
              <a:ext uri="{FF2B5EF4-FFF2-40B4-BE49-F238E27FC236}">
                <a16:creationId xmlns:a16="http://schemas.microsoft.com/office/drawing/2014/main" id="{212CA332-2125-4F15-B5B3-5385D25CF0C2}"/>
              </a:ext>
            </a:extLst>
          </p:cNvPr>
          <p:cNvSpPr>
            <a:spLocks noGrp="1"/>
          </p:cNvSpPr>
          <p:nvPr>
            <p:ph idx="1"/>
          </p:nvPr>
        </p:nvSpPr>
        <p:spPr>
          <a:xfrm>
            <a:off x="381000" y="1447800"/>
            <a:ext cx="8229600" cy="4800600"/>
          </a:xfrm>
        </p:spPr>
        <p:txBody>
          <a:bodyPr>
            <a:noAutofit/>
          </a:bodyPr>
          <a:lstStyle/>
          <a:p>
            <a:r>
              <a:rPr lang="en-US" sz="2400" dirty="0"/>
              <a:t>All Class C addresses have their first octet between 192 and 223. </a:t>
            </a:r>
          </a:p>
          <a:p>
            <a:r>
              <a:rPr lang="en-US" sz="2400" dirty="0"/>
              <a:t>Class C subnets are all 8 bits long, so the subnet mask is 24 bits long (254 addresses). </a:t>
            </a:r>
          </a:p>
          <a:p>
            <a:r>
              <a:rPr lang="en-US" sz="2400" dirty="0"/>
              <a:t>ARIN (the organization that assigns Internet addresses) will sell blocks of four Class C addresses only to individual companies and you have to really justify why you need 1,024 Public IP addresses. </a:t>
            </a:r>
          </a:p>
          <a:p>
            <a:r>
              <a:rPr lang="en-US" sz="2400" dirty="0"/>
              <a:t>If you need to run BGP so you can use multiple ISPs for redundancy, you have to have your own block of IP addresses. </a:t>
            </a:r>
          </a:p>
          <a:p>
            <a:r>
              <a:rPr lang="en-US" sz="2400" dirty="0"/>
              <a:t>You have to pay an annual fee for your block of 1,024 addresses with a subnet mask of /22, or 255.255.252.0.</a:t>
            </a:r>
          </a:p>
        </p:txBody>
      </p:sp>
      <p:sp>
        <p:nvSpPr>
          <p:cNvPr id="4" name="Date Placeholder 3">
            <a:extLst>
              <a:ext uri="{FF2B5EF4-FFF2-40B4-BE49-F238E27FC236}">
                <a16:creationId xmlns:a16="http://schemas.microsoft.com/office/drawing/2014/main" id="{E0B3B26E-3E55-49D4-BA16-D7E2E65880C6}"/>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8AE869C0-E3DB-4858-A303-3CF888213008}"/>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376E3B72-44E0-465F-877F-7844A4F8A6DC}"/>
              </a:ext>
            </a:extLst>
          </p:cNvPr>
          <p:cNvSpPr>
            <a:spLocks noGrp="1"/>
          </p:cNvSpPr>
          <p:nvPr>
            <p:ph type="sldNum" sz="quarter" idx="12"/>
          </p:nvPr>
        </p:nvSpPr>
        <p:spPr/>
        <p:txBody>
          <a:bodyPr/>
          <a:lstStyle/>
          <a:p>
            <a:fld id="{4472F181-CA5F-4C66-AAEC-96A4C94D83CB}" type="slidenum">
              <a:rPr lang="en-US" smtClean="0"/>
              <a:t>5</a:t>
            </a:fld>
            <a:endParaRPr lang="en-US"/>
          </a:p>
        </p:txBody>
      </p:sp>
    </p:spTree>
    <p:extLst>
      <p:ext uri="{BB962C8B-B14F-4D97-AF65-F5344CB8AC3E}">
        <p14:creationId xmlns:p14="http://schemas.microsoft.com/office/powerpoint/2010/main" val="12885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FE2E-F5B9-4644-AF50-C8B8D37E922A}"/>
              </a:ext>
            </a:extLst>
          </p:cNvPr>
          <p:cNvSpPr>
            <a:spLocks noGrp="1"/>
          </p:cNvSpPr>
          <p:nvPr>
            <p:ph type="title"/>
          </p:nvPr>
        </p:nvSpPr>
        <p:spPr/>
        <p:txBody>
          <a:bodyPr>
            <a:normAutofit/>
          </a:bodyPr>
          <a:lstStyle/>
          <a:p>
            <a:r>
              <a:rPr lang="en-US" dirty="0"/>
              <a:t>Public vs. Private IP Addresses</a:t>
            </a:r>
          </a:p>
        </p:txBody>
      </p:sp>
      <p:sp>
        <p:nvSpPr>
          <p:cNvPr id="3" name="Content Placeholder 2">
            <a:extLst>
              <a:ext uri="{FF2B5EF4-FFF2-40B4-BE49-F238E27FC236}">
                <a16:creationId xmlns:a16="http://schemas.microsoft.com/office/drawing/2014/main" id="{0DFBC0CA-4D79-4118-9835-0346AE9851BF}"/>
              </a:ext>
            </a:extLst>
          </p:cNvPr>
          <p:cNvSpPr>
            <a:spLocks noGrp="1"/>
          </p:cNvSpPr>
          <p:nvPr>
            <p:ph idx="1"/>
          </p:nvPr>
        </p:nvSpPr>
        <p:spPr>
          <a:xfrm>
            <a:off x="457200" y="1524000"/>
            <a:ext cx="8229600" cy="4602163"/>
          </a:xfrm>
        </p:spPr>
        <p:txBody>
          <a:bodyPr>
            <a:noAutofit/>
          </a:bodyPr>
          <a:lstStyle/>
          <a:p>
            <a:pPr>
              <a:lnSpc>
                <a:spcPct val="90000"/>
              </a:lnSpc>
            </a:pPr>
            <a:r>
              <a:rPr lang="en-US" sz="2400" dirty="0"/>
              <a:t>Besides the reserved IP addresses (0.0.0.0/8 and 127.0.0.0/8), there are other addresses not used on the public Internet. </a:t>
            </a:r>
          </a:p>
          <a:p>
            <a:pPr>
              <a:lnSpc>
                <a:spcPct val="90000"/>
              </a:lnSpc>
            </a:pPr>
            <a:r>
              <a:rPr lang="en-US" sz="2400" dirty="0"/>
              <a:t>These private subnets consist of private IP addresses and are usually behind a firewall or router that performs NAT (network address translation). </a:t>
            </a:r>
          </a:p>
          <a:p>
            <a:pPr>
              <a:lnSpc>
                <a:spcPct val="90000"/>
              </a:lnSpc>
            </a:pPr>
            <a:r>
              <a:rPr lang="en-US" sz="2400" dirty="0"/>
              <a:t>NAT is needed because private IP addresses are non-routable on the public Internet, so they must be translated into public IP addresses before they touch the Internet. </a:t>
            </a:r>
          </a:p>
          <a:p>
            <a:pPr>
              <a:lnSpc>
                <a:spcPct val="90000"/>
              </a:lnSpc>
            </a:pPr>
            <a:r>
              <a:rPr lang="en-US" sz="2400" dirty="0"/>
              <a:t>Private IPs are never routed because no one really owns them. And since anyone can use them, there's no right place to point a private IP address to on the public Internet. </a:t>
            </a:r>
          </a:p>
          <a:p>
            <a:pPr>
              <a:lnSpc>
                <a:spcPct val="90000"/>
              </a:lnSpc>
            </a:pPr>
            <a:r>
              <a:rPr lang="en-US" sz="2400" dirty="0"/>
              <a:t>Private IP addresses are used in most LAN and WAN environments.</a:t>
            </a:r>
          </a:p>
        </p:txBody>
      </p:sp>
      <p:sp>
        <p:nvSpPr>
          <p:cNvPr id="4" name="Date Placeholder 3">
            <a:extLst>
              <a:ext uri="{FF2B5EF4-FFF2-40B4-BE49-F238E27FC236}">
                <a16:creationId xmlns:a16="http://schemas.microsoft.com/office/drawing/2014/main" id="{12DC799D-AB91-49E7-986D-C50BEC6A3E35}"/>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D27D72EB-9287-42C6-9ACC-BC1E02F00373}"/>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8B8E2076-78C9-4158-9394-2376C699DAEF}"/>
              </a:ext>
            </a:extLst>
          </p:cNvPr>
          <p:cNvSpPr>
            <a:spLocks noGrp="1"/>
          </p:cNvSpPr>
          <p:nvPr>
            <p:ph type="sldNum" sz="quarter" idx="12"/>
          </p:nvPr>
        </p:nvSpPr>
        <p:spPr/>
        <p:txBody>
          <a:bodyPr/>
          <a:lstStyle/>
          <a:p>
            <a:fld id="{4472F181-CA5F-4C66-AAEC-96A4C94D83CB}" type="slidenum">
              <a:rPr lang="en-US" smtClean="0"/>
              <a:t>6</a:t>
            </a:fld>
            <a:endParaRPr lang="en-US"/>
          </a:p>
        </p:txBody>
      </p:sp>
    </p:spTree>
    <p:extLst>
      <p:ext uri="{BB962C8B-B14F-4D97-AF65-F5344CB8AC3E}">
        <p14:creationId xmlns:p14="http://schemas.microsoft.com/office/powerpoint/2010/main" val="82346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30850-F50F-42F3-BA87-6C15B4FBB6BA}"/>
              </a:ext>
            </a:extLst>
          </p:cNvPr>
          <p:cNvSpPr>
            <a:spLocks noGrp="1"/>
          </p:cNvSpPr>
          <p:nvPr>
            <p:ph idx="1"/>
          </p:nvPr>
        </p:nvSpPr>
        <p:spPr>
          <a:xfrm>
            <a:off x="457200" y="533400"/>
            <a:ext cx="8229600" cy="6019800"/>
          </a:xfrm>
        </p:spPr>
        <p:txBody>
          <a:bodyPr>
            <a:normAutofit fontScale="70000" lnSpcReduction="20000"/>
          </a:bodyPr>
          <a:lstStyle/>
          <a:p>
            <a:pPr marL="0" indent="0">
              <a:buNone/>
            </a:pPr>
            <a:r>
              <a:rPr lang="en-US" dirty="0"/>
              <a:t>Blocks of IP addresses allocated for private networks:</a:t>
            </a:r>
          </a:p>
          <a:p>
            <a:r>
              <a:rPr lang="en-US" dirty="0"/>
              <a:t>10.0.0.0/8  (10.0.0.0 to 10.255.255.255)</a:t>
            </a:r>
          </a:p>
          <a:p>
            <a:r>
              <a:rPr lang="en-US" dirty="0"/>
              <a:t>172.16.0.0/12  (172.16.0.0 to 172.31.255.255)</a:t>
            </a:r>
          </a:p>
          <a:p>
            <a:r>
              <a:rPr lang="en-US" dirty="0"/>
              <a:t>192.168.0.0/16  (192.168.0.0 to 192.168.255.255)</a:t>
            </a:r>
          </a:p>
          <a:p>
            <a:r>
              <a:rPr lang="en-US" dirty="0"/>
              <a:t>169.254.0.0/16  (169.254.0.0 to 169.254.255.255)</a:t>
            </a:r>
          </a:p>
          <a:p>
            <a:pPr marL="0" indent="0">
              <a:spcBef>
                <a:spcPts val="1200"/>
              </a:spcBef>
              <a:spcAft>
                <a:spcPts val="1200"/>
              </a:spcAft>
              <a:buNone/>
            </a:pPr>
            <a:r>
              <a:rPr lang="en-US" dirty="0"/>
              <a:t>Note that 169.254.0.0/16 is a block of private IP addresses used for random self IP assignment where DHCP servers are not available.</a:t>
            </a:r>
          </a:p>
          <a:p>
            <a:pPr marL="0" indent="0">
              <a:spcAft>
                <a:spcPts val="1200"/>
              </a:spcAft>
              <a:buNone/>
            </a:pPr>
            <a:r>
              <a:rPr lang="en-US" dirty="0"/>
              <a:t>10.0.0.0/8 is normally used for larger networks, since there are approximately 16.8 million IP addresses available within that block. They chop it up into lots of smaller groups of subnets for each geographic location, which are then subdivided into even smaller subnets. </a:t>
            </a:r>
          </a:p>
          <a:p>
            <a:pPr marL="0" indent="0">
              <a:spcAft>
                <a:spcPts val="1200"/>
              </a:spcAft>
              <a:buNone/>
            </a:pPr>
            <a:r>
              <a:rPr lang="en-US" dirty="0"/>
              <a:t>Smaller companies typically use the 172.16.0.0/12 range, chopped up into smaller subnets, although there's no reason they can't use 10.0.0.0/8 if they want to. </a:t>
            </a:r>
          </a:p>
          <a:p>
            <a:pPr marL="0" indent="0">
              <a:buNone/>
            </a:pPr>
            <a:r>
              <a:rPr lang="en-US" dirty="0"/>
              <a:t>Home networks typically use a /24 subnet within the 192.168.0.0/16 subnet.</a:t>
            </a:r>
          </a:p>
        </p:txBody>
      </p:sp>
      <p:sp>
        <p:nvSpPr>
          <p:cNvPr id="4" name="Date Placeholder 3">
            <a:extLst>
              <a:ext uri="{FF2B5EF4-FFF2-40B4-BE49-F238E27FC236}">
                <a16:creationId xmlns:a16="http://schemas.microsoft.com/office/drawing/2014/main" id="{6B7540D5-8733-4D5E-AEF1-AFD65C9B88E8}"/>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7A0D77AE-AF56-41ED-8D1C-C6BE9D4C1509}"/>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77E95EBD-5895-4AB6-BB74-B8598DD73848}"/>
              </a:ext>
            </a:extLst>
          </p:cNvPr>
          <p:cNvSpPr>
            <a:spLocks noGrp="1"/>
          </p:cNvSpPr>
          <p:nvPr>
            <p:ph type="sldNum" sz="quarter" idx="12"/>
          </p:nvPr>
        </p:nvSpPr>
        <p:spPr/>
        <p:txBody>
          <a:bodyPr/>
          <a:lstStyle/>
          <a:p>
            <a:fld id="{4472F181-CA5F-4C66-AAEC-96A4C94D83CB}" type="slidenum">
              <a:rPr lang="en-US" smtClean="0"/>
              <a:t>7</a:t>
            </a:fld>
            <a:endParaRPr lang="en-US"/>
          </a:p>
        </p:txBody>
      </p:sp>
    </p:spTree>
    <p:extLst>
      <p:ext uri="{BB962C8B-B14F-4D97-AF65-F5344CB8AC3E}">
        <p14:creationId xmlns:p14="http://schemas.microsoft.com/office/powerpoint/2010/main" val="112312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1C8A7-6A86-4686-80F2-ABDC9C8A4993}"/>
              </a:ext>
            </a:extLst>
          </p:cNvPr>
          <p:cNvSpPr>
            <a:spLocks noGrp="1"/>
          </p:cNvSpPr>
          <p:nvPr>
            <p:ph idx="1"/>
          </p:nvPr>
        </p:nvSpPr>
        <p:spPr>
          <a:xfrm>
            <a:off x="457200" y="838200"/>
            <a:ext cx="8229600" cy="5287963"/>
          </a:xfrm>
        </p:spPr>
        <p:txBody>
          <a:bodyPr>
            <a:normAutofit fontScale="77500" lnSpcReduction="20000"/>
          </a:bodyPr>
          <a:lstStyle/>
          <a:p>
            <a:r>
              <a:rPr lang="en-US" dirty="0"/>
              <a:t>The use of private IP addresses and NAT has prolonged the life of IPv4 for the foreseeable future because it effectively allows a single public IP address to represent thousands of private IP addresses. </a:t>
            </a:r>
          </a:p>
          <a:p>
            <a:r>
              <a:rPr lang="en-US" dirty="0"/>
              <a:t>At the current rate that IPv4 addresses are handed out, we have enough IPv4 addresses for over 10 years.</a:t>
            </a:r>
          </a:p>
          <a:p>
            <a:r>
              <a:rPr lang="en-US" dirty="0"/>
              <a:t>ARIN is much more stingy now about handing them out, and small blocks of IP addresses are relatively expensive</a:t>
            </a:r>
          </a:p>
          <a:p>
            <a:r>
              <a:rPr lang="en-US" dirty="0"/>
              <a:t>The next version of IP addresses, called IPv6, is 128 bits long—and there are more than 79 thousand trillion trillion times more IP addresses than IPv4. </a:t>
            </a:r>
          </a:p>
          <a:p>
            <a:r>
              <a:rPr lang="en-US" dirty="0"/>
              <a:t>Even if we assigned 4.3 billion people on the planet with 4.3 billion IP addresses each, we would still have more than 18 million trillion IPv6 addresses left!</a:t>
            </a:r>
          </a:p>
        </p:txBody>
      </p:sp>
      <p:sp>
        <p:nvSpPr>
          <p:cNvPr id="4" name="Date Placeholder 3">
            <a:extLst>
              <a:ext uri="{FF2B5EF4-FFF2-40B4-BE49-F238E27FC236}">
                <a16:creationId xmlns:a16="http://schemas.microsoft.com/office/drawing/2014/main" id="{19FADC3E-9D72-4E10-B6FF-F8B1986C9DEF}"/>
              </a:ext>
            </a:extLst>
          </p:cNvPr>
          <p:cNvSpPr>
            <a:spLocks noGrp="1"/>
          </p:cNvSpPr>
          <p:nvPr>
            <p:ph type="dt" sz="half" idx="10"/>
          </p:nvPr>
        </p:nvSpPr>
        <p:spPr/>
        <p:txBody>
          <a:bodyPr/>
          <a:lstStyle/>
          <a:p>
            <a:fld id="{1F40B0A4-0A66-48B4-AD6C-E5AA716B1D47}" type="datetime1">
              <a:rPr lang="en-US" smtClean="0"/>
              <a:t>1/28/2018</a:t>
            </a:fld>
            <a:endParaRPr lang="en-US"/>
          </a:p>
        </p:txBody>
      </p:sp>
      <p:sp>
        <p:nvSpPr>
          <p:cNvPr id="5" name="Footer Placeholder 4">
            <a:extLst>
              <a:ext uri="{FF2B5EF4-FFF2-40B4-BE49-F238E27FC236}">
                <a16:creationId xmlns:a16="http://schemas.microsoft.com/office/drawing/2014/main" id="{CAD27EEE-AAED-4F97-98F9-D7CE429FEE6C}"/>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827F6183-1B5E-4554-8DE8-B45E54642E33}"/>
              </a:ext>
            </a:extLst>
          </p:cNvPr>
          <p:cNvSpPr>
            <a:spLocks noGrp="1"/>
          </p:cNvSpPr>
          <p:nvPr>
            <p:ph type="sldNum" sz="quarter" idx="12"/>
          </p:nvPr>
        </p:nvSpPr>
        <p:spPr/>
        <p:txBody>
          <a:bodyPr/>
          <a:lstStyle/>
          <a:p>
            <a:fld id="{4472F181-CA5F-4C66-AAEC-96A4C94D83CB}" type="slidenum">
              <a:rPr lang="en-US" smtClean="0"/>
              <a:t>8</a:t>
            </a:fld>
            <a:endParaRPr lang="en-US"/>
          </a:p>
        </p:txBody>
      </p:sp>
    </p:spTree>
    <p:extLst>
      <p:ext uri="{BB962C8B-B14F-4D97-AF65-F5344CB8AC3E}">
        <p14:creationId xmlns:p14="http://schemas.microsoft.com/office/powerpoint/2010/main" val="256885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F5F8-06CD-4E54-9860-800454976F03}"/>
              </a:ext>
            </a:extLst>
          </p:cNvPr>
          <p:cNvSpPr>
            <a:spLocks noGrp="1"/>
          </p:cNvSpPr>
          <p:nvPr>
            <p:ph type="title"/>
          </p:nvPr>
        </p:nvSpPr>
        <p:spPr>
          <a:xfrm>
            <a:off x="381000" y="334963"/>
            <a:ext cx="8229600" cy="792162"/>
          </a:xfrm>
        </p:spPr>
        <p:txBody>
          <a:bodyPr/>
          <a:lstStyle/>
          <a:p>
            <a:r>
              <a:rPr lang="en-US" dirty="0"/>
              <a:t>Virtual Networks </a:t>
            </a:r>
          </a:p>
        </p:txBody>
      </p:sp>
      <p:sp>
        <p:nvSpPr>
          <p:cNvPr id="3" name="Content Placeholder 2">
            <a:extLst>
              <a:ext uri="{FF2B5EF4-FFF2-40B4-BE49-F238E27FC236}">
                <a16:creationId xmlns:a16="http://schemas.microsoft.com/office/drawing/2014/main" id="{49DCD604-9ABF-4A4D-BE72-9217DEDC3227}"/>
              </a:ext>
            </a:extLst>
          </p:cNvPr>
          <p:cNvSpPr>
            <a:spLocks noGrp="1"/>
          </p:cNvSpPr>
          <p:nvPr>
            <p:ph idx="1"/>
          </p:nvPr>
        </p:nvSpPr>
        <p:spPr>
          <a:xfrm>
            <a:off x="457200" y="1295400"/>
            <a:ext cx="8382000" cy="5060950"/>
          </a:xfrm>
        </p:spPr>
        <p:txBody>
          <a:bodyPr>
            <a:noAutofit/>
          </a:bodyPr>
          <a:lstStyle/>
          <a:p>
            <a:pPr>
              <a:lnSpc>
                <a:spcPct val="90000"/>
              </a:lnSpc>
              <a:spcAft>
                <a:spcPts val="600"/>
              </a:spcAft>
            </a:pPr>
            <a:r>
              <a:rPr lang="en-US" sz="2400" dirty="0"/>
              <a:t>Virtual networks enable secure network connections between virtual machines, the internet, and other services such as SQL database. </a:t>
            </a:r>
          </a:p>
          <a:p>
            <a:pPr>
              <a:lnSpc>
                <a:spcPct val="90000"/>
              </a:lnSpc>
              <a:spcAft>
                <a:spcPts val="600"/>
              </a:spcAft>
            </a:pPr>
            <a:r>
              <a:rPr lang="en-US" sz="2400" dirty="0"/>
              <a:t>Virtual networks are broken down into logical segments called subnets. </a:t>
            </a:r>
          </a:p>
          <a:p>
            <a:pPr>
              <a:lnSpc>
                <a:spcPct val="90000"/>
              </a:lnSpc>
              <a:spcAft>
                <a:spcPts val="600"/>
              </a:spcAft>
            </a:pPr>
            <a:r>
              <a:rPr lang="en-US" sz="2400" dirty="0"/>
              <a:t>Subnets are used to control network flow, and as a security boundary. </a:t>
            </a:r>
          </a:p>
          <a:p>
            <a:pPr>
              <a:lnSpc>
                <a:spcPct val="90000"/>
              </a:lnSpc>
              <a:spcAft>
                <a:spcPts val="600"/>
              </a:spcAft>
            </a:pPr>
            <a:r>
              <a:rPr lang="en-US" sz="2400" dirty="0"/>
              <a:t>When deploying a VM, it generally includes a virtual network interface attached to a subnet.</a:t>
            </a:r>
          </a:p>
          <a:p>
            <a:pPr>
              <a:lnSpc>
                <a:spcPct val="90000"/>
              </a:lnSpc>
            </a:pPr>
            <a:r>
              <a:rPr lang="en-US" sz="2400" dirty="0"/>
              <a:t>Later, we will create a single virtual network with two subnets: </a:t>
            </a:r>
          </a:p>
          <a:p>
            <a:pPr lvl="1">
              <a:lnSpc>
                <a:spcPct val="90000"/>
              </a:lnSpc>
              <a:spcAft>
                <a:spcPts val="600"/>
              </a:spcAft>
            </a:pPr>
            <a:r>
              <a:rPr lang="en-US" sz="2400" dirty="0"/>
              <a:t>a front-end subnet for hosting a web application, and </a:t>
            </a:r>
          </a:p>
          <a:p>
            <a:pPr lvl="1">
              <a:lnSpc>
                <a:spcPct val="90000"/>
              </a:lnSpc>
              <a:spcAft>
                <a:spcPts val="600"/>
              </a:spcAft>
            </a:pPr>
            <a:r>
              <a:rPr lang="en-US" sz="2400" dirty="0"/>
              <a:t>a back-end subnet for hosting a database server.</a:t>
            </a:r>
          </a:p>
        </p:txBody>
      </p:sp>
      <p:sp>
        <p:nvSpPr>
          <p:cNvPr id="4" name="Date Placeholder 3">
            <a:extLst>
              <a:ext uri="{FF2B5EF4-FFF2-40B4-BE49-F238E27FC236}">
                <a16:creationId xmlns:a16="http://schemas.microsoft.com/office/drawing/2014/main" id="{D1849B9B-B24F-476E-9185-FAB3D1825E5B}"/>
              </a:ext>
            </a:extLst>
          </p:cNvPr>
          <p:cNvSpPr>
            <a:spLocks noGrp="1"/>
          </p:cNvSpPr>
          <p:nvPr>
            <p:ph type="dt" sz="half" idx="10"/>
          </p:nvPr>
        </p:nvSpPr>
        <p:spPr/>
        <p:txBody>
          <a:bodyPr/>
          <a:lstStyle/>
          <a:p>
            <a:fld id="{1F40B0A4-0A66-48B4-AD6C-E5AA716B1D47}" type="datetime1">
              <a:rPr lang="en-US" smtClean="0"/>
              <a:t>1/27/2018</a:t>
            </a:fld>
            <a:endParaRPr lang="en-US"/>
          </a:p>
        </p:txBody>
      </p:sp>
      <p:sp>
        <p:nvSpPr>
          <p:cNvPr id="5" name="Footer Placeholder 4">
            <a:extLst>
              <a:ext uri="{FF2B5EF4-FFF2-40B4-BE49-F238E27FC236}">
                <a16:creationId xmlns:a16="http://schemas.microsoft.com/office/drawing/2014/main" id="{AB423656-DDBA-41E3-8DE0-AA2C37363FCD}"/>
              </a:ext>
            </a:extLst>
          </p:cNvPr>
          <p:cNvSpPr>
            <a:spLocks noGrp="1"/>
          </p:cNvSpPr>
          <p:nvPr>
            <p:ph type="ftr" sz="quarter" idx="11"/>
          </p:nvPr>
        </p:nvSpPr>
        <p:spPr/>
        <p:txBody>
          <a:bodyPr/>
          <a:lstStyle/>
          <a:p>
            <a:r>
              <a:rPr lang="en-US"/>
              <a:t>Dr. Jololian</a:t>
            </a:r>
          </a:p>
        </p:txBody>
      </p:sp>
      <p:sp>
        <p:nvSpPr>
          <p:cNvPr id="6" name="Slide Number Placeholder 5">
            <a:extLst>
              <a:ext uri="{FF2B5EF4-FFF2-40B4-BE49-F238E27FC236}">
                <a16:creationId xmlns:a16="http://schemas.microsoft.com/office/drawing/2014/main" id="{A0D87639-875F-4F0B-A1AA-7324CA5CF44A}"/>
              </a:ext>
            </a:extLst>
          </p:cNvPr>
          <p:cNvSpPr>
            <a:spLocks noGrp="1"/>
          </p:cNvSpPr>
          <p:nvPr>
            <p:ph type="sldNum" sz="quarter" idx="12"/>
          </p:nvPr>
        </p:nvSpPr>
        <p:spPr/>
        <p:txBody>
          <a:bodyPr/>
          <a:lstStyle/>
          <a:p>
            <a:fld id="{4472F181-CA5F-4C66-AAEC-96A4C94D83CB}" type="slidenum">
              <a:rPr lang="en-US" smtClean="0"/>
              <a:t>9</a:t>
            </a:fld>
            <a:endParaRPr lang="en-US"/>
          </a:p>
        </p:txBody>
      </p:sp>
    </p:spTree>
    <p:extLst>
      <p:ext uri="{BB962C8B-B14F-4D97-AF65-F5344CB8AC3E}">
        <p14:creationId xmlns:p14="http://schemas.microsoft.com/office/powerpoint/2010/main" val="4228301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26422</TotalTime>
  <Words>3779</Words>
  <Application>Microsoft Office PowerPoint</Application>
  <PresentationFormat>On-screen Show (4:3)</PresentationFormat>
  <Paragraphs>520</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Graphik Web</vt:lpstr>
      <vt:lpstr>Office Theme</vt:lpstr>
      <vt:lpstr>Networking on the Cloud</vt:lpstr>
      <vt:lpstr>IP Classes</vt:lpstr>
      <vt:lpstr>Class A Addresses</vt:lpstr>
      <vt:lpstr>Class B Addresses</vt:lpstr>
      <vt:lpstr>Class C Addresses</vt:lpstr>
      <vt:lpstr>Public vs. Private IP Addresses</vt:lpstr>
      <vt:lpstr>PowerPoint Presentation</vt:lpstr>
      <vt:lpstr>PowerPoint Presentation</vt:lpstr>
      <vt:lpstr>Virtual Networks </vt:lpstr>
      <vt:lpstr>The Subnet Mask</vt:lpstr>
      <vt:lpstr>Computing the Subnet ID</vt:lpstr>
      <vt:lpstr>Subnet Mask</vt:lpstr>
      <vt:lpstr>PowerPoint Presentation</vt:lpstr>
      <vt:lpstr>Example</vt:lpstr>
      <vt:lpstr>What are the limitations of this scheme?</vt:lpstr>
      <vt:lpstr>PowerPoint Presentation</vt:lpstr>
      <vt:lpstr>Example-1</vt:lpstr>
      <vt:lpstr>PowerPoint Presentation</vt:lpstr>
      <vt:lpstr>Example-2</vt:lpstr>
      <vt:lpstr>PowerPoint Presentation</vt:lpstr>
      <vt:lpstr>Example-3</vt:lpstr>
      <vt:lpstr>PowerPoint Presentation</vt:lpstr>
      <vt:lpstr>Real World Example</vt:lpstr>
      <vt:lpstr>PowerPoint Presentation</vt:lpstr>
      <vt:lpstr>Another Example</vt:lpstr>
      <vt:lpstr>Step - 1</vt:lpstr>
      <vt:lpstr>Step - 2</vt:lpstr>
      <vt:lpstr>Step - 3</vt:lpstr>
      <vt:lpstr>Step - 4 </vt:lpstr>
      <vt:lpstr>Step - 5</vt:lpstr>
      <vt:lpstr>Step - 6</vt:lpstr>
      <vt:lpstr>Web Hosting with a Secure Backend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leon</dc:creator>
  <cp:lastModifiedBy>Jololian, Leon</cp:lastModifiedBy>
  <cp:revision>311</cp:revision>
  <dcterms:created xsi:type="dcterms:W3CDTF">2015-10-04T20:02:16Z</dcterms:created>
  <dcterms:modified xsi:type="dcterms:W3CDTF">2018-01-30T20:18:07Z</dcterms:modified>
</cp:coreProperties>
</file>