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4" r:id="rId4"/>
    <p:sldId id="259" r:id="rId5"/>
    <p:sldId id="295" r:id="rId6"/>
    <p:sldId id="291" r:id="rId7"/>
    <p:sldId id="264" r:id="rId8"/>
    <p:sldId id="296" r:id="rId9"/>
    <p:sldId id="297" r:id="rId10"/>
    <p:sldId id="298" r:id="rId11"/>
    <p:sldId id="306" r:id="rId12"/>
    <p:sldId id="307" r:id="rId13"/>
    <p:sldId id="309" r:id="rId14"/>
    <p:sldId id="310" r:id="rId15"/>
    <p:sldId id="321" r:id="rId16"/>
    <p:sldId id="322" r:id="rId17"/>
    <p:sldId id="323" r:id="rId18"/>
    <p:sldId id="324" r:id="rId19"/>
    <p:sldId id="308" r:id="rId20"/>
    <p:sldId id="311" r:id="rId21"/>
    <p:sldId id="312" r:id="rId22"/>
    <p:sldId id="313" r:id="rId23"/>
    <p:sldId id="314" r:id="rId24"/>
    <p:sldId id="315" r:id="rId25"/>
    <p:sldId id="316" r:id="rId26"/>
    <p:sldId id="330" r:id="rId27"/>
    <p:sldId id="317" r:id="rId28"/>
    <p:sldId id="318" r:id="rId29"/>
    <p:sldId id="319" r:id="rId30"/>
    <p:sldId id="32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265" r:id="rId39"/>
    <p:sldId id="271" r:id="rId40"/>
    <p:sldId id="272" r:id="rId41"/>
    <p:sldId id="273" r:id="rId42"/>
    <p:sldId id="274" r:id="rId43"/>
    <p:sldId id="275" r:id="rId44"/>
    <p:sldId id="27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47" autoAdjust="0"/>
  </p:normalViewPr>
  <p:slideViewPr>
    <p:cSldViewPr>
      <p:cViewPr varScale="1">
        <p:scale>
          <a:sx n="116" d="100"/>
          <a:sy n="116" d="100"/>
        </p:scale>
        <p:origin x="147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1-24T22:46:11.32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4141 14951,'0'-2,"8"0,20-1,31 1,83-12,26-3,27-1,-1 2,-13 5,-2 3,-30 4,-36 2,-35 1,-29 2,-21-1,-9 1,-5 0,3-1,0 1,0-1,-2 0,0 2,3 3,0 0,-1 0,-3-1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1-24T22:46:16.97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10340 15060,'0'-2,"4"-2,18 2,48 2,20 2,34-1,4 0,3 1,5-2,-14 2,-7-2,-19 0,-20 0,-21 0,-17 2,-14 0,-8 0,5 0,11 0,3-1,3 0,-1-1,-4 0,-8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1-24T22:46:18.53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16636 15011,'2'0,"24"0,12-4,17-3,10-1,5 1,11 2,1 2,-2 1,-10 1,-11 0,-9 2,-12-1,-4 0,-4 1,-8-1,-3 0,-2 0,1 0,0 0,0 0,16 0,6 0,8 0,2 0,8 0,12 0,-4 0,4 0,-2 0,-12 0,-4 0,-12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94B47-0434-402D-9DF7-467569468BB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3BEE0-0912-45BB-8633-759E1FEC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9E46-60B9-48FD-82C6-878834C71EEC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C0EB-3497-4FBE-A086-E5A33F88EAF4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0A63-ED1F-4789-92D5-B9A779909E9A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1F3A-E58B-4B4B-83A4-D5071A843D01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8B60-7B1A-41B2-843E-71EB533080C5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9E66-B4DE-46CC-B760-FD129105262E}" type="datetime1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3FB7-F781-4845-BB0D-CC38C4C761B8}" type="datetime1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D64D-4541-4CAF-B1AC-21F0BD875D61}" type="datetime1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A7D9-4985-4F21-9AC8-1847C1C1A21B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CBC7-8C16-4736-9FAC-ABDAAF7B6D19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BCA3D-D5D7-45BE-827A-B22229AD2CF9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1177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in </a:t>
            </a:r>
            <a:r>
              <a:rPr lang="en-US"/>
              <a:t>the Cloud</a:t>
            </a:r>
            <a:br>
              <a:rPr lang="en-US"/>
            </a:br>
            <a:r>
              <a:rPr lang="en-US"/>
              <a:t>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381959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6F98-9F9A-4F72-800B-0689C3EF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a Query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8B7DE3-CB1A-49CB-904E-B4A55A447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074537"/>
            <a:ext cx="6705600" cy="56315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DDA7-C03F-4DDB-8AA0-5676368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856E-2270-48EA-BEF1-BDDB4C73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64C30-30BC-4140-9A6E-4F5FF447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75E68-37AA-469D-AE47-8E79B9E6A460}"/>
              </a:ext>
            </a:extLst>
          </p:cNvPr>
          <p:cNvSpPr/>
          <p:nvPr/>
        </p:nvSpPr>
        <p:spPr>
          <a:xfrm>
            <a:off x="1676400" y="1860550"/>
            <a:ext cx="5867400" cy="1035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77F64-A5A0-469E-A4A3-141E75E36EEE}"/>
              </a:ext>
            </a:extLst>
          </p:cNvPr>
          <p:cNvSpPr/>
          <p:nvPr/>
        </p:nvSpPr>
        <p:spPr>
          <a:xfrm>
            <a:off x="1600200" y="4005818"/>
            <a:ext cx="6400800" cy="2623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5272E-8CAC-43FF-9BC0-E66D2D437458}"/>
              </a:ext>
            </a:extLst>
          </p:cNvPr>
          <p:cNvSpPr txBox="1"/>
          <p:nvPr/>
        </p:nvSpPr>
        <p:spPr>
          <a:xfrm>
            <a:off x="533400" y="2209800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ADB8D-DF11-4107-95EF-0ADE046494B7}"/>
              </a:ext>
            </a:extLst>
          </p:cNvPr>
          <p:cNvSpPr txBox="1"/>
          <p:nvPr/>
        </p:nvSpPr>
        <p:spPr>
          <a:xfrm>
            <a:off x="533399" y="4469368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7036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72EDD4-64E1-40ED-9AE0-19A7CE62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6154-D18A-4FF2-B820-068AF57C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15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u="sng" dirty="0"/>
              <a:t>Syntax: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300" dirty="0"/>
              <a:t>CREATE TABLE </a:t>
            </a:r>
            <a:r>
              <a:rPr lang="en-US" sz="2300" i="1" dirty="0"/>
              <a:t>table_name </a:t>
            </a:r>
            <a:r>
              <a:rPr lang="en-US" sz="2300" dirty="0"/>
              <a:t>(</a:t>
            </a:r>
            <a:br>
              <a:rPr lang="en-US" sz="2300" dirty="0"/>
            </a:br>
            <a:r>
              <a:rPr lang="en-US" sz="2300" i="1" dirty="0"/>
              <a:t>    column1 datatype</a:t>
            </a:r>
            <a:r>
              <a:rPr lang="en-US" sz="2300" dirty="0"/>
              <a:t>,</a:t>
            </a:r>
            <a:br>
              <a:rPr lang="en-US" sz="2300" dirty="0"/>
            </a:br>
            <a:r>
              <a:rPr lang="en-US" sz="2300" i="1" dirty="0"/>
              <a:t>    column2 datatype</a:t>
            </a:r>
            <a:r>
              <a:rPr lang="en-US" sz="2300" dirty="0"/>
              <a:t>,</a:t>
            </a:r>
            <a:br>
              <a:rPr lang="en-US" sz="2300" dirty="0"/>
            </a:br>
            <a:r>
              <a:rPr lang="en-US" sz="2300" i="1" dirty="0"/>
              <a:t>    column3 datatype</a:t>
            </a:r>
            <a:r>
              <a:rPr lang="en-US" sz="2300" dirty="0"/>
              <a:t>,</a:t>
            </a:r>
            <a:br>
              <a:rPr lang="en-US" sz="2300" dirty="0"/>
            </a:br>
            <a:r>
              <a:rPr lang="en-US" sz="2300" dirty="0"/>
              <a:t>   ....</a:t>
            </a:r>
            <a:br>
              <a:rPr lang="en-US" sz="2300" dirty="0"/>
            </a:br>
            <a:r>
              <a:rPr lang="en-US" sz="2300" dirty="0"/>
              <a:t>);</a:t>
            </a:r>
            <a:endParaRPr lang="en-US" sz="2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u="sng" dirty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</a:rPr>
              <a:t>CREATE TABLE Persons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</a:rPr>
              <a:t>	PersonID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</a:rPr>
              <a:t>	LastName varchar(255),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</a:rPr>
              <a:t>	FirstName varchar(255),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</a:rPr>
              <a:t>	Address varchar(255),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</a:rPr>
              <a:t>	City varchar(255)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F0D3-13AC-42D5-8B8C-8714470C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2E6A-25FB-4AFE-B7AD-A418FD35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1219-0CA6-45E3-A583-C97EEEAD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3E7E-A729-47E6-8407-40281EC5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51656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DROP TABLE </a:t>
            </a:r>
            <a:r>
              <a:rPr lang="en-US" sz="2400" dirty="0"/>
              <a:t>statement is used to drop an existing table in a database:</a:t>
            </a:r>
          </a:p>
          <a:p>
            <a:pPr marL="0" indent="0">
              <a:buNone/>
            </a:pPr>
            <a:r>
              <a:rPr lang="en-US" sz="2400" dirty="0"/>
              <a:t>	DROP TABLE MyTable;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TRUNCATE TABLE </a:t>
            </a:r>
            <a:r>
              <a:rPr lang="en-US" sz="2400" dirty="0"/>
              <a:t>statement is used to delete the data inside a table, but not the table itself:</a:t>
            </a:r>
          </a:p>
          <a:p>
            <a:pPr marL="0" indent="0">
              <a:buNone/>
            </a:pPr>
            <a:r>
              <a:rPr lang="en-US" sz="2400" dirty="0"/>
              <a:t>	TRUNCATE TABLE </a:t>
            </a:r>
            <a:r>
              <a:rPr lang="en-US" sz="2400" i="1" dirty="0"/>
              <a:t>table_name</a:t>
            </a:r>
            <a:r>
              <a:rPr lang="en-US" sz="2400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The INSERT INTO statement is used to insert new records in a table: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/>
              <a:t>INSERT INTO table_name (column1, column2, column3, ...)</a:t>
            </a:r>
            <a:br>
              <a:rPr lang="en-US" sz="2400" dirty="0"/>
            </a:br>
            <a:r>
              <a:rPr lang="en-US" sz="2400" dirty="0"/>
              <a:t>	VALUES (value1, value2, value3, 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</a:rPr>
              <a:t>INSERT INTO Persons (PersonID, LastName, FirstName, Address, City)</a:t>
            </a:r>
            <a:br>
              <a:rPr lang="en-US" sz="2300" dirty="0">
                <a:solidFill>
                  <a:srgbClr val="C00000"/>
                </a:solidFill>
              </a:rPr>
            </a:br>
            <a:r>
              <a:rPr lang="en-US" sz="2300" dirty="0">
                <a:solidFill>
                  <a:srgbClr val="C00000"/>
                </a:solidFill>
              </a:rPr>
              <a:t>VALUES (1, 'Doe', 'John', '123 Main Street', 'Birmingham');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6C7E-F9EA-4A67-885E-D87BD94A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4E49F-8E31-4F83-A9B3-B7B5D809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1173-F8EB-499D-9D02-6E1C135B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79E5-9583-4C13-AFFC-F4A13E62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400" dirty="0"/>
              <a:t>The UPDATE statement is used to modify the existing records in a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UPDATE Persons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SET City = 'Mobile', Address= '50 Park Ave.'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WHERE PersonID = 1;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UPDATE Multiple Records: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UPDATE Persons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SET City = 'Atlanta'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WHERE PersonID &lt; 10;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Updating all records: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UPDATE Persons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SET City = 'Athens'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CC28-9EB6-4DD6-A90A-F006FAE1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80A3-E764-4EC4-9970-924B0ABD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00B5-D285-4A99-B77C-FCB1AB81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5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A205-7D0B-4A0A-A9CD-D1EC9AAE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DELETE statement is used to delete existing records in a table: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DELETE FROM Persons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WHERE LastName = 'Doe’ </a:t>
            </a:r>
          </a:p>
          <a:p>
            <a:r>
              <a:rPr lang="en-US" sz="2400" dirty="0"/>
              <a:t>Delete all records: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DELETE FROM table_name;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BDFD-0635-412F-A2E3-7009D984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3931-3F8A-4D3F-ACE3-DE08CEBF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E311E-61EE-4C69-9178-1AFA5D95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C5A3-4DBB-4344-9367-D142CF44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BD4F-7161-45D9-94D6-1733566E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>
            <a:noAutofit/>
          </a:bodyPr>
          <a:lstStyle/>
          <a:p>
            <a:r>
              <a:rPr lang="en-US" sz="2400" dirty="0"/>
              <a:t>The SELECT statement is used to select data from a database.</a:t>
            </a:r>
          </a:p>
          <a:p>
            <a:r>
              <a:rPr lang="en-US" sz="2400" dirty="0"/>
              <a:t>The data returned is stored in a result table, called the result-set.</a:t>
            </a:r>
          </a:p>
          <a:p>
            <a:pPr marL="0" indent="0">
              <a:buNone/>
            </a:pPr>
            <a:r>
              <a:rPr lang="en-US" sz="2400" dirty="0"/>
              <a:t>	SELECT </a:t>
            </a:r>
            <a:r>
              <a:rPr lang="en-US" sz="2400" i="1" dirty="0"/>
              <a:t>column1</a:t>
            </a:r>
            <a:r>
              <a:rPr lang="en-US" sz="2400" dirty="0"/>
              <a:t>,</a:t>
            </a:r>
            <a:r>
              <a:rPr lang="en-US" sz="2400" i="1" dirty="0"/>
              <a:t> column2, ...</a:t>
            </a:r>
            <a:br>
              <a:rPr lang="en-US" sz="2400" dirty="0"/>
            </a:br>
            <a:r>
              <a:rPr lang="en-US" sz="2400" dirty="0"/>
              <a:t>	FROM </a:t>
            </a:r>
            <a:r>
              <a:rPr lang="en-US" sz="2400" i="1" dirty="0"/>
              <a:t>table_name</a:t>
            </a:r>
            <a:r>
              <a:rPr lang="en-US" sz="2400" dirty="0"/>
              <a:t>;</a:t>
            </a:r>
          </a:p>
          <a:p>
            <a:r>
              <a:rPr lang="en-US" sz="2400" dirty="0"/>
              <a:t>To select all the fields available in the table: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SELECT * FROM Persons;</a:t>
            </a:r>
          </a:p>
          <a:p>
            <a:r>
              <a:rPr lang="en-US" sz="2400" dirty="0"/>
              <a:t>To select the "LastName" and "City" columns from the "Persons" table: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SELECT LastName, City FROM Persons;</a:t>
            </a:r>
          </a:p>
          <a:p>
            <a:r>
              <a:rPr lang="en-US" sz="2400" dirty="0"/>
              <a:t>To list the number of different (distinct) cities: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SELECT COUNT(DISTINCT City) FROM Persons;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70C2-9BB1-43CB-923C-86780322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8961-4E3F-422B-804F-8BF976A0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F71E-3D0E-4B7E-B118-DF297A8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AD3D-09AD-478E-AE99-65CC5251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ED59-9AD9-4AB2-8E69-DC4008E0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WHERE</a:t>
            </a:r>
            <a:r>
              <a:rPr lang="en-US" sz="2400" dirty="0"/>
              <a:t> clause is used to extract only those records that fulfill a specified condition:</a:t>
            </a:r>
          </a:p>
          <a:p>
            <a:pPr marL="0" indent="0">
              <a:buNone/>
            </a:pPr>
            <a:r>
              <a:rPr lang="en-US" sz="2400" dirty="0"/>
              <a:t>	SELECT column1, column2, ...</a:t>
            </a:r>
          </a:p>
          <a:p>
            <a:pPr marL="0" indent="0">
              <a:buNone/>
            </a:pPr>
            <a:r>
              <a:rPr lang="en-US" sz="2400" dirty="0"/>
              <a:t>	FROM table_name</a:t>
            </a:r>
          </a:p>
          <a:p>
            <a:pPr marL="0" indent="0">
              <a:buNone/>
            </a:pPr>
            <a:r>
              <a:rPr lang="en-US" sz="2400" dirty="0"/>
              <a:t>	WHERE condition;</a:t>
            </a:r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SELECT * FROM Persons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WHERE City='Mexico';</a:t>
            </a:r>
          </a:p>
          <a:p>
            <a:r>
              <a:rPr lang="en-US" sz="2400" dirty="0"/>
              <a:t>SQL requires single quotes around text values (most database systems will also allow double quotes).</a:t>
            </a:r>
          </a:p>
          <a:p>
            <a:r>
              <a:rPr lang="en-US" sz="2400" dirty="0"/>
              <a:t>Numeric fields should not be enclosed in quotes.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839D-1512-45D8-9506-912C64F5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5F55-8653-4B1B-B30C-AD7FD082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4842-297B-49FE-A5E5-DFC1A026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66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3AA4-9AF9-4864-BF3B-AFB51CA2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The WHERE Clause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BAE711-4845-4421-A175-89CEBEF47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482848"/>
              </p:ext>
            </p:extLst>
          </p:nvPr>
        </p:nvGraphicFramePr>
        <p:xfrm>
          <a:off x="1219200" y="1447800"/>
          <a:ext cx="6400800" cy="4571998"/>
        </p:xfrm>
        <a:graphic>
          <a:graphicData uri="http://schemas.openxmlformats.org/drawingml/2006/table">
            <a:tbl>
              <a:tblPr/>
              <a:tblGrid>
                <a:gridCol w="1279018">
                  <a:extLst>
                    <a:ext uri="{9D8B030D-6E8A-4147-A177-3AD203B41FA5}">
                      <a16:colId xmlns:a16="http://schemas.microsoft.com/office/drawing/2014/main" val="1723968166"/>
                    </a:ext>
                  </a:extLst>
                </a:gridCol>
                <a:gridCol w="5121782">
                  <a:extLst>
                    <a:ext uri="{9D8B030D-6E8A-4147-A177-3AD203B41FA5}">
                      <a16:colId xmlns:a16="http://schemas.microsoft.com/office/drawing/2014/main" val="3838205128"/>
                    </a:ext>
                  </a:extLst>
                </a:gridCol>
              </a:tblGrid>
              <a:tr h="39532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87994"/>
                  </a:ext>
                </a:extLst>
              </a:tr>
              <a:tr h="39532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Equal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442025"/>
                  </a:ext>
                </a:extLst>
              </a:tr>
              <a:tr h="70470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&lt;&gt;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equal. </a:t>
                      </a:r>
                      <a:r>
                        <a:rPr lang="en-US" b="1">
                          <a:effectLst/>
                        </a:rPr>
                        <a:t>Note:</a:t>
                      </a:r>
                      <a:r>
                        <a:rPr lang="en-US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99596"/>
                  </a:ext>
                </a:extLst>
              </a:tr>
              <a:tr h="39532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68549"/>
                  </a:ext>
                </a:extLst>
              </a:tr>
              <a:tr h="39532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82391"/>
                  </a:ext>
                </a:extLst>
              </a:tr>
              <a:tr h="39532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5895"/>
                  </a:ext>
                </a:extLst>
              </a:tr>
              <a:tr h="39532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96"/>
                  </a:ext>
                </a:extLst>
              </a:tr>
              <a:tr h="39532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BETWEEN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Between an inclusive range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112309"/>
                  </a:ext>
                </a:extLst>
              </a:tr>
              <a:tr h="39532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LIKE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Search for a pattern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382104"/>
                  </a:ext>
                </a:extLst>
              </a:tr>
              <a:tr h="70470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3228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8BE7-B8E9-4ADC-87EC-7EBF75F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2631-179E-4370-AB85-ED21ECE1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884F-0CFC-44A9-9928-9682030A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40B1-ABFE-45A8-9874-6C87F356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AND, OR and NOT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11EF-772F-494C-876A-4B1FCFBF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45475"/>
            <a:ext cx="8686800" cy="5638800"/>
          </a:xfrm>
        </p:spPr>
        <p:txBody>
          <a:bodyPr>
            <a:normAutofit/>
          </a:bodyPr>
          <a:lstStyle/>
          <a:p>
            <a:r>
              <a:rPr lang="en-US" sz="2400" dirty="0"/>
              <a:t>To select all fields from “Persons" where City is "Birmingham" AND FirstName is "John":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 </a:t>
            </a:r>
            <a:r>
              <a:rPr lang="en-US" sz="2400" dirty="0">
                <a:solidFill>
                  <a:srgbClr val="C00000"/>
                </a:solidFill>
              </a:rPr>
              <a:t>SELECT * FROM Persons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WHERE City= 'Birmingham' AND FirstName= 'John’;</a:t>
            </a:r>
          </a:p>
          <a:p>
            <a:r>
              <a:rPr lang="en-US" sz="2400" dirty="0"/>
              <a:t>To select all fields from "Persons" where city is "Birmingham" OR "Atlanta":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SELECT * FROM Persons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WHERE City='Birmingham' OR City= 'Atlanta';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To select all fields from "Persons" where City is NOT "Atlanta":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SELECT * FROM Persons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WHERE NOT City='Atlanta';</a:t>
            </a:r>
          </a:p>
          <a:p>
            <a:r>
              <a:rPr lang="en-US" sz="2400" dirty="0"/>
              <a:t>To select all fields with city NOT "Atlanta" and NOT "Birmingham":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SELECT * FROM Persons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WHERE NOT City='Atlanta' AND NOT City='Birmingham';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0B1F-AB94-4BCC-9D41-EB539174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77329-DEE8-4EAA-8DFD-E56116FA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ADF1-8A78-4934-A38A-0981A43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F8E4-D9B9-45A2-8EBB-3BDEF3FD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43D3-5148-401A-AA59-FD151661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/>
              <a:t>To add a column in a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ALTER TABLE table_name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	ADD column_name datatype;</a:t>
            </a:r>
          </a:p>
          <a:p>
            <a:pPr marL="0" indent="0">
              <a:buNone/>
            </a:pPr>
            <a:r>
              <a:rPr lang="en-US" sz="2400" dirty="0"/>
              <a:t>     Example: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ALTER TABLE Persons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ADD DateOfBirth date;</a:t>
            </a:r>
          </a:p>
          <a:p>
            <a:r>
              <a:rPr lang="en-US" sz="2400" dirty="0"/>
              <a:t>To delete a column in a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ALTER TABLE table_name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	DROP COLUMN column_name;</a:t>
            </a:r>
          </a:p>
          <a:p>
            <a:pPr marL="0" indent="0">
              <a:buNone/>
            </a:pPr>
            <a:r>
              <a:rPr lang="en-US" sz="2400" dirty="0"/>
              <a:t>     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ALTER TABLE Persons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DROP COLUMN DateOfBirth;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0C7B-1B80-43D9-9347-0343A39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C337-9333-4AE1-817E-5CCD55B9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4056-63FA-4F12-BC54-4F66AAE3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Creating a SQL Database using Azure Portal and CLI</a:t>
            </a:r>
          </a:p>
          <a:p>
            <a:r>
              <a:rPr lang="en-US" sz="2800" dirty="0"/>
              <a:t>Configuring DB, defining server, and setting up firewall</a:t>
            </a:r>
          </a:p>
          <a:p>
            <a:r>
              <a:rPr lang="en-US" sz="2800" dirty="0"/>
              <a:t>Opening the Database in Visual Studio 2015</a:t>
            </a:r>
          </a:p>
          <a:p>
            <a:r>
              <a:rPr lang="en-US" sz="2800" dirty="0"/>
              <a:t>Creating a new database tables</a:t>
            </a:r>
          </a:p>
          <a:p>
            <a:r>
              <a:rPr lang="en-US" sz="2800" dirty="0"/>
              <a:t>Editing data in tables</a:t>
            </a:r>
          </a:p>
          <a:p>
            <a:r>
              <a:rPr lang="en-US" sz="2800" dirty="0"/>
              <a:t>Using Java Code to access database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E72-C4AB-4383-8B5E-E581C7F2E46C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8D5F-0271-48D6-8902-A609F7D3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7F-F301-4786-A5FE-5CEF1D9D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23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The NOT NULL constraint enforces a column to NOT accept NULL values: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CREATE TABLE Persons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ID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LastName varchar(255)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FirstName varchar(255)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Age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F7C9-9F12-413E-A77B-675AE512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18DA-5355-4359-A41F-051E4BB1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19A2-E42A-4676-884D-CBB0B7E5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CB82-3137-4729-918E-64C62FB4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4237"/>
          </a:xfrm>
        </p:spPr>
        <p:txBody>
          <a:bodyPr/>
          <a:lstStyle/>
          <a:p>
            <a:r>
              <a:rPr lang="en-US" dirty="0"/>
              <a:t>The UNIQUE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588D-04D2-4E54-A341-FC927D1F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UNIQUE</a:t>
            </a:r>
            <a:r>
              <a:rPr lang="en-US" sz="2400" dirty="0"/>
              <a:t> constraint ensures that all values in a column are different: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CREATE TABLE Persons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ID int NOT NULL UNIQUE,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LastName varchar(255)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FirstName varchar(255),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Age int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	);</a:t>
            </a:r>
          </a:p>
          <a:p>
            <a:r>
              <a:rPr lang="en-US" sz="2400" dirty="0"/>
              <a:t>To create a UNIQUE constraint on the "ID" column when the table is already created: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ALTER TABLE Persons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ADD UNIQUE (ID);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AFF7-A95A-4DD5-903C-BEABB8EB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FFA81-4AED-4D13-A3AF-821C35B3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B358-B1B1-49EC-862A-8E30D6D3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97E7-6C36-417E-9113-78AE20F6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E236-3D25-4C01-85F7-10874997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400" dirty="0"/>
              <a:t>The PRIMARY KEY constraint uniquely identifies each record in a database table.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Primary keys must contain UNIQUE values, and cannot contain NULL values: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CREATE TABLE Persons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ID int NOT NULL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LastName varchar(255)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FirstName varchar(255),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	Age int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	);</a:t>
            </a:r>
          </a:p>
          <a:p>
            <a:r>
              <a:rPr lang="en-US" sz="2400" dirty="0"/>
              <a:t>A PRIMARY KEY constraint automatically has a UNIQUE constraint.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EBD6-8C64-4EEE-AC4C-3E00AF26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1538-1636-4BAD-B421-3F284E6F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BE1C-9360-4225-8A2D-4EA0972E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BB65-00E4-4872-BB46-0C650E4D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We can have many UNIQUE constraints per table, but only one PRIMARY KEY constraint.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To create a PRIMARY KEY constraint on the "ID" column when the table is already created, use the following SQL: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ALTER TABLE Persons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	ADD PRIMARY KEY (ID);</a:t>
            </a:r>
          </a:p>
          <a:p>
            <a:r>
              <a:rPr lang="en-US" sz="2400" dirty="0"/>
              <a:t>To drop a PRIMARY KEY constraint, use the following SQL: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fr-FR" sz="2400" dirty="0">
                <a:solidFill>
                  <a:srgbClr val="C00000"/>
                </a:solidFill>
              </a:rPr>
              <a:t>ALTER TABLE Persons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	DROP CONSTRAINT ID;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349A-D519-4288-A6C0-396F0AEA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98F60-3E53-4080-BA33-9344F929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E9BFC-7D6C-417B-8DF6-2A5D5959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4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8FAE-AA1A-4368-BFF8-61EEE044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93BB-003E-4B00-BF64-26D36A60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FOREIGN KEY is a key used to link two tables together.</a:t>
            </a:r>
          </a:p>
          <a:p>
            <a:r>
              <a:rPr lang="en-US" sz="2400" dirty="0"/>
              <a:t>A FOREIGN KEY is a field (or collection of fields) in one table that refers to the PRIMARY KEY in another table.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spcBef>
                <a:spcPts val="2400"/>
              </a:spcBef>
              <a:buNone/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The "PersonID" column in the "Persons" table is the PRIMARY KEY in the "Persons" table.</a:t>
            </a:r>
          </a:p>
          <a:p>
            <a:r>
              <a:rPr lang="en-US" sz="2400" dirty="0"/>
              <a:t>The "PersonID" column in the "Orders" table is a FOREIGN KEY in the "Orders" table.</a:t>
            </a:r>
          </a:p>
          <a:p>
            <a:r>
              <a:rPr lang="en-US" sz="2400" dirty="0"/>
              <a:t>The FOREIGN KEY constraint is used to prevent actions that would destroy links between tables.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3A9E-D8D8-467C-9393-96A8CB58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706C-BC7F-4543-AF52-07EA951D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39AF-32AF-466C-B5F9-D2D3B42A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3101C4-1DEC-46B3-A7EC-C15FBD6DA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18960"/>
              </p:ext>
            </p:extLst>
          </p:nvPr>
        </p:nvGraphicFramePr>
        <p:xfrm>
          <a:off x="495300" y="2271395"/>
          <a:ext cx="4191000" cy="140208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61041073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6045487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74160850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671836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PersonID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LastName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FirstName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8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Hansen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Ola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59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Svendson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Tove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23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2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Pettersen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Kari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48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6FE9B7-07FE-491D-A1DA-C197FFB35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70113"/>
              </p:ext>
            </p:extLst>
          </p:nvPr>
        </p:nvGraphicFramePr>
        <p:xfrm>
          <a:off x="4953000" y="2133600"/>
          <a:ext cx="3581400" cy="17526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97093684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757011867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96270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OrderID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OrderNumber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PersonID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20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77895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9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44678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7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22456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26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762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24562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3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884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F914-DB9C-46AF-9E10-BD48C83D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6096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To create a FOREIGN KEY on the "PersonID" column when the "Orders" table is created: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 CREATE TABLE Orders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OrderID int NOT NULL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OrderNumber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PersonID int FOREIGN KEY REFERENCES Persons(PersonID)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       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To create a FOREIGN KEY constraint on the "PersonID" column when the "Orders" table is already created: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ALTER TABLE Orders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ADD FOREIGN KEY (PersonID) REFERENCES Persons(PersonID);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To drop a FOREIGN KEY constraint: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ALTER TABLE Orders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DROP CONSTRAINT PersonID;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11D5-E541-452A-888D-DC05626C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637B-78D8-4DD3-9AB1-CE3C4182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1C2D-05F8-4418-B148-EED9DF28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09EB-B83C-4645-B3B8-2D9E81CB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Altering a Column from NULL to primary key: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UPDATE Orders SET OrderId = 0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	where OrderId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ALTER TABLE Orders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	ALTER COLUMN OrderId INTEGER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ALTER TABLE Orders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ADD PRIMARY KEY (OrderId);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F870-AEEF-4F3E-A24A-11809E9E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4BF1-2053-40F0-871A-6F4BA717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C4E7-478A-4D41-A924-050FB1FB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96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D0A3-2805-403C-B250-C39699A6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12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8C19-4B29-4C96-B71A-C42F0016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95947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To create a CHECK constraint on the "Age" column when the "Persons" table is being created. This CHECK constraint ensures that age cannot be below 18 years: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CREATE TABLE Persons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ID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LastName varchar(255)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FirstName varchar(255),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Age int CHECK (Age&gt;=18)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      );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CHECK constraint on multiple columns: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CREATE TABLE Persons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ID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LastName varchar(255)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FirstName varchar(255),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Age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City varchar(255),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CONSTRAINT CHK_Person CHECK (Age&gt;=18 AND City='Sandnes')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1C3E-4CA0-4E92-BEBE-48E652A1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FE4A-368C-402C-ACC9-78D47FEB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505A-7D0A-4B88-B1C6-67C7C878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F5D6-FECF-4E46-ADF2-103D23D8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create a CHECK constraint on the "Age" column when the table is already created: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	ALTER TABLE Persons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ADD CHECK (Age&gt;=18);</a:t>
            </a:r>
          </a:p>
          <a:p>
            <a:r>
              <a:rPr lang="en-US" sz="2400" dirty="0"/>
              <a:t>To drop a CHECK constraint: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fr-FR" sz="2400" dirty="0">
                <a:solidFill>
                  <a:srgbClr val="C00000"/>
                </a:solidFill>
              </a:rPr>
              <a:t>ALTER TABLE Persons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	DROP CONSTRAINT CHK_PersonAge;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3CD2-4343-4548-8D11-7DC91242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5527-5788-4713-821C-F9FDB1A6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35A64-F921-4284-ABA6-BF39DB40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957D-FCF6-4A32-B82F-9579EB39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To set a DEFAULT value for the "City" column when the "Persons" table is created: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CREATE TABLE Persons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ID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LastName varchar(255)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FirstName varchar(255),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	Age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City varchar(255) DEFAULT 'Sandnes'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Default constraint using functions like GETDATE():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CREATE TABLE Orders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ID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OrderNumber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	OrderDate date DEFAULT GETDATE()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);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25E2-9E93-4406-BAAC-DD8B02D8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502D-DB71-4FCC-9111-C7C2E8D8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1962-715C-43EC-8A4E-39BAFA63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2A188-740F-4079-B78C-BB9BCE28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Constraint</a:t>
            </a:r>
          </a:p>
        </p:txBody>
      </p:sp>
    </p:spTree>
    <p:extLst>
      <p:ext uri="{BB962C8B-B14F-4D97-AF65-F5344CB8AC3E}">
        <p14:creationId xmlns:p14="http://schemas.microsoft.com/office/powerpoint/2010/main" val="412993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4AE9-4475-4798-8F77-28412D22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2954"/>
            <a:ext cx="8229600" cy="971152"/>
          </a:xfrm>
        </p:spPr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A8BE-99AA-4573-B1C1-232D594C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3619"/>
            <a:ext cx="8229600" cy="1881982"/>
          </a:xfrm>
        </p:spPr>
        <p:txBody>
          <a:bodyPr/>
          <a:lstStyle/>
          <a:p>
            <a:r>
              <a:rPr lang="en-US" dirty="0"/>
              <a:t>Download Visual Studio 2017 Community Edition installer from: 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prstClr val="black"/>
                </a:solidFill>
                <a:hlinkClick r:id="rId2"/>
              </a:rPr>
              <a:t>https://www.visualstudio.com/downloads/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F58D-DED3-43C6-B5B8-8584D18C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F18D-B1CF-455B-A9AC-E2D5014A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034A-6339-4233-98AB-3A261F82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E4616-090F-4110-AFB3-0D161681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51242"/>
            <a:ext cx="2209800" cy="3313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651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8FB-B135-4456-8FB9-9BE0AE4A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AUTO INCREMENT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A8C9-F996-4AD3-B043-E9574C2A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Auto-increment allows a unique number to be generated automatically when a new record is inserted into a table.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Often this is the primary key field that we would like to be created automatically every time a new record is inserted.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C00000"/>
                </a:solidFill>
              </a:rPr>
              <a:t>CREATE TABLE Persons (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    	ID int IDENTITY(1,1) PRIMARY KEY,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   	LastName varchar(255) NOT NULL,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    	FirstName varchar(255),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    	Age int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     );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To insert a new record into the "Persons" table, we will NOT have to specify a value for the "ID" column: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INSERT INTO Persons (FirstName, LastName)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VALUES ('Lars’, 'Monsen');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385E-8235-4BAD-A18C-E85B169B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E316-5645-4C88-A038-19E40BD8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41D4-F38C-40A2-9C37-1C4DD480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07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4659-0658-4BEF-93E3-6DA2DA64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D772-33F0-4795-9882-68543256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/>
              <a:t>A view is a virtual table based on the result-set of an SQL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CREATE VIEW view_name AS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SELECT column1, column2, ...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FROM table_name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WHERE condition;</a:t>
            </a:r>
          </a:p>
          <a:p>
            <a:r>
              <a:rPr lang="en-US" sz="2400" dirty="0"/>
              <a:t>Example,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CREATE VIEW [name and city] AS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SELECT LastName, City FROM Persons</a:t>
            </a:r>
          </a:p>
          <a:p>
            <a:r>
              <a:rPr lang="en-US" sz="2400" dirty="0"/>
              <a:t>To query the View: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SELECT * FROM [name and city];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ED06-8B16-4A03-B1D3-4E81BD3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8F53-8A92-42BA-AED1-BE39C223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B6BA-5692-4423-BE05-8666ED80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7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45D1-47DD-4186-84E8-440AA0A7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4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6556-71DE-48C0-BAD0-9444C1139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562600"/>
          </a:xfrm>
        </p:spPr>
        <p:txBody>
          <a:bodyPr>
            <a:normAutofit/>
          </a:bodyPr>
          <a:lstStyle/>
          <a:p>
            <a:r>
              <a:rPr lang="en-US" sz="2400" b="1" dirty="0"/>
              <a:t>Create a table to store weather observation stations: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CREATE TABLE STATION 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(ID INTEGER PRIMARY KEY, 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CITY CHAR(20), STATE CHAR(2), LAT REAL, LONG REAL);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INSERT INTO STATION VALUES (13, 'Phoenix', 'AZ', 33, 112);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INSERT INTO STATION VALUES (44, 'Denver', 'CO', 40, 105);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INSERT INTO STATION VALUES (66, 'Caribou', 'ME', 47, 68);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304CF-5526-46D7-BFF6-F301C732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EA1C5F-2606-45B8-A8BA-02FB689A4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08842"/>
              </p:ext>
            </p:extLst>
          </p:nvPr>
        </p:nvGraphicFramePr>
        <p:xfrm>
          <a:off x="762000" y="2667000"/>
          <a:ext cx="8229600" cy="182880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82815078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3321853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7847245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5217773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642025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65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Phoenix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777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Denver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571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Caribou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54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679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0D3D-37A7-497A-A2FB-2C583AA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2295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Query to select Northern stations (latitude &gt; 39.7):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SELECT * FROM STATION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WHERE LAT &gt; 39.7;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b="1" dirty="0"/>
              <a:t>Query to select only ID, CITY, and STATE columns: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SELECT ID, CITY, STATE FROM STATION;</a:t>
            </a:r>
          </a:p>
          <a:p>
            <a:pPr>
              <a:spcBef>
                <a:spcPts val="3000"/>
              </a:spcBef>
            </a:pPr>
            <a:r>
              <a:rPr lang="en-US" sz="2600" b="1" dirty="0"/>
              <a:t>Create another table to store temperature and precipitation data:</a:t>
            </a:r>
            <a:r>
              <a:rPr lang="en-US" sz="2600" dirty="0"/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CREATE TABLE STATS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(ID INTEGER REFERENCES STATION(ID),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MONTH INTEGER CHECK (MONTH BETWEEN 1 AND 12),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TEMP_F REAL CHECK (TEMP_F BETWEEN -80 AND 150),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RAIN_I REAL CHECK (RAIN_I BETWEEN 0 AND 100),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PRIMARY KEY (ID, MONTH));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62E9-D1E2-4033-8E77-35445C0E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3FED8-7C6B-4593-9D5B-A0AB3D7C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19C0-E67C-4FE7-AA59-4956D761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B668-0815-419E-B5D9-4815EBA9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287963"/>
          </a:xfrm>
        </p:spPr>
        <p:txBody>
          <a:bodyPr>
            <a:normAutofit/>
          </a:bodyPr>
          <a:lstStyle/>
          <a:p>
            <a:r>
              <a:rPr lang="en-US" sz="2400" b="1" dirty="0"/>
              <a:t>Populate the table STATS with statistics for January and July: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INSERT INTO STATS VALUES (13, 1, 57.4, 0.31);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INSERT INTO STATS VALUES (13, 7, 91.7, 5.15);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INSERT INTO STATS VALUES (44, 1, 27.3, 0.18);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INSERT INTO STATS VALUES (44, 7, 74.8, 2.11);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INSERT INTO STATS VALUES (66, 1, 6.7, 2.10);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INSERT INTO STATS VALUES (66, 7, 65.8, 4.52);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Query to look at table STATS, picking up location information by joining with table STATION on the ID column: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SELECT * FROM STATION, STATS 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WHERE STATION.ID = STATS.ID;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C732-94B4-4D4F-9CDB-BB2128FD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5ABB-B1B1-4F97-AAD7-57364129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73CA-6998-4E66-9FFF-B0B65D7D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1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AF27-F84D-4A6C-845F-4F1EDD011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867400"/>
          </a:xfrm>
        </p:spPr>
        <p:txBody>
          <a:bodyPr>
            <a:normAutofit/>
          </a:bodyPr>
          <a:lstStyle/>
          <a:p>
            <a:r>
              <a:rPr lang="en-US" sz="2400" b="1" dirty="0"/>
              <a:t>Query to look at temperatures for July from table STATS, lowest temperatures first, picking up city name and latitude by joining with table STATION on the ID column: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SELECT LAT, CITY, TEMP_F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FROM STATS, STATION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WHERE MONTH = 7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AND STATS.ID = STATION.ID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ORDER BY TEMP_F;</a:t>
            </a:r>
          </a:p>
          <a:p>
            <a:pPr>
              <a:spcBef>
                <a:spcPts val="1800"/>
              </a:spcBef>
            </a:pPr>
            <a:r>
              <a:rPr lang="en-US" sz="2400" b="1" dirty="0"/>
              <a:t>Query to show MAX and MIN temperatures as well as average rainfall for each station: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SELECT * FROM STATION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WHERE 50 &lt;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(SELECT AVG(TEMP_F) FROM STATS WHERE STATION.ID = STATS.ID);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26E3-2F21-4C9E-AA1F-D2C9CD03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0464-87E4-45E9-A580-F590F3C0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BE82-0355-468B-9C80-DEC8193C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39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D38A-815C-4E9A-BA33-671FE8CE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Query (with subquery) to show stations with year-round average temperature above 50 degrees: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SELECT * FROM STATION 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WHERE 50 &lt; (SELECT AVG(TEMP_F) FROM STATS 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WHERE STATION.ID = STATS.ID);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A099-F2D3-4B85-AE06-EEE93C48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75AE7-B620-4D37-BA52-20C49816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EC2F-DDE0-48EB-8843-DB5C42B7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23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B326-69D4-4C0D-917F-F6D9E951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58674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view (derived table or persistent query) to convert Fahrenheit to Celsius and inches to centimeters: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CREATE VIEW METRIC_STATS (ID, MONTH, TEMP_C, RAIN_C) AS SELECT ID, MONTH, </a:t>
            </a:r>
            <a:b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(TEMP_F - 32) * 5 /9, RAIN_I * 0.3937 </a:t>
            </a:r>
            <a:b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FROM STATS;</a:t>
            </a:r>
          </a:p>
          <a:p>
            <a:pPr>
              <a:spcBef>
                <a:spcPts val="2400"/>
              </a:spcBef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Query to look at table STATS in a metric light (through the new view):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SELECT * FROM METRIC_STATS;</a:t>
            </a:r>
          </a:p>
          <a:p>
            <a:pPr>
              <a:spcBef>
                <a:spcPts val="1800"/>
              </a:spcBef>
            </a:pPr>
            <a:r>
              <a:rPr lang="en-US" sz="2400" b="1" dirty="0"/>
              <a:t>Another metric query restricted to January below-freezing (0 Celsius) data, sorted on rainfall: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SELECT * FROM METRIC_STATS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WHERE TEMP_C &lt; 0 AND MONTH = 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ORDER BY RAIN_C;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BCB33-C876-475D-B365-596F3FC0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6777-E719-4F3B-A15F-EE723995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AEE3-E0FF-4464-8666-D42AACE6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2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JDBC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Microsoft JDBC Driver 6.0</a:t>
            </a:r>
            <a:r>
              <a:rPr lang="en-US" sz="2400" dirty="0"/>
              <a:t> for SQL Server, provides database connectivity through the standard JDBC application program interfaces (APIs) available in Java Platform.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Download </a:t>
            </a:r>
            <a:r>
              <a:rPr lang="en-US" sz="2400" dirty="0">
                <a:solidFill>
                  <a:srgbClr val="C00000"/>
                </a:solidFill>
              </a:rPr>
              <a:t>sqljdbc_6.0.8112.100_enu.tar.gz </a:t>
            </a:r>
            <a:r>
              <a:rPr lang="en-US" sz="2400" dirty="0"/>
              <a:t>from: </a:t>
            </a:r>
            <a:r>
              <a:rPr lang="en-US" sz="2000" dirty="0">
                <a:hlinkClick r:id="rId2"/>
              </a:rPr>
              <a:t>https://www.microsoft.com/en-us/download/details.aspx?id=11774</a:t>
            </a:r>
            <a:r>
              <a:rPr lang="en-US" sz="2000" dirty="0"/>
              <a:t> </a:t>
            </a:r>
          </a:p>
          <a:p>
            <a:r>
              <a:rPr lang="en-US" sz="2400" dirty="0"/>
              <a:t>Extract the </a:t>
            </a:r>
            <a:r>
              <a:rPr lang="en-US" sz="2400" dirty="0">
                <a:solidFill>
                  <a:srgbClr val="C00000"/>
                </a:solidFill>
              </a:rPr>
              <a:t>sqljdbc_6.0 </a:t>
            </a:r>
            <a:r>
              <a:rPr lang="en-US" sz="2400" dirty="0"/>
              <a:t>folder from the downloaded file.</a:t>
            </a:r>
          </a:p>
          <a:p>
            <a:r>
              <a:rPr lang="en-US" sz="2400" dirty="0"/>
              <a:t>Copy the file </a:t>
            </a:r>
            <a:r>
              <a:rPr lang="en-US" sz="2400" dirty="0">
                <a:solidFill>
                  <a:srgbClr val="C00000"/>
                </a:solidFill>
              </a:rPr>
              <a:t>sqljdbc4.jar</a:t>
            </a:r>
            <a:r>
              <a:rPr lang="en-US" sz="2400" dirty="0"/>
              <a:t> to your working directory.</a:t>
            </a:r>
          </a:p>
          <a:p>
            <a:r>
              <a:rPr lang="en-US" sz="2400" dirty="0"/>
              <a:t>Set the “classpath” environment variable in your CMD window: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set classpath=.; sqljdbc4.jar</a:t>
            </a:r>
          </a:p>
          <a:p>
            <a:r>
              <a:rPr lang="en-US" sz="2400" dirty="0"/>
              <a:t>Verify the value of the “classpath” variable: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echo %classpath%	</a:t>
            </a:r>
            <a:r>
              <a:rPr lang="en-US" sz="2400" dirty="0"/>
              <a:t>    (you should see: </a:t>
            </a:r>
            <a:r>
              <a:rPr lang="en-US" sz="2400" dirty="0">
                <a:solidFill>
                  <a:srgbClr val="FF0000"/>
                </a:solidFill>
              </a:rPr>
              <a:t>.;sqljdbc42.jar </a:t>
            </a:r>
            <a:r>
              <a:rPr lang="en-US" sz="24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6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following sample code will demonstrate how to perform the following actions to a database:</a:t>
            </a:r>
          </a:p>
          <a:p>
            <a:pPr lvl="1"/>
            <a:r>
              <a:rPr lang="en-US" sz="2400" dirty="0"/>
              <a:t>Insert data into tables</a:t>
            </a:r>
          </a:p>
          <a:p>
            <a:pPr lvl="1"/>
            <a:r>
              <a:rPr lang="en-US" sz="2400" dirty="0"/>
              <a:t>Perform transactions and commit to update data</a:t>
            </a:r>
          </a:p>
          <a:p>
            <a:pPr lvl="1"/>
            <a:r>
              <a:rPr lang="en-US" sz="2400" dirty="0"/>
              <a:t>Query the database to return data</a:t>
            </a:r>
          </a:p>
          <a:p>
            <a:r>
              <a:rPr lang="en-US" sz="2400" dirty="0"/>
              <a:t>The code consist of:</a:t>
            </a:r>
          </a:p>
          <a:p>
            <a:pPr lvl="1"/>
            <a:r>
              <a:rPr lang="en-US" sz="2000" dirty="0"/>
              <a:t>A “main” function that serves as skeleton code. The only functionality it has is to connect to an existing database. You can compile and run.</a:t>
            </a:r>
          </a:p>
          <a:p>
            <a:pPr lvl="1"/>
            <a:r>
              <a:rPr lang="en-US" sz="2000" dirty="0"/>
              <a:t>Code for inserting data into database.</a:t>
            </a:r>
          </a:p>
          <a:p>
            <a:pPr lvl="1"/>
            <a:r>
              <a:rPr lang="en-US" sz="2000" dirty="0"/>
              <a:t>Code for retrieving data from database.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944"/>
            <a:ext cx="8229600" cy="1295400"/>
          </a:xfrm>
        </p:spPr>
        <p:txBody>
          <a:bodyPr/>
          <a:lstStyle/>
          <a:p>
            <a:r>
              <a:rPr lang="en-US" sz="2800" dirty="0"/>
              <a:t>Sign in to the </a:t>
            </a:r>
            <a:r>
              <a:rPr lang="en-US" sz="2800" dirty="0">
                <a:solidFill>
                  <a:srgbClr val="C00000"/>
                </a:solidFill>
              </a:rPr>
              <a:t>Azure portal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Navigate: </a:t>
            </a:r>
            <a:r>
              <a:rPr lang="en-US" sz="4000" dirty="0">
                <a:solidFill>
                  <a:srgbClr val="C00000"/>
                </a:solidFill>
              </a:rPr>
              <a:t>+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C00000"/>
                </a:solidFill>
              </a:rPr>
              <a:t> Storage </a:t>
            </a:r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C00000"/>
                </a:solidFill>
              </a:rPr>
              <a:t> SQL Database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53446"/>
            <a:ext cx="6629400" cy="483624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524000" y="3938228"/>
            <a:ext cx="1295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3352800"/>
            <a:ext cx="2590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9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import java.sql.*;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</a:rPr>
              <a:t>import com.microsoft.sqlserver.jdbc.*;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public class SQLDatabaseTest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public static void </a:t>
            </a:r>
            <a:r>
              <a:rPr lang="en-US" sz="2000" b="1" dirty="0">
                <a:solidFill>
                  <a:srgbClr val="C00000"/>
                </a:solidFill>
              </a:rPr>
              <a:t>main</a:t>
            </a:r>
            <a:r>
              <a:rPr lang="en-US" sz="2000" dirty="0">
                <a:solidFill>
                  <a:srgbClr val="C00000"/>
                </a:solidFill>
              </a:rPr>
              <a:t>(String[] args)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String connectionString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"jdbc:sqlserver://myserver0.database.windows.net:1433;"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+ "database=MyDB; "  + "user=leon@myserver0;"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+ "password={Noel1234$}; "  + "encrypt=true;"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+ "trustServerCertificate=false; 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+ "hostNameInCertificate=*.database.windows.net;"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+ "loginTimeout=30;";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Connection connection = null;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Statement statement = null;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ResultSet resultSet = null;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PreparedStatement prepsInsertPerson = null;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PreparedStatement prepsUpdateAge = null;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2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0678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try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connection = DriverManager.getConnection(connectionString);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// INSERT two rows into the table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//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// TRANSACTION and commit for an UPDATE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//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// SELECT rows from the table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  //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}  catch (Exception e) {  e.printStackTrace();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finally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if (prepsInsertPerson != null) try { prepsInsertPerson.close(); } catch(Exception e)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if (prepsUpdateAge != null) try { prepsUpdateAge.close(); } catch(Exception e)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if (resultSet != null) try { resultSet.close(); } catch(Exception e)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if (statement != null) try { statement.close(); } catch(Exception e)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if (connection != null) try { connection.close(); } catch(Exception e)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}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6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Insert Data into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05" y="1275663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// INSERT rows into the table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String insertSql = "INSERT INTO Person (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id, firstName, lastName, age) VALUES "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	+ "(1,'Bill', 'Gates', 59), " + "(2,'Steve', 'Ballmer', 59);";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prepsInsertPerson = connection.prepareStatement(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insertSql,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	Statement.RETURN_GENERATED_KEYS);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prepsInsertPerson.execute();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 Retrieve the generated key from the insert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resultSet = prepsInsertPerson.getGeneratedKeys();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 Iterate through the set of generated keys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while (resultSet.next())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System.out.println("Generated: " + resultSet.getString(1));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8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Retrieve and Update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763000" cy="5211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// AutoCommit false to execute a single transaction at a time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connection.setAutoCommit(false);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// Write the SQL Update instruction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String transactionSql = "UPDATE Person SET Person.age = Person.age + 1;";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prepsUpdateAge = connection.prepareStatement(transactionSql);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// Execute the statement.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prepsUpdateAge.executeUpdate();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//Commit the transaction.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connection.commit();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// Return the AutoCommit value to true.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connection.setAutoCommit(true);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1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Rows from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 // Create and execute a SELECT SQL statement.</a:t>
            </a:r>
          </a:p>
          <a:p>
            <a:pPr marL="0" indent="0">
              <a:buNone/>
            </a:pPr>
            <a:r>
              <a:rPr lang="en-US" sz="2200" dirty="0"/>
              <a:t>String selectSql = "SELECT firstName, lastName, age FROM dbo.Person";</a:t>
            </a:r>
          </a:p>
          <a:p>
            <a:pPr marL="0" indent="0">
              <a:buNone/>
            </a:pPr>
            <a:r>
              <a:rPr lang="en-US" sz="2200" dirty="0"/>
              <a:t>statement = connection.createStatement();</a:t>
            </a:r>
          </a:p>
          <a:p>
            <a:pPr marL="0" indent="0">
              <a:buNone/>
            </a:pPr>
            <a:r>
              <a:rPr lang="en-US" sz="2200" dirty="0"/>
              <a:t>resultSet = statement.executeQuery(selectSql);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// Iterate through the result set and print the attributes.</a:t>
            </a:r>
          </a:p>
          <a:p>
            <a:pPr marL="0" indent="0">
              <a:buNone/>
            </a:pPr>
            <a:r>
              <a:rPr lang="en-US" sz="2200" dirty="0"/>
              <a:t>while (resultSet.next()) {</a:t>
            </a:r>
          </a:p>
          <a:p>
            <a:pPr marL="0" indent="0">
              <a:buNone/>
            </a:pPr>
            <a:r>
              <a:rPr lang="en-US" sz="2200" dirty="0"/>
              <a:t>     System.out.println(resultSet.getString(2) + " " + resultSet.getString(3));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2D1C69-89FA-4241-B1D0-7C3F070FC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381000"/>
            <a:ext cx="8915400" cy="5894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6417-CC06-4228-93BC-B3835395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30D63-77DC-4E72-AA08-256F2762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2C25-9753-46F4-A88B-5145FFE2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EFB42-25C1-4E23-8F50-3B083E2E44F1}"/>
              </a:ext>
            </a:extLst>
          </p:cNvPr>
          <p:cNvCxnSpPr>
            <a:cxnSpLocks/>
          </p:cNvCxnSpPr>
          <p:nvPr/>
        </p:nvCxnSpPr>
        <p:spPr>
          <a:xfrm flipV="1">
            <a:off x="2514600" y="762000"/>
            <a:ext cx="831789" cy="2133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ED90C5-3E78-448F-B153-37FD15E374D7}"/>
              </a:ext>
            </a:extLst>
          </p:cNvPr>
          <p:cNvSpPr txBox="1"/>
          <p:nvPr/>
        </p:nvSpPr>
        <p:spPr>
          <a:xfrm>
            <a:off x="3195546" y="113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C7633-773C-4FB8-ACE5-B3BC1E37CF10}"/>
              </a:ext>
            </a:extLst>
          </p:cNvPr>
          <p:cNvSpPr txBox="1"/>
          <p:nvPr/>
        </p:nvSpPr>
        <p:spPr>
          <a:xfrm>
            <a:off x="3346389" y="4445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98A448-E090-4001-8818-B4FF8675F3C5}"/>
              </a:ext>
            </a:extLst>
          </p:cNvPr>
          <p:cNvCxnSpPr/>
          <p:nvPr/>
        </p:nvCxnSpPr>
        <p:spPr>
          <a:xfrm>
            <a:off x="5105400" y="449046"/>
            <a:ext cx="106680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291068-410B-418F-88AA-BBCF514E4967}"/>
              </a:ext>
            </a:extLst>
          </p:cNvPr>
          <p:cNvSpPr txBox="1"/>
          <p:nvPr/>
        </p:nvSpPr>
        <p:spPr>
          <a:xfrm>
            <a:off x="5426912" y="52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986646-83B5-480B-8292-786E14CA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3664082"/>
            <a:ext cx="5410200" cy="18586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FD51C-DCCE-4F1D-B691-28A4FC870BFB}"/>
              </a:ext>
            </a:extLst>
          </p:cNvPr>
          <p:cNvCxnSpPr>
            <a:cxnSpLocks/>
          </p:cNvCxnSpPr>
          <p:nvPr/>
        </p:nvCxnSpPr>
        <p:spPr>
          <a:xfrm flipV="1">
            <a:off x="2590800" y="3853746"/>
            <a:ext cx="990600" cy="41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007CD-5634-4F0C-8ED0-F1AE60661221}"/>
              </a:ext>
            </a:extLst>
          </p:cNvPr>
          <p:cNvSpPr txBox="1"/>
          <p:nvPr/>
        </p:nvSpPr>
        <p:spPr>
          <a:xfrm>
            <a:off x="2973357" y="4123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1E38E-AF5D-4A6B-A0C0-E2BB142887BD}"/>
              </a:ext>
            </a:extLst>
          </p:cNvPr>
          <p:cNvSpPr txBox="1"/>
          <p:nvPr/>
        </p:nvSpPr>
        <p:spPr>
          <a:xfrm>
            <a:off x="990600" y="576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510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A1B6B6C-6085-4317-AF5E-FB11DEDB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99801"/>
            <a:ext cx="4572000" cy="4436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09D0D-DF08-4223-8605-AFB29FF9D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7771"/>
            <a:ext cx="8763000" cy="19869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895600" cy="365125"/>
          </a:xfrm>
        </p:spPr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762000" y="2209800"/>
            <a:ext cx="1524000" cy="1247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4714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637" y="2328896"/>
            <a:ext cx="29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0" y="1752600"/>
            <a:ext cx="1143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2205571"/>
            <a:ext cx="1143000" cy="385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6EAFBE-AB48-488F-BE47-4235BB65D422}"/>
              </a:ext>
            </a:extLst>
          </p:cNvPr>
          <p:cNvSpPr/>
          <p:nvPr/>
        </p:nvSpPr>
        <p:spPr>
          <a:xfrm>
            <a:off x="4648200" y="2590800"/>
            <a:ext cx="16764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65A705-CCC2-4FA3-99AA-1D5C9127794E}"/>
              </a:ext>
            </a:extLst>
          </p:cNvPr>
          <p:cNvSpPr/>
          <p:nvPr/>
        </p:nvSpPr>
        <p:spPr>
          <a:xfrm>
            <a:off x="4638502" y="3152493"/>
            <a:ext cx="16764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43D2DE-AAEA-473A-A9A4-84A07070C427}"/>
              </a:ext>
            </a:extLst>
          </p:cNvPr>
          <p:cNvSpPr txBox="1"/>
          <p:nvPr/>
        </p:nvSpPr>
        <p:spPr>
          <a:xfrm>
            <a:off x="7536909" y="2350532"/>
            <a:ext cx="78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Server</a:t>
            </a:r>
          </a:p>
          <a:p>
            <a:r>
              <a:rPr lang="en-US" dirty="0">
                <a:solidFill>
                  <a:srgbClr val="FFC000"/>
                </a:solidFill>
              </a:rPr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02F0B7-54E8-4A4A-B53F-E58FCC988040}"/>
              </a:ext>
            </a:extLst>
          </p:cNvPr>
          <p:cNvSpPr txBox="1"/>
          <p:nvPr/>
        </p:nvSpPr>
        <p:spPr>
          <a:xfrm>
            <a:off x="7536909" y="3304893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Connecting</a:t>
            </a:r>
          </a:p>
          <a:p>
            <a:r>
              <a:rPr lang="en-US" dirty="0">
                <a:solidFill>
                  <a:srgbClr val="FFC000"/>
                </a:solidFill>
              </a:rPr>
              <a:t>String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2E098C-9839-40F4-96A1-76543DA2DE09}"/>
              </a:ext>
            </a:extLst>
          </p:cNvPr>
          <p:cNvCxnSpPr>
            <a:cxnSpLocks/>
          </p:cNvCxnSpPr>
          <p:nvPr/>
        </p:nvCxnSpPr>
        <p:spPr>
          <a:xfrm flipV="1">
            <a:off x="6400800" y="2590800"/>
            <a:ext cx="1066800" cy="22860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0A2D15-3D79-4034-83C0-F5DD71548603}"/>
              </a:ext>
            </a:extLst>
          </p:cNvPr>
          <p:cNvCxnSpPr>
            <a:cxnSpLocks/>
          </p:cNvCxnSpPr>
          <p:nvPr/>
        </p:nvCxnSpPr>
        <p:spPr>
          <a:xfrm>
            <a:off x="6400800" y="3305259"/>
            <a:ext cx="1136109" cy="15203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4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128783-B4CC-4ACA-B6C5-0450E7DF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53020"/>
            <a:ext cx="6096000" cy="58217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33" y="553020"/>
            <a:ext cx="2173778" cy="1249362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Setting up</a:t>
            </a:r>
            <a:br>
              <a:rPr lang="en-US" sz="3200" dirty="0"/>
            </a:br>
            <a:r>
              <a:rPr lang="en-US" sz="3200" dirty="0"/>
              <a:t>the Firewall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43400" y="381000"/>
            <a:ext cx="1219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3886200" y="1004455"/>
            <a:ext cx="846663" cy="280554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865867" y="2514600"/>
            <a:ext cx="1182130" cy="3810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3044822" y="3577205"/>
              <a:ext cx="631080" cy="36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6942" y="3481085"/>
                <a:ext cx="7268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4954430" y="3577800"/>
              <a:ext cx="528480" cy="72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6583" y="3486257"/>
                <a:ext cx="624175" cy="1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6761438" y="3585540"/>
              <a:ext cx="555840" cy="140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3589" y="3489420"/>
                <a:ext cx="651538" cy="2055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BFE8794-691D-4801-9752-91D11143DD02}"/>
              </a:ext>
            </a:extLst>
          </p:cNvPr>
          <p:cNvSpPr/>
          <p:nvPr/>
        </p:nvSpPr>
        <p:spPr>
          <a:xfrm>
            <a:off x="2667000" y="3810000"/>
            <a:ext cx="6172200" cy="260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236578-DFA5-4F95-8C32-DC4DA253F0D2}"/>
              </a:ext>
            </a:extLst>
          </p:cNvPr>
          <p:cNvSpPr/>
          <p:nvPr/>
        </p:nvSpPr>
        <p:spPr>
          <a:xfrm>
            <a:off x="2667000" y="3810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5643-D7BC-46FE-BC72-1FD30E26397B}"/>
              </a:ext>
            </a:extLst>
          </p:cNvPr>
          <p:cNvSpPr txBox="1"/>
          <p:nvPr/>
        </p:nvSpPr>
        <p:spPr>
          <a:xfrm>
            <a:off x="5373475" y="183688"/>
            <a:ext cx="29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2CDD1-03E1-4204-A672-900430AC3F51}"/>
              </a:ext>
            </a:extLst>
          </p:cNvPr>
          <p:cNvSpPr txBox="1"/>
          <p:nvPr/>
        </p:nvSpPr>
        <p:spPr>
          <a:xfrm>
            <a:off x="3339980" y="166706"/>
            <a:ext cx="29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63B62-5A23-4E8A-86EA-0158D27BED85}"/>
              </a:ext>
            </a:extLst>
          </p:cNvPr>
          <p:cNvSpPr/>
          <p:nvPr/>
        </p:nvSpPr>
        <p:spPr>
          <a:xfrm>
            <a:off x="344233" y="4572000"/>
            <a:ext cx="2246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egoe-ui_normal"/>
              </a:rPr>
              <a:t>Open port 1433 for a single IP address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EA2890-9F7C-471C-B016-3DA05B62061F}"/>
              </a:ext>
            </a:extLst>
          </p:cNvPr>
          <p:cNvCxnSpPr>
            <a:cxnSpLocks/>
          </p:cNvCxnSpPr>
          <p:nvPr/>
        </p:nvCxnSpPr>
        <p:spPr>
          <a:xfrm flipV="1">
            <a:off x="1143000" y="4070350"/>
            <a:ext cx="1375011" cy="50165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5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CA0180-6874-4C63-9D4B-A458533F1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9792"/>
            <a:ext cx="8229600" cy="4406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7C9579-8881-4D43-82DC-B4B98B0A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explore DB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55DEF-30FA-4CC2-9D85-6279B9C3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A20E1-1102-4E2F-9597-D1A169EA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3FFE-B9D1-4B74-AB55-848F50EE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1385CC-8EA0-4EBF-BC86-ADA9590FD346}"/>
              </a:ext>
            </a:extLst>
          </p:cNvPr>
          <p:cNvSpPr/>
          <p:nvPr/>
        </p:nvSpPr>
        <p:spPr>
          <a:xfrm>
            <a:off x="3810000" y="1973025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7EE45-A9AD-47C8-B640-CF8464E448E2}"/>
              </a:ext>
            </a:extLst>
          </p:cNvPr>
          <p:cNvCxnSpPr>
            <a:cxnSpLocks/>
          </p:cNvCxnSpPr>
          <p:nvPr/>
        </p:nvCxnSpPr>
        <p:spPr>
          <a:xfrm flipV="1">
            <a:off x="2057400" y="2406650"/>
            <a:ext cx="1371600" cy="216535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BCF1907-BC41-4C08-BD71-0D67F8DA357E}"/>
              </a:ext>
            </a:extLst>
          </p:cNvPr>
          <p:cNvSpPr/>
          <p:nvPr/>
        </p:nvSpPr>
        <p:spPr>
          <a:xfrm>
            <a:off x="533400" y="4805260"/>
            <a:ext cx="2133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451F3-BB8C-4C0C-9995-2532528F1FE8}"/>
              </a:ext>
            </a:extLst>
          </p:cNvPr>
          <p:cNvSpPr txBox="1"/>
          <p:nvPr/>
        </p:nvSpPr>
        <p:spPr>
          <a:xfrm>
            <a:off x="236210" y="4925394"/>
            <a:ext cx="29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44827-EAD4-4623-915F-10D793BD3952}"/>
              </a:ext>
            </a:extLst>
          </p:cNvPr>
          <p:cNvSpPr txBox="1"/>
          <p:nvPr/>
        </p:nvSpPr>
        <p:spPr>
          <a:xfrm>
            <a:off x="3579868" y="2358183"/>
            <a:ext cx="29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092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345412-378D-4704-BEA8-7C8021D6D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85800"/>
            <a:ext cx="7620070" cy="5240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36D3-8C83-48F5-A424-63320AB4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D81-EB58-467A-A502-86E2F74C9E7B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F619-EC41-4F7D-9086-715505D6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1D80-47CE-4F22-BB97-0D1ED7A2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18828</TotalTime>
  <Words>1889</Words>
  <Application>Microsoft Office PowerPoint</Application>
  <PresentationFormat>On-screen Show (4:3)</PresentationFormat>
  <Paragraphs>568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segoe-ui_normal</vt:lpstr>
      <vt:lpstr>Times New Roman</vt:lpstr>
      <vt:lpstr>Wingdings</vt:lpstr>
      <vt:lpstr>Office Theme</vt:lpstr>
      <vt:lpstr>Database in the Cloud Part I</vt:lpstr>
      <vt:lpstr>Contents</vt:lpstr>
      <vt:lpstr>Visual Studio</vt:lpstr>
      <vt:lpstr>PowerPoint Presentation</vt:lpstr>
      <vt:lpstr>PowerPoint Presentation</vt:lpstr>
      <vt:lpstr>PowerPoint Presentation</vt:lpstr>
      <vt:lpstr>Setting up the Firewall</vt:lpstr>
      <vt:lpstr>Login to explore DB</vt:lpstr>
      <vt:lpstr>PowerPoint Presentation</vt:lpstr>
      <vt:lpstr>Running a Query</vt:lpstr>
      <vt:lpstr>CREATE TABLE</vt:lpstr>
      <vt:lpstr>PowerPoint Presentation</vt:lpstr>
      <vt:lpstr>PowerPoint Presentation</vt:lpstr>
      <vt:lpstr>PowerPoint Presentation</vt:lpstr>
      <vt:lpstr>The SELECT Statement</vt:lpstr>
      <vt:lpstr>The WHERE Clause</vt:lpstr>
      <vt:lpstr>Operators in The WHERE Clause</vt:lpstr>
      <vt:lpstr>The AND, OR and NOT Operators</vt:lpstr>
      <vt:lpstr>ALTER TABLE</vt:lpstr>
      <vt:lpstr>Constraints</vt:lpstr>
      <vt:lpstr>The UNIQUE Constraint</vt:lpstr>
      <vt:lpstr>PRIMARY Key</vt:lpstr>
      <vt:lpstr>PowerPoint Presentation</vt:lpstr>
      <vt:lpstr>FOREIGN Key</vt:lpstr>
      <vt:lpstr>PowerPoint Presentation</vt:lpstr>
      <vt:lpstr>PowerPoint Presentation</vt:lpstr>
      <vt:lpstr>CHECK Constraint</vt:lpstr>
      <vt:lpstr>PowerPoint Presentation</vt:lpstr>
      <vt:lpstr>DEFAULT Constraint</vt:lpstr>
      <vt:lpstr>AUTO INCREMENT Field</vt:lpstr>
      <vt:lpstr>Views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JDBC Driver</vt:lpstr>
      <vt:lpstr>Java code sample</vt:lpstr>
      <vt:lpstr>PowerPoint Presentation</vt:lpstr>
      <vt:lpstr>PowerPoint Presentation</vt:lpstr>
      <vt:lpstr>Insert Data into Database</vt:lpstr>
      <vt:lpstr>Retrieve and Update the Database</vt:lpstr>
      <vt:lpstr>SELECT Rows from the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the Cloud: Visual Studio</dc:title>
  <dc:creator>Leon Jololian</dc:creator>
  <cp:lastModifiedBy>Jololian, Leon</cp:lastModifiedBy>
  <cp:revision>192</cp:revision>
  <dcterms:created xsi:type="dcterms:W3CDTF">2006-08-16T00:00:00Z</dcterms:created>
  <dcterms:modified xsi:type="dcterms:W3CDTF">2018-02-13T21:18:34Z</dcterms:modified>
</cp:coreProperties>
</file>