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256" r:id="rId2"/>
    <p:sldId id="281" r:id="rId3"/>
    <p:sldId id="321" r:id="rId4"/>
    <p:sldId id="322" r:id="rId5"/>
    <p:sldId id="361" r:id="rId6"/>
    <p:sldId id="327" r:id="rId7"/>
    <p:sldId id="362" r:id="rId8"/>
    <p:sldId id="363" r:id="rId9"/>
    <p:sldId id="364" r:id="rId10"/>
    <p:sldId id="365" r:id="rId11"/>
    <p:sldId id="366" r:id="rId12"/>
    <p:sldId id="352" r:id="rId13"/>
    <p:sldId id="353" r:id="rId14"/>
    <p:sldId id="354" r:id="rId15"/>
    <p:sldId id="367" r:id="rId16"/>
    <p:sldId id="355" r:id="rId17"/>
    <p:sldId id="356" r:id="rId18"/>
    <p:sldId id="368" r:id="rId19"/>
    <p:sldId id="369" r:id="rId20"/>
    <p:sldId id="357" r:id="rId21"/>
    <p:sldId id="358" r:id="rId22"/>
    <p:sldId id="371" r:id="rId23"/>
    <p:sldId id="374" r:id="rId24"/>
    <p:sldId id="372" r:id="rId25"/>
    <p:sldId id="375" r:id="rId26"/>
    <p:sldId id="373" r:id="rId27"/>
    <p:sldId id="376" r:id="rId28"/>
    <p:sldId id="359" r:id="rId29"/>
    <p:sldId id="360" r:id="rId30"/>
    <p:sldId id="328" r:id="rId31"/>
    <p:sldId id="329" r:id="rId32"/>
    <p:sldId id="330" r:id="rId33"/>
    <p:sldId id="331" r:id="rId34"/>
    <p:sldId id="332" r:id="rId35"/>
    <p:sldId id="370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285" r:id="rId56"/>
    <p:sldId id="268" r:id="rId57"/>
    <p:sldId id="269" r:id="rId58"/>
    <p:sldId id="270" r:id="rId59"/>
    <p:sldId id="278" r:id="rId60"/>
    <p:sldId id="276" r:id="rId61"/>
    <p:sldId id="272" r:id="rId62"/>
    <p:sldId id="271" r:id="rId63"/>
    <p:sldId id="273" r:id="rId64"/>
    <p:sldId id="274" r:id="rId65"/>
    <p:sldId id="275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72" y="10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41524-01A1-4E61-AAE6-A89D03538124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3EEA9-87BF-4974-8057-CE0301892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7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8497-7F7B-4C68-9178-0EC89F452C8C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1342-4588-4A5A-B738-421BF83E60A2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1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238A-4766-4560-A15A-2DEA79DD9822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2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911D-934E-4018-A78F-7CBF00AB6CFD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8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8DD5-7F39-45B6-A286-3BEF6DC4E2A2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4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CBE6-308E-4C43-9CFA-750B74CFEC56}" type="datetime1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4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70B6-3400-48EA-9FBA-636BAE8E3578}" type="datetime1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6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B346-0D2D-4969-B5CE-DCD0236B4D2B}" type="datetime1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8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0674-FCC8-49E0-8A14-ED11ED2606A4}" type="datetime1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8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986D-0C7A-46B9-A10A-27B728C89DCF}" type="datetime1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9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8E1A-6DA3-4431-9D9B-463AD267DFCA}" type="datetime1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7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7971-1D8B-4F7A-AD16-57B48A4B5408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613A2-2384-4438-94F0-1EEBD5F7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3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1337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3000/addPers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hrome.google.com/webstore/category/apps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Dr. Leon Jololian</a:t>
            </a:r>
          </a:p>
        </p:txBody>
      </p:sp>
    </p:spTree>
    <p:extLst>
      <p:ext uri="{BB962C8B-B14F-4D97-AF65-F5344CB8AC3E}">
        <p14:creationId xmlns:p14="http://schemas.microsoft.com/office/powerpoint/2010/main" val="1946336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4224-BCBF-418B-B4C2-4A091D56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an HTML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8DA03-898C-4DCC-8F9A-90EB1301F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&lt;head&gt;&lt;title&gt;Login&lt;/title&gt;&lt;/head&gt;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&lt;h2&gt;LOGIN&lt;/h2&gt;</a:t>
            </a:r>
          </a:p>
          <a:p>
            <a:pPr marL="0" indent="0">
              <a:buNone/>
            </a:pPr>
            <a:r>
              <a:rPr lang="en-US" dirty="0"/>
              <a:t>  &lt;form method="get" action="/bin/login"&gt;</a:t>
            </a:r>
          </a:p>
          <a:p>
            <a:pPr marL="0" indent="0">
              <a:buNone/>
            </a:pPr>
            <a:r>
              <a:rPr lang="en-US" dirty="0"/>
              <a:t>    Username: &lt;input type="text" name="user" size="25" /&gt;&lt;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pPr marL="0" indent="0">
              <a:buNone/>
            </a:pPr>
            <a:r>
              <a:rPr lang="en-US" dirty="0"/>
              <a:t>    Password: &lt;input type="password" name="pw" size="10" /&gt;&lt;</a:t>
            </a:r>
            <a:r>
              <a:rPr lang="en-US" dirty="0" err="1"/>
              <a:t>br</a:t>
            </a:r>
            <a:r>
              <a:rPr lang="en-US" dirty="0"/>
              <a:t> /&gt;&lt;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pPr marL="0" indent="0">
              <a:buNone/>
            </a:pPr>
            <a:r>
              <a:rPr lang="en-US" dirty="0"/>
              <a:t>    &lt;input type="hidden" name="action" value="login" /&gt;</a:t>
            </a:r>
          </a:p>
          <a:p>
            <a:pPr marL="0" indent="0">
              <a:buNone/>
            </a:pPr>
            <a:r>
              <a:rPr lang="en-US" dirty="0"/>
              <a:t>    &lt;input type="submit" value="SEND" /&gt;</a:t>
            </a:r>
          </a:p>
          <a:p>
            <a:pPr marL="0" indent="0">
              <a:buNone/>
            </a:pPr>
            <a:r>
              <a:rPr lang="en-US" dirty="0"/>
              <a:t>  &lt;/form&gt;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80F75-5F0E-4B66-87C8-549B074E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911D-934E-4018-A78F-7CBF00AB6CFD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84436-D779-43B7-9160-58F78AD2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4092A-6BF8-43E3-9EB6-27FD2107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6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0A2854-42BF-45CB-AB48-F84F8BD25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381000"/>
            <a:ext cx="4114800" cy="21273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59408-A605-476B-9717-A9203267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911D-934E-4018-A78F-7CBF00AB6CFD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8A1C9-5D74-49D1-BCF2-9A1E3CBE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AD3CD-8D61-4F54-82B3-768E3E20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3BCFD2-411E-44D1-9122-7AA83DB93792}"/>
              </a:ext>
            </a:extLst>
          </p:cNvPr>
          <p:cNvSpPr/>
          <p:nvPr/>
        </p:nvSpPr>
        <p:spPr>
          <a:xfrm>
            <a:off x="381000" y="2743200"/>
            <a:ext cx="82296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GET /bin/login?user=Peter+Lee&amp;pw=123456&amp;action=login HTTP/1.1</a:t>
            </a:r>
          </a:p>
          <a:p>
            <a:r>
              <a:rPr lang="en-US" sz="2400" dirty="0"/>
              <a:t>Accept: image/gif, image/jpeg, */*</a:t>
            </a:r>
          </a:p>
          <a:p>
            <a:r>
              <a:rPr lang="en-US" sz="2400" dirty="0"/>
              <a:t>Referer: http://127.0.0.1:8000/login.html</a:t>
            </a:r>
          </a:p>
          <a:p>
            <a:r>
              <a:rPr lang="en-US" sz="2400" dirty="0"/>
              <a:t>Accept-Language: </a:t>
            </a:r>
            <a:r>
              <a:rPr lang="en-US" sz="2400" dirty="0" err="1"/>
              <a:t>en</a:t>
            </a:r>
            <a:r>
              <a:rPr lang="en-US" sz="2400" dirty="0"/>
              <a:t>-us</a:t>
            </a:r>
          </a:p>
          <a:p>
            <a:r>
              <a:rPr lang="en-US" sz="2400" dirty="0"/>
              <a:t>Accept-Encoding: </a:t>
            </a:r>
            <a:r>
              <a:rPr lang="en-US" sz="2400" dirty="0" err="1"/>
              <a:t>gzip</a:t>
            </a:r>
            <a:r>
              <a:rPr lang="en-US" sz="2400" dirty="0"/>
              <a:t>, deflate</a:t>
            </a:r>
          </a:p>
          <a:p>
            <a:r>
              <a:rPr lang="en-US" sz="2400" dirty="0"/>
              <a:t>User-Agent: Mozilla/4.0 (compatible; MSIE 6.0; Windows NT 5.1)</a:t>
            </a:r>
          </a:p>
          <a:p>
            <a:r>
              <a:rPr lang="en-US" sz="2400" dirty="0"/>
              <a:t>Host: 127.0.0.1:8000</a:t>
            </a:r>
          </a:p>
          <a:p>
            <a:r>
              <a:rPr lang="en-US" sz="2400" dirty="0"/>
              <a:t>Connection: Keep-Alive</a:t>
            </a:r>
          </a:p>
        </p:txBody>
      </p:sp>
    </p:spTree>
    <p:extLst>
      <p:ext uri="{BB962C8B-B14F-4D97-AF65-F5344CB8AC3E}">
        <p14:creationId xmlns:p14="http://schemas.microsoft.com/office/powerpoint/2010/main" val="130333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213" y="533400"/>
            <a:ext cx="7886700" cy="641558"/>
          </a:xfrm>
        </p:spPr>
        <p:txBody>
          <a:bodyPr>
            <a:normAutofit fontScale="90000"/>
          </a:bodyPr>
          <a:lstStyle/>
          <a:p>
            <a:r>
              <a:rPr lang="en-US" dirty="0"/>
              <a:t>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5706"/>
            <a:ext cx="8763000" cy="4646008"/>
          </a:xfrm>
        </p:spPr>
        <p:txBody>
          <a:bodyPr>
            <a:noAutofit/>
          </a:bodyPr>
          <a:lstStyle/>
          <a:p>
            <a:r>
              <a:rPr lang="en-US" sz="2400" dirty="0"/>
              <a:t>Developed by Ryan Dahl in 2009</a:t>
            </a:r>
          </a:p>
          <a:p>
            <a:r>
              <a:rPr lang="en-US" sz="2400" dirty="0"/>
              <a:t>A server-side platform built on Google Chrome's JavaScript Engine.</a:t>
            </a:r>
          </a:p>
          <a:p>
            <a:r>
              <a:rPr lang="en-US" sz="2400" dirty="0"/>
              <a:t>An event-driven, non-blocking I/O model that makes it lightweight and efficient, perfect for data-intensive real-time applications that run across distributed devices.</a:t>
            </a:r>
          </a:p>
          <a:p>
            <a:r>
              <a:rPr lang="en-US" sz="2400" dirty="0"/>
              <a:t>An open source, cross-platform runtime environment for developing server-side and networking applications. </a:t>
            </a:r>
          </a:p>
          <a:p>
            <a:r>
              <a:rPr lang="en-US" sz="2400" dirty="0"/>
              <a:t>Can run on OS X, Microsoft Windows, and Linux.</a:t>
            </a:r>
          </a:p>
          <a:p>
            <a:r>
              <a:rPr lang="en-US" sz="2400" dirty="0"/>
              <a:t>Provides a rich library of JavaScript modules which can simplify the development of web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4B8E-D8B2-483A-9B90-F4BCED6662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69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02EC-0428-4498-8D55-71B4C938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Node.js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B10D-1FB3-4A37-943E-86760F75D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Download the Windows installer from the Nodes.js® web site: </a:t>
            </a:r>
            <a:r>
              <a:rPr lang="en-US" sz="2400" dirty="0">
                <a:hlinkClick r:id="rId2"/>
              </a:rPr>
              <a:t>https://nodejs.org/</a:t>
            </a:r>
            <a:r>
              <a:rPr lang="en-US" sz="2400" dirty="0"/>
              <a:t>  </a:t>
            </a:r>
          </a:p>
          <a:p>
            <a:r>
              <a:rPr lang="en-US" sz="2400" dirty="0"/>
              <a:t>Double-click on the downloaded file to run the installer</a:t>
            </a:r>
          </a:p>
          <a:p>
            <a:r>
              <a:rPr lang="en-US" sz="2400" dirty="0"/>
              <a:t>Accept the license agreement and default settings</a:t>
            </a:r>
          </a:p>
          <a:p>
            <a:r>
              <a:rPr lang="en-US" sz="2400" dirty="0"/>
              <a:t>Restart computer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14BD8-1C58-4F41-86D4-CBF023EA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3FE7-0678-4D74-8AD0-9E751F30C3D6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F6946-46E3-42B4-922A-76D89718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256D1-EDA9-419C-9672-6F7CF283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22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0F7B-3B41-4487-B2EB-04E7DDEF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Node.js App: “index.js”</a:t>
            </a:r>
            <a:br>
              <a:rPr lang="en-US" dirty="0"/>
            </a:br>
            <a:r>
              <a:rPr lang="en-US" sz="3100" dirty="0"/>
              <a:t>(Example #1)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E195-34D0-4EAB-B2FC-AA7B8502F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4191000"/>
          </a:xfrm>
        </p:spPr>
        <p:txBody>
          <a:bodyPr>
            <a:normAutofit fontScale="77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var http = require('http');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var server = http.createServer(function(request, response)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response.writeHead(200, {"Content-Type": "text/plain"});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     response.end("Hello World!");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});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var port = process.env.PORT || 1337;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server.listen(port);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console.log("Server running at http://localhost:%d", port);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969E-FA7E-4B63-9878-70A2F6D2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A1A5-435B-4AAC-94DE-27D79DDB42A8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3BB14-C0A3-414B-926D-D9B9E195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83D1A-6429-46A7-A4C8-7A0BB612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34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2CD8-F0EA-4870-BD02-4FDB6E45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Steps for Creating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693E-4111-41AA-8678-39983646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799"/>
            <a:ext cx="8229600" cy="56546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>
                <a:solidFill>
                  <a:srgbClr val="C00000"/>
                </a:solidFill>
              </a:rPr>
              <a:t>cd NodeJS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C00000"/>
                </a:solidFill>
              </a:rPr>
              <a:t>md Example-1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3400" dirty="0">
                <a:solidFill>
                  <a:srgbClr val="C00000"/>
                </a:solidFill>
              </a:rPr>
              <a:t>npm init –y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"name": "Example-1",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"version": "1.0.0",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"description": "",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"main": "index.js",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"scripts": {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"test": "echo \"Error: no test specified\" &amp;&amp; exit 1"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},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"keywords": [],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"author": "",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"license": "ISC"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0668F-08E5-4433-B3CF-B6AD5272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911D-934E-4018-A78F-7CBF00AB6CFD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CA4BF-7E08-4522-BE31-CC18F2F2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49F52-B9FD-4E6A-9FC2-B63C17F3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59DD37-42D1-4B8A-A50F-DCCD80A35D7E}"/>
              </a:ext>
            </a:extLst>
          </p:cNvPr>
          <p:cNvSpPr txBox="1"/>
          <p:nvPr/>
        </p:nvSpPr>
        <p:spPr>
          <a:xfrm>
            <a:off x="6422355" y="2819400"/>
            <a:ext cx="24939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Created in the file:</a:t>
            </a:r>
          </a:p>
          <a:p>
            <a:r>
              <a:rPr lang="en-US" sz="2400" b="1" dirty="0"/>
              <a:t>package.json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554523-1327-4472-9DC6-2C3ADC1F7898}"/>
              </a:ext>
            </a:extLst>
          </p:cNvPr>
          <p:cNvCxnSpPr/>
          <p:nvPr/>
        </p:nvCxnSpPr>
        <p:spPr>
          <a:xfrm flipH="1">
            <a:off x="4267200" y="3276600"/>
            <a:ext cx="1828800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67FE55-D2C6-4B1D-91CE-7AAAC2C0E79A}"/>
              </a:ext>
            </a:extLst>
          </p:cNvPr>
          <p:cNvSpPr txBox="1"/>
          <p:nvPr/>
        </p:nvSpPr>
        <p:spPr>
          <a:xfrm>
            <a:off x="6279123" y="1143000"/>
            <a:ext cx="2263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app folder is</a:t>
            </a:r>
          </a:p>
          <a:p>
            <a:r>
              <a:rPr lang="en-US" sz="2400" b="1" dirty="0"/>
              <a:t>Example-1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E7E119-7274-4A79-9E3A-2852CCF4966C}"/>
              </a:ext>
            </a:extLst>
          </p:cNvPr>
          <p:cNvCxnSpPr/>
          <p:nvPr/>
        </p:nvCxnSpPr>
        <p:spPr>
          <a:xfrm flipH="1">
            <a:off x="4267200" y="1504087"/>
            <a:ext cx="1828800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764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B2E6-FC5A-4CA5-AB0B-0406D28A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Run the App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4FA5B-8DF7-47A6-8B02-E6E9D1115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Use your favorite text editor to save the code in a file named “index.js”.</a:t>
            </a:r>
          </a:p>
          <a:p>
            <a:r>
              <a:rPr lang="en-US" sz="2400" dirty="0"/>
              <a:t>Open a CMD window</a:t>
            </a:r>
          </a:p>
          <a:p>
            <a:r>
              <a:rPr lang="en-US" sz="2400" dirty="0"/>
              <a:t>Use the command </a:t>
            </a:r>
            <a:r>
              <a:rPr lang="en-US" sz="2400" dirty="0">
                <a:solidFill>
                  <a:srgbClr val="C00000"/>
                </a:solidFill>
              </a:rPr>
              <a:t>node index.js</a:t>
            </a:r>
            <a:r>
              <a:rPr lang="en-US" sz="2400" dirty="0"/>
              <a:t> to execute the script.</a:t>
            </a:r>
          </a:p>
          <a:p>
            <a:r>
              <a:rPr lang="en-US" sz="2400" dirty="0"/>
              <a:t>The app will launch the built in Node.js HTTP server.</a:t>
            </a:r>
          </a:p>
          <a:p>
            <a:r>
              <a:rPr lang="en-US" sz="2400" dirty="0"/>
              <a:t>Open a web browser, and navigate to the sample app at </a:t>
            </a:r>
            <a:r>
              <a:rPr lang="en-US" sz="2400" dirty="0">
                <a:hlinkClick r:id="rId2"/>
              </a:rPr>
              <a:t>http://localhost:1337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 end the script, press Ctrl+C in the CMD window.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C1F0F-97B5-49DD-B572-5DED1241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A09F-5A98-4960-B766-2BB2AECCFBAC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E24C6-26E3-4E51-A295-4E997B9C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AB5B5-75C7-4F9A-8FBD-026C063E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B57AA1-C7D5-4C4F-BB9E-280E9EDFF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075113"/>
            <a:ext cx="3962400" cy="1495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34169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8A459-F09E-4D00-801E-0CB7547A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Deploying Node.js App on the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0AC81-5546-4DEE-B953-EC892A75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 Web app on Azure</a:t>
            </a:r>
          </a:p>
          <a:p>
            <a:r>
              <a:rPr lang="en-US" sz="2400" dirty="0"/>
              <a:t>Deploy the Node.js app to Azure</a:t>
            </a:r>
          </a:p>
          <a:p>
            <a:r>
              <a:rPr lang="en-US" sz="2400" dirty="0"/>
              <a:t>Update and redeploy the app on Azure</a:t>
            </a:r>
          </a:p>
          <a:p>
            <a:r>
              <a:rPr lang="en-US" sz="2400" dirty="0"/>
              <a:t>Manage the app on the azure portal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8E1A8-7A2F-426D-94E9-2300EBD1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D1F7-23B7-4103-BF0C-BA27426BC63A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BE5F-E568-4747-ACAD-0264F297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7D5DC-9931-4E09-A54E-269DD7FF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79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1C1E-7B6E-4A31-9A31-C8695F83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 Web App on the Azure Portal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5D40CB-AE1C-4598-953F-DD21B0E5B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4230"/>
            <a:ext cx="8229600" cy="45179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215B1-16E2-4979-AB9E-18612423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911D-934E-4018-A78F-7CBF00AB6CFD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2FC5B-0B02-4615-84EE-D03A2A1D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BC55E-D562-47A8-BB0E-D8A384BC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18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E0F4E-E36B-4F64-B1C0-623A24213AEF}"/>
              </a:ext>
            </a:extLst>
          </p:cNvPr>
          <p:cNvSpPr/>
          <p:nvPr/>
        </p:nvSpPr>
        <p:spPr>
          <a:xfrm>
            <a:off x="533400" y="1676400"/>
            <a:ext cx="17526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49E179-A34A-4849-A3C3-E6AEFCA58588}"/>
              </a:ext>
            </a:extLst>
          </p:cNvPr>
          <p:cNvSpPr/>
          <p:nvPr/>
        </p:nvSpPr>
        <p:spPr>
          <a:xfrm>
            <a:off x="3505200" y="5589401"/>
            <a:ext cx="17526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ED631F-0D6F-4077-8434-62EE60778FF2}"/>
              </a:ext>
            </a:extLst>
          </p:cNvPr>
          <p:cNvSpPr/>
          <p:nvPr/>
        </p:nvSpPr>
        <p:spPr>
          <a:xfrm>
            <a:off x="6477000" y="3505200"/>
            <a:ext cx="1905000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6120ED-EA5F-412A-9B33-70570C0260E6}"/>
              </a:ext>
            </a:extLst>
          </p:cNvPr>
          <p:cNvSpPr txBox="1"/>
          <p:nvPr/>
        </p:nvSpPr>
        <p:spPr>
          <a:xfrm>
            <a:off x="6104455" y="3429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89D78-5F01-4039-AFE7-898BE866DF39}"/>
              </a:ext>
            </a:extLst>
          </p:cNvPr>
          <p:cNvSpPr txBox="1"/>
          <p:nvPr/>
        </p:nvSpPr>
        <p:spPr>
          <a:xfrm>
            <a:off x="3139933" y="51411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4524CC-FA8D-45C4-A0B9-91AEB87D2823}"/>
              </a:ext>
            </a:extLst>
          </p:cNvPr>
          <p:cNvSpPr txBox="1"/>
          <p:nvPr/>
        </p:nvSpPr>
        <p:spPr>
          <a:xfrm>
            <a:off x="94073" y="1610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12637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F0A0-ABB6-4FEF-8181-AC211E99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152400"/>
            <a:ext cx="5486400" cy="381000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Configuring  the Web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8770-0CF9-41D0-ACFA-60E73547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911D-934E-4018-A78F-7CBF00AB6CFD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24E2D-67BC-4A04-BE7F-3A556DFC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AB547-6E02-42AD-8BE4-A68DE667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19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1BC8505-EAA1-4868-BBA2-505F1829D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52400"/>
            <a:ext cx="3199114" cy="6127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AF2907-9EF1-4C05-8223-06AF56262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447" y="2872580"/>
            <a:ext cx="2515426" cy="22431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C4B787-95ED-401B-B3C3-A85D1673F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601662"/>
            <a:ext cx="3415346" cy="2943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4EBCFB-4CF2-4D16-9772-AD67B751C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1" y="3733800"/>
            <a:ext cx="1682814" cy="304986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00266-BDD2-4934-96F9-3F9A9F906A26}"/>
              </a:ext>
            </a:extLst>
          </p:cNvPr>
          <p:cNvCxnSpPr/>
          <p:nvPr/>
        </p:nvCxnSpPr>
        <p:spPr>
          <a:xfrm>
            <a:off x="2667000" y="3962400"/>
            <a:ext cx="1143000" cy="609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F5A6DB-D162-4441-B03F-72E3B9339E26}"/>
              </a:ext>
            </a:extLst>
          </p:cNvPr>
          <p:cNvCxnSpPr>
            <a:cxnSpLocks/>
          </p:cNvCxnSpPr>
          <p:nvPr/>
        </p:nvCxnSpPr>
        <p:spPr>
          <a:xfrm flipV="1">
            <a:off x="5040588" y="1675605"/>
            <a:ext cx="598212" cy="3044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DA0DE6-147B-4B9C-9C10-9C9BA1C23DD5}"/>
              </a:ext>
            </a:extLst>
          </p:cNvPr>
          <p:cNvCxnSpPr>
            <a:cxnSpLocks/>
          </p:cNvCxnSpPr>
          <p:nvPr/>
        </p:nvCxnSpPr>
        <p:spPr>
          <a:xfrm flipH="1">
            <a:off x="6962009" y="3085279"/>
            <a:ext cx="914914" cy="6485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63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0DD9-16FD-46A8-803B-76BF18C2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867CF-6820-4231-9964-67E6AAC3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HTTP – Hypertext Transfer Protocol</a:t>
            </a:r>
          </a:p>
          <a:p>
            <a:r>
              <a:rPr lang="en-US" sz="2600" dirty="0"/>
              <a:t>Node.js and npm</a:t>
            </a:r>
          </a:p>
          <a:p>
            <a:r>
              <a:rPr lang="en-US" sz="2600" dirty="0"/>
              <a:t>Deploying a Web App on the Cloud</a:t>
            </a:r>
          </a:p>
          <a:p>
            <a:r>
              <a:rPr lang="en-US" sz="2600" dirty="0"/>
              <a:t>REST – Representational State Transfer</a:t>
            </a:r>
          </a:p>
          <a:p>
            <a:endParaRPr lang="en-US" sz="2600" dirty="0"/>
          </a:p>
          <a:p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A4E3C-441C-48A5-B2D7-5D2317D3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59ED-FDB8-4B61-8584-096478663969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CD3A8-3AA5-4574-9446-629901C2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B00F-7614-4FDF-AAA5-5748A53A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70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ED6C-7B8A-409C-BA0A-98C584F2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Web App on Azure With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00763-C8AB-4E57-861F-8820D984D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Create a resource group: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az group create --name </a:t>
            </a:r>
            <a:r>
              <a:rPr lang="en-US" sz="2200" dirty="0">
                <a:solidFill>
                  <a:srgbClr val="00B0F0"/>
                </a:solidFill>
              </a:rPr>
              <a:t>myResourceGroup</a:t>
            </a:r>
            <a:r>
              <a:rPr lang="en-US" sz="2200" dirty="0">
                <a:solidFill>
                  <a:srgbClr val="C00000"/>
                </a:solidFill>
              </a:rPr>
              <a:t> --location "West Europe" </a:t>
            </a:r>
          </a:p>
          <a:p>
            <a:pPr lvl="1"/>
            <a:r>
              <a:rPr lang="en-US" sz="2200" dirty="0"/>
              <a:t>To see all supported locations for App Service:</a:t>
            </a:r>
          </a:p>
          <a:p>
            <a:pPr marL="5715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az appservice list-locations</a:t>
            </a:r>
          </a:p>
          <a:p>
            <a:pPr marL="400050">
              <a:spcBef>
                <a:spcPts val="1200"/>
              </a:spcBef>
            </a:pPr>
            <a:r>
              <a:rPr lang="en-US" sz="2400" dirty="0"/>
              <a:t>Create an Azure App Service plan</a:t>
            </a:r>
          </a:p>
          <a:p>
            <a:pPr marL="5715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az appservice plan create --name </a:t>
            </a:r>
            <a:r>
              <a:rPr lang="en-US" sz="2200" i="1" dirty="0">
                <a:solidFill>
                  <a:srgbClr val="00B0F0"/>
                </a:solidFill>
              </a:rPr>
              <a:t>myAppServicePlan</a:t>
            </a:r>
            <a:r>
              <a:rPr lang="en-US" sz="2200" dirty="0">
                <a:solidFill>
                  <a:srgbClr val="C00000"/>
                </a:solidFill>
              </a:rPr>
              <a:t> --resource-group </a:t>
            </a:r>
            <a:r>
              <a:rPr lang="en-US" sz="2200" dirty="0">
                <a:solidFill>
                  <a:srgbClr val="00B0F0"/>
                </a:solidFill>
              </a:rPr>
              <a:t>myResourceGroup</a:t>
            </a:r>
            <a:r>
              <a:rPr lang="en-US" sz="2200" dirty="0">
                <a:solidFill>
                  <a:srgbClr val="C00000"/>
                </a:solidFill>
              </a:rPr>
              <a:t> --sku FREE</a:t>
            </a:r>
          </a:p>
          <a:p>
            <a:pPr marL="400050">
              <a:spcBef>
                <a:spcPts val="1200"/>
              </a:spcBef>
            </a:pPr>
            <a:r>
              <a:rPr lang="en-US" sz="2400" dirty="0"/>
              <a:t>Create a web app</a:t>
            </a:r>
          </a:p>
          <a:p>
            <a:pPr marL="5715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az webapp create --resource-group </a:t>
            </a:r>
            <a:r>
              <a:rPr lang="en-US" sz="2200" dirty="0">
                <a:solidFill>
                  <a:srgbClr val="00B0F0"/>
                </a:solidFill>
              </a:rPr>
              <a:t>myResourceGroup</a:t>
            </a:r>
            <a:r>
              <a:rPr lang="en-US" sz="2200" dirty="0">
                <a:solidFill>
                  <a:srgbClr val="C00000"/>
                </a:solidFill>
              </a:rPr>
              <a:t> --plan </a:t>
            </a:r>
            <a:r>
              <a:rPr lang="en-US" sz="2200" dirty="0">
                <a:solidFill>
                  <a:srgbClr val="00B0F0"/>
                </a:solidFill>
              </a:rPr>
              <a:t>myAppServicePlan</a:t>
            </a:r>
            <a:r>
              <a:rPr lang="en-US" sz="2200" dirty="0">
                <a:solidFill>
                  <a:srgbClr val="C00000"/>
                </a:solidFill>
              </a:rPr>
              <a:t> --name </a:t>
            </a:r>
            <a:r>
              <a:rPr lang="en-US" sz="2200" dirty="0">
                <a:solidFill>
                  <a:srgbClr val="00B0F0"/>
                </a:solidFill>
              </a:rPr>
              <a:t>EE655App</a:t>
            </a:r>
            <a:r>
              <a:rPr lang="en-US" sz="2200" dirty="0">
                <a:solidFill>
                  <a:srgbClr val="C00000"/>
                </a:solidFill>
              </a:rPr>
              <a:t> --runtime "NODE|8.6"</a:t>
            </a:r>
          </a:p>
          <a:p>
            <a:pPr marL="400050">
              <a:spcBef>
                <a:spcPts val="1200"/>
              </a:spcBef>
            </a:pPr>
            <a:r>
              <a:rPr lang="en-US" sz="2400" dirty="0"/>
              <a:t>Test the newly created Web app by using the url:</a:t>
            </a:r>
          </a:p>
          <a:p>
            <a:pPr marL="5715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http://</a:t>
            </a:r>
            <a:r>
              <a:rPr lang="en-US" sz="2200" dirty="0">
                <a:solidFill>
                  <a:srgbClr val="00B0F0"/>
                </a:solidFill>
              </a:rPr>
              <a:t>EE655App</a:t>
            </a:r>
            <a:r>
              <a:rPr lang="en-US" sz="2200" dirty="0">
                <a:solidFill>
                  <a:srgbClr val="C00000"/>
                </a:solidFill>
              </a:rPr>
              <a:t>.azurewebsites.net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92403-CD8D-4A40-9A50-2AF1B3CB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EB43-E427-48EB-AB05-56AA62C35858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3002B-8322-49A6-AF5D-3E9DFCEE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82129-6632-4B75-B5EF-70B046A9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03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0607-BC04-4DD3-84E3-287657DE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525203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Deploying the Node.js App</a:t>
            </a:r>
            <a:br>
              <a:rPr lang="en-US" dirty="0"/>
            </a:br>
            <a:r>
              <a:rPr lang="en-US" dirty="0"/>
              <a:t>(Using the Azure Deployment Web Site)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1E0-CBD9-457D-B16D-0C4A6ED5E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the browser, navigate to: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https://</a:t>
            </a:r>
            <a:r>
              <a:rPr lang="en-US" sz="2400" dirty="0">
                <a:solidFill>
                  <a:srgbClr val="00B0F0"/>
                </a:solidFill>
              </a:rPr>
              <a:t>ee655app</a:t>
            </a:r>
            <a:r>
              <a:rPr lang="en-US" sz="2400" dirty="0">
                <a:solidFill>
                  <a:srgbClr val="C00000"/>
                </a:solidFill>
              </a:rPr>
              <a:t>.scm.azurewebsites.net/ZipDeploy</a:t>
            </a:r>
          </a:p>
          <a:p>
            <a:r>
              <a:rPr lang="en-US" sz="2400" dirty="0"/>
              <a:t>Create a zip file of the folder containing index.js</a:t>
            </a:r>
          </a:p>
          <a:p>
            <a:r>
              <a:rPr lang="en-US" sz="2400" dirty="0"/>
              <a:t>Upload the ZIP file by dragging it to the file explorer area on the web page.</a:t>
            </a:r>
          </a:p>
          <a:p>
            <a:r>
              <a:rPr lang="en-US" sz="2400" dirty="0"/>
              <a:t>Upon completing the upload, the message </a:t>
            </a:r>
            <a:r>
              <a:rPr lang="en-US" sz="2400" dirty="0">
                <a:solidFill>
                  <a:srgbClr val="C00000"/>
                </a:solidFill>
              </a:rPr>
              <a:t>Deployment successful</a:t>
            </a:r>
            <a:r>
              <a:rPr lang="en-US" sz="2400" dirty="0"/>
              <a:t> is displayed.</a:t>
            </a:r>
          </a:p>
          <a:p>
            <a:r>
              <a:rPr lang="en-US" sz="2400" dirty="0"/>
              <a:t>Go to the deployed application using the web browser: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http://</a:t>
            </a:r>
            <a:r>
              <a:rPr lang="en-US" sz="2400" dirty="0">
                <a:solidFill>
                  <a:srgbClr val="00B0F0"/>
                </a:solidFill>
              </a:rPr>
              <a:t>EE655App</a:t>
            </a:r>
            <a:r>
              <a:rPr lang="en-US" sz="2400" dirty="0">
                <a:solidFill>
                  <a:srgbClr val="C00000"/>
                </a:solidFill>
              </a:rPr>
              <a:t>.azurewebsites.net</a:t>
            </a:r>
          </a:p>
          <a:p>
            <a:r>
              <a:rPr lang="en-US" sz="2400" dirty="0"/>
              <a:t>This completes the Node.js app deployment to App Service.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A3A82-A7F6-4031-BC5A-163C1F1C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5D7A-2624-473F-AB67-883EECAF1CDC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E1BDD-EDD9-4FC8-8354-94D926C5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8B552-3C7A-420C-981B-C38FA99F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96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35FD-3969-4D31-96C7-304BFA3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Deploying the Node.js App</a:t>
            </a:r>
            <a:br>
              <a:rPr lang="en-US" dirty="0"/>
            </a:br>
            <a:r>
              <a:rPr lang="en-US" dirty="0"/>
              <a:t>(Using GitHub)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F3095-EB1B-4A82-8C46-43F71F605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5029200"/>
          </a:xfrm>
        </p:spPr>
        <p:txBody>
          <a:bodyPr>
            <a:normAutofit/>
          </a:bodyPr>
          <a:lstStyle/>
          <a:p>
            <a:r>
              <a:rPr lang="en-US" sz="2400" dirty="0"/>
              <a:t>Go to: </a:t>
            </a:r>
            <a:r>
              <a:rPr lang="en-US" sz="2400" dirty="0">
                <a:hlinkClick r:id="rId2"/>
              </a:rPr>
              <a:t>https://GitHub.com</a:t>
            </a:r>
            <a:r>
              <a:rPr lang="en-US" sz="2400" dirty="0"/>
              <a:t> </a:t>
            </a:r>
          </a:p>
          <a:p>
            <a:r>
              <a:rPr lang="en-US" sz="2400" dirty="0"/>
              <a:t>Click on </a:t>
            </a:r>
            <a:r>
              <a:rPr lang="en-US" sz="2400" dirty="0">
                <a:solidFill>
                  <a:srgbClr val="C00000"/>
                </a:solidFill>
              </a:rPr>
              <a:t>+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New repository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Provide name and description for repository.</a:t>
            </a:r>
          </a:p>
          <a:p>
            <a:r>
              <a:rPr lang="en-US" sz="2400" dirty="0"/>
              <a:t>You can leave the other options as-is</a:t>
            </a:r>
          </a:p>
          <a:p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/>
              <a:t>Click on the Create repository button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7AB44-D28D-42D7-AE1D-A9B10405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911D-934E-4018-A78F-7CBF00AB6CFD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85E3-3994-48A6-9867-D5523E1E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F9BFD-F437-4734-AE77-BF2898B0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2A3DA5-8D5D-41B6-BB89-4641F531C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173" y="1568955"/>
            <a:ext cx="1905000" cy="14401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6CA7E5-7BE2-4D31-AA01-1015D036A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200399"/>
            <a:ext cx="3002947" cy="34283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18AEC84-1189-4940-B382-D4A8E7696599}"/>
              </a:ext>
            </a:extLst>
          </p:cNvPr>
          <p:cNvSpPr/>
          <p:nvPr/>
        </p:nvSpPr>
        <p:spPr>
          <a:xfrm>
            <a:off x="6990251" y="3361574"/>
            <a:ext cx="1778934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E9DBEF-5581-4B1C-9035-11F878DA499F}"/>
              </a:ext>
            </a:extLst>
          </p:cNvPr>
          <p:cNvSpPr/>
          <p:nvPr/>
        </p:nvSpPr>
        <p:spPr>
          <a:xfrm>
            <a:off x="7487929" y="16002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2C587B-5CB0-4C2C-9136-B3AADA88C519}"/>
              </a:ext>
            </a:extLst>
          </p:cNvPr>
          <p:cNvSpPr/>
          <p:nvPr/>
        </p:nvSpPr>
        <p:spPr>
          <a:xfrm>
            <a:off x="6494951" y="1845702"/>
            <a:ext cx="990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034C57-DCB5-4001-9DA2-226DF62FBAE0}"/>
              </a:ext>
            </a:extLst>
          </p:cNvPr>
          <p:cNvSpPr/>
          <p:nvPr/>
        </p:nvSpPr>
        <p:spPr>
          <a:xfrm>
            <a:off x="5768674" y="6287066"/>
            <a:ext cx="1089326" cy="3416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EB14A7-1568-4CDC-8F5F-893A8D5CC0CB}"/>
              </a:ext>
            </a:extLst>
          </p:cNvPr>
          <p:cNvSpPr/>
          <p:nvPr/>
        </p:nvSpPr>
        <p:spPr>
          <a:xfrm>
            <a:off x="5764731" y="4114800"/>
            <a:ext cx="172082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85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D420-ECA3-459E-91C0-DAEA11AC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pPr algn="l">
              <a:spcAft>
                <a:spcPts val="1200"/>
              </a:spcAft>
            </a:pPr>
            <a:r>
              <a:rPr lang="en-US" sz="2400" dirty="0"/>
              <a:t>- The following page will be displayed in the browser.</a:t>
            </a:r>
            <a:br>
              <a:rPr lang="en-US" sz="2400" dirty="0"/>
            </a:br>
            <a:r>
              <a:rPr lang="en-US" sz="2400" dirty="0"/>
              <a:t>- Make note of the command line commands provided. We will be using them to create a local repository on the local machine.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D53FB-4C05-4B3F-A0D0-08E74DB55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859" y="1828800"/>
            <a:ext cx="6342281" cy="45259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54C5-8BA3-4ED4-9776-238B115A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911D-934E-4018-A78F-7CBF00AB6CFD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8D1B5-9CCA-47F3-891B-9F828CFB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43701-C3B6-4A59-B08F-6C3EA018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23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88F3F6-3C70-48A0-9E40-73D71CCB581D}"/>
              </a:ext>
            </a:extLst>
          </p:cNvPr>
          <p:cNvSpPr/>
          <p:nvPr/>
        </p:nvSpPr>
        <p:spPr>
          <a:xfrm>
            <a:off x="685800" y="3482181"/>
            <a:ext cx="4724400" cy="1089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32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D4A8-ACCD-44FC-B128-CEFB73EFE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On the local machine:</a:t>
            </a:r>
          </a:p>
          <a:p>
            <a:pPr lvl="1"/>
            <a:r>
              <a:rPr lang="en-US" sz="2400" dirty="0"/>
              <a:t>Go to the directory of the Node JS project</a:t>
            </a:r>
          </a:p>
          <a:p>
            <a:pPr lvl="1"/>
            <a:r>
              <a:rPr lang="en-US" sz="2400" dirty="0"/>
              <a:t>Create a local Git repo: </a:t>
            </a:r>
            <a:r>
              <a:rPr lang="en-US" sz="2400" dirty="0">
                <a:solidFill>
                  <a:srgbClr val="C00000"/>
                </a:solidFill>
              </a:rPr>
              <a:t>git init</a:t>
            </a:r>
          </a:p>
          <a:p>
            <a:pPr lvl="1"/>
            <a:r>
              <a:rPr lang="en-US" sz="2400" dirty="0"/>
              <a:t>Add the two files to be transferred to GitHub: 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git add index.js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git add package.json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git commit –m "My first commit"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git remote add origin </a:t>
            </a:r>
            <a:r>
              <a:rPr lang="en-US" sz="2400" dirty="0">
                <a:hlinkClick r:id="rId2"/>
              </a:rPr>
              <a:t>https://github.com/</a:t>
            </a:r>
            <a:r>
              <a:rPr lang="en-US" sz="2400" dirty="0"/>
              <a:t>....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git push –u origin master</a:t>
            </a:r>
          </a:p>
          <a:p>
            <a:r>
              <a:rPr lang="en-US" sz="2400" dirty="0"/>
              <a:t>Note that we did not include the folder node_modules in our upload to GitHub.</a:t>
            </a:r>
          </a:p>
          <a:p>
            <a:r>
              <a:rPr lang="en-US" sz="2400" dirty="0"/>
              <a:t>On the “MyNodeProject” page within the GitHub web site, when the page is refreshed, the two files that were added to the repository will be seen.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DE00C-05BC-4AB0-AB43-57328270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911D-934E-4018-A78F-7CBF00AB6CFD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8F571-22C2-4FE7-B2C1-6D326FD2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A442F-AD49-419B-B88A-62DA2FB2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52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95F0-A02A-4D92-913F-05556D6D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/>
              <a:t>The GitHub page for this project, after the git push command.</a:t>
            </a:r>
            <a:br>
              <a:rPr lang="en-US" sz="2400" dirty="0"/>
            </a:br>
            <a:r>
              <a:rPr lang="en-US" sz="2400" dirty="0"/>
              <a:t>The two files have been uploaded.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9A459F-6FF1-480B-A857-05AC612BD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75757"/>
            <a:ext cx="8229600" cy="33748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9FF1D-FA6C-477F-AF3F-BB3B725B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911D-934E-4018-A78F-7CBF00AB6CFD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845A-CE26-4743-82F9-591B2FD9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51516-2A1D-4BFF-9CF7-8694C5B9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25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E47293-9E77-42A2-B45F-C9C18A59FA11}"/>
              </a:ext>
            </a:extLst>
          </p:cNvPr>
          <p:cNvSpPr/>
          <p:nvPr/>
        </p:nvSpPr>
        <p:spPr>
          <a:xfrm>
            <a:off x="304800" y="4419600"/>
            <a:ext cx="12954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36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BBFF-C4CE-409F-8A8A-BD40584EF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1447800"/>
          </a:xfrm>
        </p:spPr>
        <p:txBody>
          <a:bodyPr>
            <a:normAutofit/>
          </a:bodyPr>
          <a:lstStyle/>
          <a:p>
            <a:r>
              <a:rPr lang="en-US" sz="2400" dirty="0"/>
              <a:t>On the Azure Web portal, go to the Web app created earlier, so we can configure it for GitHub.</a:t>
            </a:r>
          </a:p>
          <a:p>
            <a:r>
              <a:rPr lang="en-US" sz="2400" dirty="0"/>
              <a:t>Click on </a:t>
            </a:r>
            <a:r>
              <a:rPr lang="en-US" sz="2400" dirty="0">
                <a:solidFill>
                  <a:srgbClr val="C00000"/>
                </a:solidFill>
              </a:rPr>
              <a:t>Deployment options</a:t>
            </a:r>
          </a:p>
          <a:p>
            <a:pPr lvl="1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34A3F-BD43-454E-83F9-1A88BDEA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911D-934E-4018-A78F-7CBF00AB6CFD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73BA6-990F-4F34-B233-64B5867B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FC3A3-0B8E-45FC-86C3-2A1BD377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375CA-6594-4FA3-B7C8-30D8C8DBD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8" y="1981200"/>
            <a:ext cx="8838044" cy="4114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FF30FAE-3783-4C31-A1F9-CFFF44719129}"/>
              </a:ext>
            </a:extLst>
          </p:cNvPr>
          <p:cNvSpPr/>
          <p:nvPr/>
        </p:nvSpPr>
        <p:spPr>
          <a:xfrm>
            <a:off x="152978" y="5715000"/>
            <a:ext cx="1675822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6AC008-94DB-4281-A031-FD27905D987C}"/>
              </a:ext>
            </a:extLst>
          </p:cNvPr>
          <p:cNvSpPr/>
          <p:nvPr/>
        </p:nvSpPr>
        <p:spPr>
          <a:xfrm>
            <a:off x="6629400" y="2638122"/>
            <a:ext cx="1981200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69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6C3FEB-7EC6-40D8-897A-D0ED8B0A0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76200"/>
            <a:ext cx="3889257" cy="27733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0F9E5-9CD7-4382-AFD0-FAFCC6AC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911D-934E-4018-A78F-7CBF00AB6CFD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42C5D-C278-49BE-B422-85B929CA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59907-4FC0-4D4A-8FBE-D0EDBC08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27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2A8E8A-2A43-4695-99C7-B0A8E6750387}"/>
              </a:ext>
            </a:extLst>
          </p:cNvPr>
          <p:cNvSpPr/>
          <p:nvPr/>
        </p:nvSpPr>
        <p:spPr>
          <a:xfrm>
            <a:off x="2057400" y="1539764"/>
            <a:ext cx="1295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BB600-EE60-4DCF-B94A-DBAE519A9E8D}"/>
              </a:ext>
            </a:extLst>
          </p:cNvPr>
          <p:cNvSpPr txBox="1"/>
          <p:nvPr/>
        </p:nvSpPr>
        <p:spPr>
          <a:xfrm>
            <a:off x="609600" y="1556842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Select GitHub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01293C-F619-4A51-8B2D-DB17AC30E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30500"/>
            <a:ext cx="3879597" cy="42586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5C2CAB-B9F5-46F3-8123-4B1B48074639}"/>
              </a:ext>
            </a:extLst>
          </p:cNvPr>
          <p:cNvSpPr txBox="1"/>
          <p:nvPr/>
        </p:nvSpPr>
        <p:spPr>
          <a:xfrm>
            <a:off x="1828800" y="3689427"/>
            <a:ext cx="19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GitHub credentials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E0D4FA-8338-4D39-8A38-D269EE6A7196}"/>
              </a:ext>
            </a:extLst>
          </p:cNvPr>
          <p:cNvSpPr txBox="1"/>
          <p:nvPr/>
        </p:nvSpPr>
        <p:spPr>
          <a:xfrm>
            <a:off x="855472" y="4259847"/>
            <a:ext cx="226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project on GitHub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638B0-B467-4CC7-B675-F330526F0A46}"/>
              </a:ext>
            </a:extLst>
          </p:cNvPr>
          <p:cNvSpPr txBox="1"/>
          <p:nvPr/>
        </p:nvSpPr>
        <p:spPr>
          <a:xfrm>
            <a:off x="177357" y="4781220"/>
            <a:ext cx="2527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branch (or version)</a:t>
            </a:r>
          </a:p>
          <a:p>
            <a:r>
              <a:rPr lang="en-US" dirty="0">
                <a:solidFill>
                  <a:srgbClr val="C00000"/>
                </a:solidFill>
              </a:rPr>
              <a:t>of the project on GitHub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1C8088-1F27-46FE-A55C-B4C94E8602D0}"/>
              </a:ext>
            </a:extLst>
          </p:cNvPr>
          <p:cNvCxnSpPr/>
          <p:nvPr/>
        </p:nvCxnSpPr>
        <p:spPr>
          <a:xfrm>
            <a:off x="2819400" y="1920764"/>
            <a:ext cx="1676400" cy="129083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51C56E-A3CC-4DA4-8CA6-A4531A394DB6}"/>
              </a:ext>
            </a:extLst>
          </p:cNvPr>
          <p:cNvCxnSpPr>
            <a:cxnSpLocks/>
          </p:cNvCxnSpPr>
          <p:nvPr/>
        </p:nvCxnSpPr>
        <p:spPr>
          <a:xfrm>
            <a:off x="3836619" y="3874093"/>
            <a:ext cx="735381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73A11C-3F01-40CC-9AF3-6B588D2C6306}"/>
              </a:ext>
            </a:extLst>
          </p:cNvPr>
          <p:cNvCxnSpPr>
            <a:cxnSpLocks/>
          </p:cNvCxnSpPr>
          <p:nvPr/>
        </p:nvCxnSpPr>
        <p:spPr>
          <a:xfrm flipV="1">
            <a:off x="3200400" y="4492667"/>
            <a:ext cx="1371600" cy="313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812AA6-69FD-456E-954E-22CE9C63EBBD}"/>
              </a:ext>
            </a:extLst>
          </p:cNvPr>
          <p:cNvCxnSpPr>
            <a:cxnSpLocks/>
          </p:cNvCxnSpPr>
          <p:nvPr/>
        </p:nvCxnSpPr>
        <p:spPr>
          <a:xfrm>
            <a:off x="2752632" y="5181600"/>
            <a:ext cx="1819368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25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F5AB-59CD-4969-90B9-8C853AA6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7780"/>
            <a:ext cx="8229600" cy="1143000"/>
          </a:xfrm>
        </p:spPr>
        <p:txBody>
          <a:bodyPr/>
          <a:lstStyle/>
          <a:p>
            <a:r>
              <a:rPr lang="en-US" dirty="0"/>
              <a:t>Update and Redeploy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BEBE-FB6B-407E-A223-C55E09272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r>
              <a:rPr lang="en-US" sz="2400" dirty="0"/>
              <a:t>Using a text editor, open the index.js file in the Node.js app, and modify the response.end statement: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 response.end("Hello Azure!");</a:t>
            </a:r>
          </a:p>
          <a:p>
            <a:r>
              <a:rPr lang="en-US" sz="2400" dirty="0"/>
              <a:t>In the local CMD window, navigate to the application's root directory, create a new ZIP file for the updated project.</a:t>
            </a:r>
          </a:p>
          <a:p>
            <a:r>
              <a:rPr lang="en-US" sz="2400" dirty="0"/>
              <a:t>Deploy the new version using the previous deployment steps.</a:t>
            </a:r>
          </a:p>
          <a:p>
            <a:r>
              <a:rPr lang="en-US" sz="2400" dirty="0"/>
              <a:t>Reload the App page in the browser: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http://</a:t>
            </a:r>
            <a:r>
              <a:rPr lang="en-US" sz="2400" dirty="0">
                <a:solidFill>
                  <a:srgbClr val="00B0F0"/>
                </a:solidFill>
              </a:rPr>
              <a:t>MyApp9876</a:t>
            </a:r>
            <a:r>
              <a:rPr lang="en-US" sz="2400" dirty="0">
                <a:solidFill>
                  <a:srgbClr val="C00000"/>
                </a:solidFill>
              </a:rPr>
              <a:t>.azurewebsites.net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5D2E7-456A-433B-9A07-A184C5CE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73B6-6EDD-4E72-A889-995103CB45BF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1D10D-131D-45EB-A0EC-D3F26775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8F38E-D688-4A5F-9EB1-C30B047A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96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4886-3366-4541-BE02-57693F1E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an Azure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1585D-5718-40BB-AF82-FBBDE298C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 the Azure portal: </a:t>
            </a:r>
          </a:p>
          <a:p>
            <a:pPr lvl="1"/>
            <a:r>
              <a:rPr lang="en-US" sz="2400" dirty="0"/>
              <a:t>From the left menu, click </a:t>
            </a:r>
            <a:r>
              <a:rPr lang="en-US" sz="2400" b="1" dirty="0"/>
              <a:t>App Services</a:t>
            </a:r>
            <a:r>
              <a:rPr lang="en-US" sz="2400" dirty="0"/>
              <a:t>, and then click the name of the Azure web app.</a:t>
            </a:r>
          </a:p>
          <a:p>
            <a:pPr lvl="1"/>
            <a:r>
              <a:rPr lang="en-US" sz="2400" dirty="0"/>
              <a:t>Basic management tasks can be performed such as, browse, stop, start, restart, and delete.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To delete the app from the cloud: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az group delete --name myResourceGroup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B73CF-4D94-44A4-88C5-1277B4C3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3C5F-7416-49D9-8873-8DC2573E547B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F6476-10C4-4C36-AD82-9F47D642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8F1CE-5155-436A-A501-EC13D9CC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HTTP – Hyper Text Transfer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sz="2600" dirty="0"/>
              <a:t>It's the network protocol used to deliver virtually all files and other data on the WWW.</a:t>
            </a:r>
            <a:endParaRPr lang="en-US" sz="2600" dirty="0">
              <a:solidFill>
                <a:srgbClr val="FF0000"/>
              </a:solidFill>
            </a:endParaRPr>
          </a:p>
          <a:p>
            <a:r>
              <a:rPr lang="en-US" sz="2600" dirty="0"/>
              <a:t>It's a </a:t>
            </a:r>
            <a:r>
              <a:rPr lang="en-US" sz="2600" u="sng" dirty="0"/>
              <a:t>stateless</a:t>
            </a:r>
            <a:r>
              <a:rPr lang="en-US" sz="2600" dirty="0"/>
              <a:t>, </a:t>
            </a:r>
            <a:r>
              <a:rPr lang="en-US" sz="2600" u="sng" dirty="0"/>
              <a:t>application-layer</a:t>
            </a:r>
            <a:r>
              <a:rPr lang="en-US" sz="2600" dirty="0"/>
              <a:t> protocol for communicating between distributed systems.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29000"/>
            <a:ext cx="65087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21AA-32E2-44F5-B238-A7606F83BB3B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2EB9-CE9E-4ACA-9EA9-0C287ED636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70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 – Representational State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40637"/>
            <a:ext cx="8534400" cy="4525963"/>
          </a:xfrm>
        </p:spPr>
        <p:txBody>
          <a:bodyPr>
            <a:normAutofit/>
          </a:bodyPr>
          <a:lstStyle/>
          <a:p>
            <a:r>
              <a:rPr lang="en-US" sz="2600" dirty="0"/>
              <a:t>It stands for </a:t>
            </a:r>
            <a:r>
              <a:rPr lang="en-US" sz="2600" b="1" dirty="0"/>
              <a:t>RE</a:t>
            </a:r>
            <a:r>
              <a:rPr lang="en-US" sz="2600" dirty="0"/>
              <a:t>presentational </a:t>
            </a:r>
            <a:r>
              <a:rPr lang="en-US" sz="2600" b="1" dirty="0"/>
              <a:t>S</a:t>
            </a:r>
            <a:r>
              <a:rPr lang="en-US" sz="2600" dirty="0"/>
              <a:t>tate </a:t>
            </a:r>
            <a:r>
              <a:rPr lang="en-US" sz="2600" b="1" dirty="0"/>
              <a:t>T</a:t>
            </a:r>
            <a:r>
              <a:rPr lang="en-US" sz="2600" dirty="0"/>
              <a:t>ransfer. </a:t>
            </a:r>
          </a:p>
          <a:p>
            <a:r>
              <a:rPr lang="en-US" sz="2600" dirty="0"/>
              <a:t>It is about accessing resources using a common interface based on HTTP protocol. </a:t>
            </a:r>
          </a:p>
          <a:p>
            <a:r>
              <a:rPr lang="en-US" sz="2600" dirty="0"/>
              <a:t>A REST Server simply provides access to resources and REST client accesses and modifies the resources using HTTP protocol. Each resource is identified by URIs/ global IDs. </a:t>
            </a:r>
          </a:p>
          <a:p>
            <a:r>
              <a:rPr lang="en-US" sz="2600" dirty="0"/>
              <a:t>REST uses various representation to represent a resource like text, JSON, XML. However, JSON is the most popular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4B8E-D8B2-483A-9B90-F4BCED666257}" type="slidenum">
              <a:rPr lang="en-US" smtClean="0"/>
              <a:t>30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01CC9-0A62-46C5-897E-86B6BDFA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E83D-972C-4F82-9217-3C6A52BCEB17}" type="datetime1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B2256-EC89-4781-BDB1-481F5BF0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</p:spTree>
    <p:extLst>
      <p:ext uri="{BB962C8B-B14F-4D97-AF65-F5344CB8AC3E}">
        <p14:creationId xmlns:p14="http://schemas.microsoft.com/office/powerpoint/2010/main" val="2554705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dirty="0"/>
              <a:t>The following four HTTP methods are commonly used in REST based architecture:</a:t>
            </a:r>
          </a:p>
          <a:p>
            <a:pPr lvl="1">
              <a:spcAft>
                <a:spcPts val="450"/>
              </a:spcAft>
            </a:pPr>
            <a:r>
              <a:rPr lang="en-US" sz="2100" dirty="0"/>
              <a:t>GET - read only access to a resource.</a:t>
            </a:r>
          </a:p>
          <a:p>
            <a:pPr lvl="1">
              <a:spcAft>
                <a:spcPts val="450"/>
              </a:spcAft>
            </a:pPr>
            <a:r>
              <a:rPr lang="en-US" sz="2100" dirty="0"/>
              <a:t>PUT - create a new resource.</a:t>
            </a:r>
          </a:p>
          <a:p>
            <a:pPr lvl="1">
              <a:spcAft>
                <a:spcPts val="450"/>
              </a:spcAft>
            </a:pPr>
            <a:r>
              <a:rPr lang="en-US" sz="2100" dirty="0"/>
              <a:t>DELETE - remove a resource.</a:t>
            </a:r>
          </a:p>
          <a:p>
            <a:pPr lvl="1">
              <a:spcAft>
                <a:spcPts val="450"/>
              </a:spcAft>
            </a:pPr>
            <a:r>
              <a:rPr lang="en-US" sz="2100" dirty="0"/>
              <a:t>POST - update a existing resource or create a new resource.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4B8E-D8B2-483A-9B90-F4BCED666257}" type="slidenum">
              <a:rPr lang="en-US" smtClean="0"/>
              <a:t>31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2CD3E-A7A5-4D77-B772-AC226E96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1BF3-E092-42A6-BB2A-9DE39B12235A}" type="datetime1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659C4-AFAE-4DB5-A2F5-9FBCC4DF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</p:spTree>
    <p:extLst>
      <p:ext uri="{BB962C8B-B14F-4D97-AF65-F5344CB8AC3E}">
        <p14:creationId xmlns:p14="http://schemas.microsoft.com/office/powerpoint/2010/main" val="1602285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326" y="381000"/>
            <a:ext cx="7886700" cy="776288"/>
          </a:xfrm>
        </p:spPr>
        <p:txBody>
          <a:bodyPr>
            <a:normAutofit/>
          </a:bodyPr>
          <a:lstStyle/>
          <a:p>
            <a:r>
              <a:rPr lang="en-US" dirty="0"/>
              <a:t>RESTful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257800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1000"/>
              </a:spcAft>
            </a:pPr>
            <a:r>
              <a:rPr lang="en-US" dirty="0"/>
              <a:t>A web service is a collection of open protocols and standards used for exchanging data between applications or systems. </a:t>
            </a:r>
          </a:p>
          <a:p>
            <a:pPr>
              <a:spcAft>
                <a:spcPts val="1000"/>
              </a:spcAft>
            </a:pPr>
            <a:r>
              <a:rPr lang="en-US" dirty="0"/>
              <a:t>Software applications written in various programming languages and running on various platforms can use web services to exchange data.</a:t>
            </a:r>
          </a:p>
          <a:p>
            <a:pPr>
              <a:spcAft>
                <a:spcPts val="1000"/>
              </a:spcAft>
            </a:pPr>
            <a:r>
              <a:rPr lang="en-US" dirty="0"/>
              <a:t>This interoperability (e.g., communication between Java and Python, or Windows and Linux applications) is due to the use of open standards.</a:t>
            </a:r>
          </a:p>
          <a:p>
            <a:r>
              <a:rPr lang="en-US" dirty="0"/>
              <a:t>Web services based on REST Architecture are known as RESTful web services. These web services uses HTTP methods to implement the concept of REST architecture. A RESTful web service usually defines a URI, Uniform Resource Identifier a service, which provides resource representation such as JSON and set of HTTP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4B8E-D8B2-483A-9B90-F4BCED666257}" type="slidenum">
              <a:rPr lang="en-US" smtClean="0"/>
              <a:t>32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45205-3047-4D58-91AE-E6829F7F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A735-0F20-468E-A23B-EA7B2A8A88CE}" type="datetime1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6048F-8754-49F2-8F82-D5BCEC95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</p:spTree>
    <p:extLst>
      <p:ext uri="{BB962C8B-B14F-4D97-AF65-F5344CB8AC3E}">
        <p14:creationId xmlns:p14="http://schemas.microsoft.com/office/powerpoint/2010/main" val="935698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Using RESTful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1: A RESTful server that responds to requests from clients to return server maintained data in JSON format.</a:t>
            </a:r>
          </a:p>
          <a:p>
            <a:r>
              <a:rPr lang="en-US" dirty="0"/>
              <a:t>Example 2: A RESTful server that allows clients to modify server-side data.</a:t>
            </a:r>
          </a:p>
          <a:p>
            <a:r>
              <a:rPr lang="en-US" dirty="0"/>
              <a:t>Example 3: A RESTful server that accepts requests to delete server-side data.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3192D-F736-476F-B0FD-47412BEA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A973-B8CC-4FF6-B898-041E90C79C62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58CA5-9366-4B00-A696-60BC4372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EF212-42C2-40CB-B891-D4A633E7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23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8038" y="1332050"/>
            <a:ext cx="3250406" cy="1351515"/>
          </a:xfrm>
        </p:spPr>
        <p:txBody>
          <a:bodyPr>
            <a:normAutofit fontScale="90000"/>
          </a:bodyPr>
          <a:lstStyle/>
          <a:p>
            <a:r>
              <a:rPr lang="en-US" dirty="0"/>
              <a:t>JSON Based Database of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19071"/>
            <a:ext cx="4421672" cy="4879285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       "person1" :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	"first_name" : "Tim",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	"last_name" : "Cook",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	"id":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       },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       "person2" : {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	"first_name" : "Jeff",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	"last_name" : "Bezos",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	"id": 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       },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       "person3" : {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	"first_name" : "Satya",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	"last_name" : "Nadella",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	"id": 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4B8E-D8B2-483A-9B90-F4BCED666257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59753" y="3022738"/>
            <a:ext cx="1722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File Name:</a:t>
            </a:r>
          </a:p>
          <a:p>
            <a:r>
              <a:rPr lang="en-US" sz="2100" dirty="0"/>
              <a:t>persons.json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DE1E001-26FF-4C15-8719-C824F2D2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C8C8-6B49-4763-9D1B-5A7ED9F2699D}" type="datetime1">
              <a:rPr lang="en-US" smtClean="0"/>
              <a:t>3/6/2018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65219E-661C-453E-9CD8-028175A9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</p:spTree>
    <p:extLst>
      <p:ext uri="{BB962C8B-B14F-4D97-AF65-F5344CB8AC3E}">
        <p14:creationId xmlns:p14="http://schemas.microsoft.com/office/powerpoint/2010/main" val="4044963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2520-3CEA-44E7-B23E-C9C17CCC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Running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DDF38-2DF6-48FE-8353-C1F1DDF25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Create a folder for this project</a:t>
            </a:r>
          </a:p>
          <a:p>
            <a:r>
              <a:rPr lang="en-US" sz="2400" dirty="0"/>
              <a:t>Initialize the project with the command: </a:t>
            </a:r>
            <a:r>
              <a:rPr lang="en-US" sz="2400" dirty="0">
                <a:solidFill>
                  <a:srgbClr val="C00000"/>
                </a:solidFill>
              </a:rPr>
              <a:t>npm init</a:t>
            </a:r>
          </a:p>
          <a:p>
            <a:r>
              <a:rPr lang="en-US" sz="2400" dirty="0"/>
              <a:t>Run the following command in the project folder: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npm install express –save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 npm install body-parser –save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npm install multer --save</a:t>
            </a:r>
          </a:p>
          <a:p>
            <a:r>
              <a:rPr lang="en-US" sz="2400" dirty="0"/>
              <a:t>Create the file </a:t>
            </a:r>
            <a:r>
              <a:rPr lang="en-US" sz="2400" dirty="0">
                <a:solidFill>
                  <a:srgbClr val="00B0F0"/>
                </a:solidFill>
              </a:rPr>
              <a:t>persons.json </a:t>
            </a:r>
            <a:r>
              <a:rPr lang="en-US" sz="2400" dirty="0"/>
              <a:t>with the file contents from the previous slide.</a:t>
            </a:r>
          </a:p>
          <a:p>
            <a:r>
              <a:rPr lang="en-US" sz="2400" dirty="0"/>
              <a:t>Run server with the command: </a:t>
            </a:r>
            <a:r>
              <a:rPr lang="en-US" sz="2400" dirty="0">
                <a:solidFill>
                  <a:srgbClr val="C00000"/>
                </a:solidFill>
              </a:rPr>
              <a:t>node index</a:t>
            </a:r>
          </a:p>
          <a:p>
            <a:r>
              <a:rPr lang="en-US" sz="2400" dirty="0"/>
              <a:t>On the browser, go to the url: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http://localhost:3000/ListPersons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DF7A5-14BE-4024-B2CE-CBCAA866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911D-934E-4018-A78F-7CBF00AB6CFD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83497-436A-4B72-B6DC-643DC47D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56D2-D803-4219-B4E1-02D83373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72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1"/>
            <a:ext cx="848926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1: </a:t>
            </a:r>
            <a:br>
              <a:rPr lang="en-US" dirty="0"/>
            </a:br>
            <a:r>
              <a:rPr lang="en-US" dirty="0"/>
              <a:t>REST-ful API to get data from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183165" cy="44041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var express = require('express');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var app = express();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var fs = require("fs");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app.get('/listPersons', function (req, res)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fs.readFile( __dirname + "/" + "persons.json", 'utf8', function (err, data)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	console.log( data 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	res.end( data 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})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var server = app.listen(3000, function ()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console.log("App listening on port 3000")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4B8E-D8B2-483A-9B90-F4BCED666257}" type="slidenum">
              <a:rPr lang="en-US" smtClean="0"/>
              <a:t>36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D6984-380E-4106-8121-2465D9D8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74BE-1595-463A-BC09-5BE386EC4D85}" type="datetime1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FE450-E3E0-410F-93BB-4B922BA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</p:spTree>
    <p:extLst>
      <p:ext uri="{BB962C8B-B14F-4D97-AF65-F5344CB8AC3E}">
        <p14:creationId xmlns:p14="http://schemas.microsoft.com/office/powerpoint/2010/main" val="171691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2: </a:t>
            </a:r>
            <a:br>
              <a:rPr lang="en-US" dirty="0"/>
            </a:br>
            <a:r>
              <a:rPr lang="en-US" dirty="0"/>
              <a:t>RESTful Service to Modify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1"/>
            <a:ext cx="8229600" cy="4114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&lt;form action = </a:t>
            </a:r>
            <a:r>
              <a:rPr lang="en-US" dirty="0">
                <a:solidFill>
                  <a:srgbClr val="C00000"/>
                </a:solidFill>
                <a:hlinkClick r:id="rId2"/>
              </a:rPr>
              <a:t>http://127.0.0.1:3000/</a:t>
            </a:r>
            <a:r>
              <a:rPr lang="en-US" b="1" dirty="0">
                <a:solidFill>
                  <a:srgbClr val="C00000"/>
                </a:solidFill>
                <a:hlinkClick r:id="rId2"/>
              </a:rPr>
              <a:t>addPerson</a:t>
            </a:r>
            <a:r>
              <a:rPr lang="en-US" dirty="0">
                <a:solidFill>
                  <a:srgbClr val="C00000"/>
                </a:solidFill>
              </a:rPr>
              <a:t> method = "</a:t>
            </a:r>
            <a:r>
              <a:rPr lang="en-US" b="1" dirty="0">
                <a:solidFill>
                  <a:srgbClr val="C00000"/>
                </a:solidFill>
              </a:rPr>
              <a:t>POST</a:t>
            </a:r>
            <a:r>
              <a:rPr lang="en-US" dirty="0">
                <a:solidFill>
                  <a:srgbClr val="C0000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 First Name: &lt;input type = "text" name = "first_name"&gt; &lt;</a:t>
            </a:r>
            <a:r>
              <a:rPr lang="en-US" dirty="0" err="1">
                <a:solidFill>
                  <a:srgbClr val="C00000"/>
                </a:solidFill>
              </a:rPr>
              <a:t>br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 Last Name: &lt;input type = "text" name = "last_name"&gt; &lt;</a:t>
            </a:r>
            <a:r>
              <a:rPr lang="en-US" dirty="0" err="1">
                <a:solidFill>
                  <a:srgbClr val="C00000"/>
                </a:solidFill>
              </a:rPr>
              <a:t>br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 ID: &lt;input type = "text" name = "id"&gt;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 &lt;input type = "submit" value = "Submit"&gt;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&lt;/form&gt;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&lt;/body&gt;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4B8E-D8B2-483A-9B90-F4BCED666257}" type="slidenum">
              <a:rPr lang="en-US" smtClean="0"/>
              <a:t>37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13126-533B-4ACF-B70B-A47541FA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F713-0419-4E09-BBEE-1673AA0CF9FF}" type="datetime1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52585-41C7-4D3E-B5C9-61289F6B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</p:spTree>
    <p:extLst>
      <p:ext uri="{BB962C8B-B14F-4D97-AF65-F5344CB8AC3E}">
        <p14:creationId xmlns:p14="http://schemas.microsoft.com/office/powerpoint/2010/main" val="561137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58150" cy="475679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sz="2200" dirty="0">
                <a:solidFill>
                  <a:srgbClr val="C00000"/>
                </a:solidFill>
              </a:rPr>
              <a:t>var express = require('express');</a:t>
            </a:r>
          </a:p>
          <a:p>
            <a:pPr marL="0" indent="0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sz="2200" dirty="0">
                <a:solidFill>
                  <a:srgbClr val="C00000"/>
                </a:solidFill>
              </a:rPr>
              <a:t>var app = express();</a:t>
            </a:r>
          </a:p>
          <a:p>
            <a:pPr marL="0" indent="0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sz="2200" dirty="0">
                <a:solidFill>
                  <a:srgbClr val="C00000"/>
                </a:solidFill>
              </a:rPr>
              <a:t>var fs = require("fs");</a:t>
            </a:r>
          </a:p>
          <a:p>
            <a:pPr marL="0" indent="0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sz="2200" dirty="0">
                <a:solidFill>
                  <a:srgbClr val="C00000"/>
                </a:solidFill>
              </a:rPr>
              <a:t>var bodyParser = require('body-parser');</a:t>
            </a:r>
          </a:p>
          <a:p>
            <a:pPr marL="0" indent="0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sz="2200" dirty="0">
                <a:solidFill>
                  <a:srgbClr val="C00000"/>
                </a:solidFill>
              </a:rPr>
              <a:t>var urlencodedParser = bodyParser.urlencoded({ extended: false })</a:t>
            </a:r>
          </a:p>
          <a:p>
            <a:pPr marL="0" indent="0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sz="2200" dirty="0">
                <a:solidFill>
                  <a:srgbClr val="C00000"/>
                </a:solidFill>
              </a:rPr>
              <a:t>var server = app.listen(3000, function () {</a:t>
            </a:r>
          </a:p>
          <a:p>
            <a:pPr marL="0" indent="0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sz="2200" dirty="0">
                <a:solidFill>
                  <a:srgbClr val="C00000"/>
                </a:solidFill>
              </a:rPr>
              <a:t>	console.log("App listening on port 3000")</a:t>
            </a:r>
          </a:p>
          <a:p>
            <a:pPr marL="0" indent="0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sz="2200" dirty="0">
                <a:solidFill>
                  <a:srgbClr val="C00000"/>
                </a:solidFill>
              </a:rPr>
              <a:t>})</a:t>
            </a:r>
          </a:p>
          <a:p>
            <a:pPr marL="0" indent="0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sz="2200" dirty="0">
                <a:solidFill>
                  <a:srgbClr val="C00000"/>
                </a:solidFill>
              </a:rPr>
              <a:t>app.get('/index.html', function (req, res) {</a:t>
            </a:r>
          </a:p>
          <a:p>
            <a:pPr marL="0" indent="0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sz="2200" dirty="0">
                <a:solidFill>
                  <a:srgbClr val="C00000"/>
                </a:solidFill>
              </a:rPr>
              <a:t>   res.sendFile( __dirname + "/" + "index.html" );</a:t>
            </a:r>
          </a:p>
          <a:p>
            <a:pPr marL="0" indent="0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sz="2200" dirty="0">
                <a:solidFill>
                  <a:srgbClr val="C00000"/>
                </a:solidFill>
              </a:rPr>
              <a:t>})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4B8E-D8B2-483A-9B90-F4BCED666257}" type="slidenum">
              <a:rPr lang="en-US" smtClean="0"/>
              <a:t>38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DD86A-2E95-416B-BC0E-3E1221BF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B038-5CF1-4321-853B-683EF51826F8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369FB-8766-41ED-99B3-E9F92D9A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</p:spTree>
    <p:extLst>
      <p:ext uri="{BB962C8B-B14F-4D97-AF65-F5344CB8AC3E}">
        <p14:creationId xmlns:p14="http://schemas.microsoft.com/office/powerpoint/2010/main" val="2531932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610600" cy="65532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app.post('/addPerson', urlencodedParser, function (req, res)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       var person =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	  "person4" :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	         "first_name" : req.body.first_name,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	         "last_name" : req.body.last_name,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	         "id": req.body.id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	  }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800" dirty="0">
                <a:solidFill>
                  <a:srgbClr val="C00000"/>
                </a:solidFill>
              </a:rPr>
              <a:t>     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       fs.readFile( __dirname + "/" + "persons.json",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				 'utf8', function (err, data)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	  data = JSON.parse( data 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	  data["person4"] = person["person4"];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	  console.log( data 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	  res.end( JSON.stringify(data));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       });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})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4B8E-D8B2-483A-9B90-F4BCED666257}" type="slidenum">
              <a:rPr lang="en-US" smtClean="0"/>
              <a:t>39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C3324-228E-4022-9729-2CE00BB5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D9-661D-4D3C-AE5A-7EBC63127B39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71F68-3316-46A2-8112-10FFE924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</p:spTree>
    <p:extLst>
      <p:ext uri="{BB962C8B-B14F-4D97-AF65-F5344CB8AC3E}">
        <p14:creationId xmlns:p14="http://schemas.microsoft.com/office/powerpoint/2010/main" val="170858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>
            <a:normAutofit/>
          </a:bodyPr>
          <a:lstStyle/>
          <a:p>
            <a:r>
              <a:rPr lang="en-US" sz="2600" dirty="0"/>
              <a:t>The request message is sent via Uniform Resource Locators (URLs)</a:t>
            </a:r>
          </a:p>
          <a:p>
            <a:r>
              <a:rPr lang="en-US" sz="2600" dirty="0"/>
              <a:t>A URL has a simple structure that consists of: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7696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C7BA-09E2-4D19-A264-0DBB9CFF153E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2EB9-CE9E-4ACA-9EA9-0C287ED636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14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3: A RESTful Service to Delete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&lt;body&gt;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     &lt;h2&gt; ID of person to delete &lt;/h2&gt;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     &lt;form action = </a:t>
            </a:r>
            <a:r>
              <a:rPr lang="en-US" sz="2200" b="1" dirty="0">
                <a:solidFill>
                  <a:srgbClr val="C00000"/>
                </a:solidFill>
              </a:rPr>
              <a:t>"</a:t>
            </a:r>
            <a:r>
              <a:rPr lang="en-US" sz="2200" dirty="0">
                <a:solidFill>
                  <a:srgbClr val="C00000"/>
                </a:solidFill>
              </a:rPr>
              <a:t>http://127.0.0.1:3000/</a:t>
            </a:r>
            <a:r>
              <a:rPr lang="en-US" sz="2200" b="1" dirty="0">
                <a:solidFill>
                  <a:srgbClr val="C00000"/>
                </a:solidFill>
              </a:rPr>
              <a:t>deletePerson"</a:t>
            </a:r>
            <a:r>
              <a:rPr lang="en-US" sz="2200" dirty="0">
                <a:solidFill>
                  <a:srgbClr val="C00000"/>
                </a:solidFill>
              </a:rPr>
              <a:t>  method = "</a:t>
            </a:r>
            <a:r>
              <a:rPr lang="en-US" sz="2200" b="1" dirty="0">
                <a:solidFill>
                  <a:srgbClr val="C00000"/>
                </a:solidFill>
              </a:rPr>
              <a:t>POST</a:t>
            </a:r>
            <a:r>
              <a:rPr lang="en-US" sz="2200" dirty="0">
                <a:solidFill>
                  <a:srgbClr val="C0000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     ID: &lt;input type = "text" name = "id"&gt;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     &lt;input type = "submit" value = "Submit"&gt;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  &lt;/form&gt;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&lt;/body&gt;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4B8E-D8B2-483A-9B90-F4BCED666257}" type="slidenum">
              <a:rPr lang="en-US" smtClean="0"/>
              <a:t>40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9714A-CA09-4F30-95A8-A8F9AEDC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11BA-F8DC-4245-A6A0-9B16AA9C0EAC}" type="datetime1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B2134-65B2-46F2-9307-4AA98691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</p:spTree>
    <p:extLst>
      <p:ext uri="{BB962C8B-B14F-4D97-AF65-F5344CB8AC3E}">
        <p14:creationId xmlns:p14="http://schemas.microsoft.com/office/powerpoint/2010/main" val="2315399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14400"/>
            <a:ext cx="8318897" cy="4572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var express = require('express');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var app = express();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var fs = require("fs");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var bodyParser = require('body-parser');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var urlencodedParser = bodyParser.urlencoded({ extended: false })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var server = app.listen(3000, function ()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console.log("App listening at port 3000")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})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app.get('/index.html', function (req, res) {</a:t>
            </a:r>
          </a:p>
          <a:p>
            <a:pPr marL="0" indent="0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       res.sendFile( __dirname + "/" + "index.html" );</a:t>
            </a:r>
          </a:p>
          <a:p>
            <a:pPr marL="0" indent="0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})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4B8E-D8B2-483A-9B90-F4BCED666257}" type="slidenum">
              <a:rPr lang="en-US" smtClean="0"/>
              <a:t>41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0AC45-9305-4FDB-B563-4AF337DE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D160-DA97-4FC9-9E01-D72FE837743C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20689-AA53-4681-AD17-63466E95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</p:spTree>
    <p:extLst>
      <p:ext uri="{BB962C8B-B14F-4D97-AF65-F5344CB8AC3E}">
        <p14:creationId xmlns:p14="http://schemas.microsoft.com/office/powerpoint/2010/main" val="3891588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749955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app.post('/deletePerson', urlencodedParser, function (req, res)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 fs.readFile( __dirname + "/" + "persons.json", 'utf8', function (err, data)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data = JSON.parse(data);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delete data["person" + req.body.id];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console.log( data 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res.end( JSON.stringify(data));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fs.writeFile('persons-2.json',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     JSON.stringify(data, null, "\t"), (err) =&gt;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	 if (err) throw err;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	 console.log('Output to file complete.');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     });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  });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})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8AE96-C341-48C1-98A6-EB698FCF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A7B5-705B-404F-A8C6-495846169868}" type="datetime1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6528C-E883-4944-BEC1-AEFDA9E9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194BD-4623-4B46-8C84-62653957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972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8975"/>
            <a:ext cx="7886700" cy="434534"/>
          </a:xfrm>
        </p:spPr>
        <p:txBody>
          <a:bodyPr>
            <a:normAutofit fontScale="90000"/>
          </a:bodyPr>
          <a:lstStyle/>
          <a:p>
            <a:r>
              <a:rPr lang="en-US" dirty="0"/>
              <a:t>Postman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886700" cy="2133600"/>
          </a:xfrm>
        </p:spPr>
        <p:txBody>
          <a:bodyPr>
            <a:normAutofit/>
          </a:bodyPr>
          <a:lstStyle/>
          <a:p>
            <a:r>
              <a:rPr lang="en-US" sz="2400" dirty="0"/>
              <a:t>Postman is a Web REST client that allows you to enter and monitor HTTP requests and responses.</a:t>
            </a:r>
          </a:p>
          <a:p>
            <a:r>
              <a:rPr lang="en-US" sz="2400" dirty="0"/>
              <a:t>It can be installed as a Chrome add-on.  It is available from the Chrome Web Store (</a:t>
            </a:r>
            <a:r>
              <a:rPr lang="en-US" sz="2400" dirty="0">
                <a:hlinkClick r:id="rId2"/>
              </a:rPr>
              <a:t>https://chrome.google.com/webstore/category/apps</a:t>
            </a:r>
            <a:r>
              <a:rPr lang="en-US" sz="2400" dirty="0"/>
              <a:t>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4B8E-D8B2-483A-9B90-F4BCED666257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276600"/>
            <a:ext cx="6022379" cy="31417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73E3324-66AD-44B2-964B-9C04DAD9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807-D735-4BBB-BF00-ACD1478F30D7}" type="datetime1">
              <a:rPr lang="en-US" smtClean="0"/>
              <a:t>3/6/2018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267CA6-77F7-493F-960D-8543895C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</p:spTree>
    <p:extLst>
      <p:ext uri="{BB962C8B-B14F-4D97-AF65-F5344CB8AC3E}">
        <p14:creationId xmlns:p14="http://schemas.microsoft.com/office/powerpoint/2010/main" val="23993067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8318"/>
            <a:ext cx="7886700" cy="40124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67" y="1329469"/>
            <a:ext cx="8803780" cy="43440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4B8E-D8B2-483A-9B90-F4BCED666257}" type="slidenum">
              <a:rPr lang="en-US" smtClean="0"/>
              <a:t>44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03531" y="2441228"/>
            <a:ext cx="1275160" cy="221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2564607" y="2435101"/>
            <a:ext cx="775097" cy="221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7342379" y="2435100"/>
            <a:ext cx="846534" cy="221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2868682" y="4346403"/>
            <a:ext cx="3966956" cy="1221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2534790" y="3999310"/>
            <a:ext cx="475060" cy="300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3048D-F09D-451F-8E3C-E8DE79C2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F144-89D9-4370-AFC6-D508CED8AC3D}" type="datetime1">
              <a:rPr lang="en-US" smtClean="0"/>
              <a:t>3/6/2018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3CE294-FFC4-4C79-B8E7-967B23F3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</p:spTree>
    <p:extLst>
      <p:ext uri="{BB962C8B-B14F-4D97-AF65-F5344CB8AC3E}">
        <p14:creationId xmlns:p14="http://schemas.microsoft.com/office/powerpoint/2010/main" val="2685211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903" y="152400"/>
            <a:ext cx="8623697" cy="66294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C00000"/>
                </a:solidFill>
              </a:rPr>
              <a:t>var express = require('express');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C00000"/>
                </a:solidFill>
              </a:rPr>
              <a:t>var app = express();</a:t>
            </a:r>
          </a:p>
          <a:p>
            <a:pPr marL="0" indent="0">
              <a:lnSpc>
                <a:spcPct val="90000"/>
              </a:lnSpc>
              <a:spcAft>
                <a:spcPts val="900"/>
              </a:spcAft>
              <a:buNone/>
            </a:pPr>
            <a:r>
              <a:rPr lang="en-US" sz="1800" dirty="0">
                <a:solidFill>
                  <a:srgbClr val="C00000"/>
                </a:solidFill>
              </a:rPr>
              <a:t>var fs = require("fs");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C00000"/>
                </a:solidFill>
              </a:rPr>
              <a:t>var server = app.listen(3000, function 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C00000"/>
                </a:solidFill>
              </a:rPr>
              <a:t>      console.log("App listening at port 3000")</a:t>
            </a:r>
          </a:p>
          <a:p>
            <a:pPr marL="0" indent="0">
              <a:lnSpc>
                <a:spcPct val="90000"/>
              </a:lnSpc>
              <a:spcAft>
                <a:spcPts val="450"/>
              </a:spcAft>
              <a:buNone/>
            </a:pPr>
            <a:r>
              <a:rPr lang="en-US" sz="1800" dirty="0">
                <a:solidFill>
                  <a:srgbClr val="C00000"/>
                </a:solidFill>
              </a:rPr>
              <a:t>})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C00000"/>
                </a:solidFill>
              </a:rPr>
              <a:t>app.get('/index.html', function (req, res)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C00000"/>
                </a:solidFill>
              </a:rPr>
              <a:t>      res.sendFile( __dirname + "/" + "index.html" );</a:t>
            </a:r>
          </a:p>
          <a:p>
            <a:pPr marL="0" indent="0">
              <a:lnSpc>
                <a:spcPct val="90000"/>
              </a:lnSpc>
              <a:spcAft>
                <a:spcPts val="450"/>
              </a:spcAft>
              <a:buNone/>
            </a:pPr>
            <a:r>
              <a:rPr lang="en-US" sz="1800" dirty="0">
                <a:solidFill>
                  <a:srgbClr val="C00000"/>
                </a:solidFill>
              </a:rPr>
              <a:t>})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C00000"/>
                </a:solidFill>
              </a:rPr>
              <a:t>app.delete('</a:t>
            </a:r>
            <a:r>
              <a:rPr lang="en-US" sz="1800" b="1" dirty="0">
                <a:solidFill>
                  <a:srgbClr val="C00000"/>
                </a:solidFill>
              </a:rPr>
              <a:t>/deletePerson/:id</a:t>
            </a:r>
            <a:r>
              <a:rPr lang="en-US" sz="1800" dirty="0">
                <a:solidFill>
                  <a:srgbClr val="C00000"/>
                </a:solidFill>
              </a:rPr>
              <a:t>', function (req, res)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C00000"/>
                </a:solidFill>
              </a:rPr>
              <a:t>      fs.readFile( __dirname + "/" + "persons.json", 'utf8', function (err, data)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C00000"/>
                </a:solidFill>
              </a:rPr>
              <a:t>             data = JSON.parse(data);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C00000"/>
                </a:solidFill>
              </a:rPr>
              <a:t>             const req_id = req.params.id;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C00000"/>
                </a:solidFill>
              </a:rPr>
              <a:t>             delete data["person" + req_id];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C00000"/>
                </a:solidFill>
              </a:rPr>
              <a:t>             res.end( JSON.stringify(data));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C00000"/>
                </a:solidFill>
              </a:rPr>
              <a:t>             fs.writeFile(__dirname + "/" + "persons.json", JSON.stringify(data), function(err)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C00000"/>
                </a:solidFill>
              </a:rPr>
              <a:t>	      if (err) {  return console.error(err);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C00000"/>
                </a:solidFill>
              </a:rPr>
              <a:t>             })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C00000"/>
                </a:solidFill>
              </a:rPr>
              <a:t>      })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C00000"/>
                </a:solidFill>
              </a:rPr>
              <a:t>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4B8E-D8B2-483A-9B90-F4BCED666257}" type="slidenum">
              <a:rPr lang="en-US" smtClean="0"/>
              <a:t>45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2DCEC-D7FC-454B-A189-58F0CF7C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02C-3A97-41EC-8806-35C180F6D7CC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7D2EE-36DD-4448-893B-EC778014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</p:spTree>
    <p:extLst>
      <p:ext uri="{BB962C8B-B14F-4D97-AF65-F5344CB8AC3E}">
        <p14:creationId xmlns:p14="http://schemas.microsoft.com/office/powerpoint/2010/main" val="42405803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29" y="1166173"/>
            <a:ext cx="8671227" cy="4323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4B8E-D8B2-483A-9B90-F4BCED666257}" type="slidenum">
              <a:rPr lang="en-US" smtClean="0"/>
              <a:t>46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32385" y="2082405"/>
            <a:ext cx="775097" cy="221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2828926" y="2082405"/>
            <a:ext cx="1546622" cy="221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3361135" y="3736183"/>
            <a:ext cx="775097" cy="221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853DB-C226-4BC0-AAE8-743121D6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D064-C824-4460-9C90-C6DC27C72126}" type="datetime1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6C813-48E8-406C-84C9-EDAFE717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</p:spTree>
    <p:extLst>
      <p:ext uri="{BB962C8B-B14F-4D97-AF65-F5344CB8AC3E}">
        <p14:creationId xmlns:p14="http://schemas.microsoft.com/office/powerpoint/2010/main" val="20383682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152400"/>
            <a:ext cx="4065106" cy="1223544"/>
          </a:xfrm>
        </p:spPr>
        <p:txBody>
          <a:bodyPr>
            <a:normAutofit fontScale="90000"/>
          </a:bodyPr>
          <a:lstStyle/>
          <a:p>
            <a:r>
              <a:rPr lang="en-US" dirty="0"/>
              <a:t>Show a Person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4172"/>
            <a:ext cx="8839200" cy="556259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var express = require('express');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var app = express();</a:t>
            </a:r>
          </a:p>
          <a:p>
            <a:pPr marL="0" indent="0">
              <a:lnSpc>
                <a:spcPct val="80000"/>
              </a:lnSpc>
              <a:spcAft>
                <a:spcPts val="900"/>
              </a:spcAft>
              <a:buNone/>
            </a:pPr>
            <a:r>
              <a:rPr lang="en-US" sz="2400" dirty="0">
                <a:solidFill>
                  <a:srgbClr val="C00000"/>
                </a:solidFill>
              </a:rPr>
              <a:t>var fs = require("fs");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app.get('/:id', function (req, res)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fs.readFile( __dirname + "/" + "persons.json", function (err, data)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    persons = JSON.parse(data);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    var person = persons["person" + req.params.id]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    console.log(person);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    res.end( JSON.stringify(person));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});</a:t>
            </a:r>
          </a:p>
          <a:p>
            <a:pPr marL="0" indent="0">
              <a:lnSpc>
                <a:spcPct val="80000"/>
              </a:lnSpc>
              <a:spcAft>
                <a:spcPts val="900"/>
              </a:spcAft>
              <a:buNone/>
            </a:pPr>
            <a:r>
              <a:rPr lang="en-US" sz="2400" dirty="0">
                <a:solidFill>
                  <a:srgbClr val="C00000"/>
                </a:solidFill>
              </a:rPr>
              <a:t>})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var server = app.listen(3000, "127.0.0.1", function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var host = server.address().address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var port = server.address().port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console.log("Example app listening at http://%s:%s", host, port)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4B8E-D8B2-483A-9B90-F4BCED666257}" type="slidenum">
              <a:rPr lang="en-US" smtClean="0"/>
              <a:t>47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596F0-7943-4AD2-926E-0A28B757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9583-EA79-4C18-ACD4-142B5BDD354F}" type="datetime1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0F75F-7F58-4300-BA26-B859A460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</p:spTree>
    <p:extLst>
      <p:ext uri="{BB962C8B-B14F-4D97-AF65-F5344CB8AC3E}">
        <p14:creationId xmlns:p14="http://schemas.microsoft.com/office/powerpoint/2010/main" val="40035884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03" y="1682354"/>
            <a:ext cx="8879473" cy="34450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4B8E-D8B2-483A-9B90-F4BCED666257}" type="slidenum">
              <a:rPr lang="en-US" smtClean="0"/>
              <a:t>48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1FE33-B437-4C3F-98D2-5D5DE50D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C851-F72E-4E26-9DBB-CA39B551A3D1}" type="datetime1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122D5-378D-4FE5-9AF2-3B683B15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</p:spTree>
    <p:extLst>
      <p:ext uri="{BB962C8B-B14F-4D97-AF65-F5344CB8AC3E}">
        <p14:creationId xmlns:p14="http://schemas.microsoft.com/office/powerpoint/2010/main" val="32606657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9560"/>
            <a:ext cx="3053953" cy="63819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(process_get.js)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1417"/>
            <a:ext cx="8077200" cy="548640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var express = require('express');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var app = express();</a:t>
            </a:r>
          </a:p>
          <a:p>
            <a:pPr marL="0" indent="0">
              <a:lnSpc>
                <a:spcPct val="80000"/>
              </a:lnSpc>
              <a:spcAft>
                <a:spcPts val="3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app.use(express.static('public'));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app.get('/index.html', function (req, res)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      res.sendFile( __dirname + "/" + "index.html" );</a:t>
            </a:r>
          </a:p>
          <a:p>
            <a:pPr marL="0" indent="0">
              <a:lnSpc>
                <a:spcPct val="80000"/>
              </a:lnSpc>
              <a:spcAft>
                <a:spcPts val="12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})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app.get('/process_get', function (req, res)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      response =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            first : req.query.first_name,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            last : req.query.last_name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      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      console.log(response);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      res.end(JSON.stringify(response));</a:t>
            </a:r>
          </a:p>
          <a:p>
            <a:pPr marL="0" indent="0">
              <a:lnSpc>
                <a:spcPct val="80000"/>
              </a:lnSpc>
              <a:spcAft>
                <a:spcPts val="120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})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var server = app.listen(3000, function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      var host = server.address().address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      var port = server.address().port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      console.log("Example app listening at http://%s:%s", host, port)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4B8E-D8B2-483A-9B90-F4BCED666257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86400" y="152400"/>
            <a:ext cx="3489628" cy="1060484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rgbClr val="00B050"/>
                </a:solidFill>
              </a:rPr>
              <a:t>How to Pass Parameters with Postman, using the GET Method?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A06467-E2EF-4E2E-9EA4-32EABD9E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58E4-A4E4-41EE-8DF2-D86D77556A3C}" type="datetime1">
              <a:rPr lang="en-US" smtClean="0"/>
              <a:t>3/6/2018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B8B6F0-F74C-4FDF-A1F5-69070D5C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</p:spTree>
    <p:extLst>
      <p:ext uri="{BB962C8B-B14F-4D97-AF65-F5344CB8AC3E}">
        <p14:creationId xmlns:p14="http://schemas.microsoft.com/office/powerpoint/2010/main" val="97235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E1F610-C50B-42C6-BA42-09234FA3C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87" y="228600"/>
            <a:ext cx="8484351" cy="285829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E75C2-C96C-4C64-85FB-25EFD51A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911D-934E-4018-A78F-7CBF00AB6CFD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0C56C-0D2D-4B76-ACBF-18A42BBF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0C6D4-75A6-4DBE-93BC-715B96C1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8944E6-D7F0-4F95-937E-3B54FFE26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87" y="3291754"/>
            <a:ext cx="8001000" cy="303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152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181" y="609600"/>
            <a:ext cx="7886700" cy="711131"/>
          </a:xfrm>
        </p:spPr>
        <p:txBody>
          <a:bodyPr>
            <a:normAutofit fontScale="90000"/>
          </a:bodyPr>
          <a:lstStyle/>
          <a:p>
            <a:r>
              <a:rPr lang="en-US" dirty="0"/>
              <a:t>Previously We used: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8392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&lt;body&gt;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  &lt;form action = "http://127.0.0.1:3000/</a:t>
            </a:r>
            <a:r>
              <a:rPr lang="en-US" sz="2200" b="1" dirty="0">
                <a:solidFill>
                  <a:srgbClr val="C00000"/>
                </a:solidFill>
              </a:rPr>
              <a:t>process_get</a:t>
            </a:r>
            <a:r>
              <a:rPr lang="en-US" sz="2200" dirty="0">
                <a:solidFill>
                  <a:srgbClr val="C00000"/>
                </a:solidFill>
              </a:rPr>
              <a:t>" method = "</a:t>
            </a:r>
            <a:r>
              <a:rPr lang="en-US" sz="2200" b="1" dirty="0">
                <a:solidFill>
                  <a:srgbClr val="C00000"/>
                </a:solidFill>
              </a:rPr>
              <a:t>GET</a:t>
            </a:r>
            <a:r>
              <a:rPr lang="en-US" sz="2200" dirty="0">
                <a:solidFill>
                  <a:srgbClr val="C0000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     First Name: &lt;input type = "text" name = "first_name"&gt;  &lt;br&gt;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     Last Name: &lt;input type = "text" name = "last_name"&gt;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     &lt;input type = "submit" value = "Submit"&gt;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  &lt;/form&gt;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&lt;/body&gt;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4B8E-D8B2-483A-9B90-F4BCED666257}" type="slidenum">
              <a:rPr lang="en-US" smtClean="0"/>
              <a:t>50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0EC20-C402-4FF8-9AB4-CF227E23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68F9-3D3C-4DAF-AB5C-69C73EA3D913}" type="datetime1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4F9CE-5092-43C7-876A-59C3B4F9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</p:spTree>
    <p:extLst>
      <p:ext uri="{BB962C8B-B14F-4D97-AF65-F5344CB8AC3E}">
        <p14:creationId xmlns:p14="http://schemas.microsoft.com/office/powerpoint/2010/main" val="20135974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83" y="1718227"/>
            <a:ext cx="8580486" cy="3589114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5" name="Oval 4"/>
          <p:cNvSpPr/>
          <p:nvPr/>
        </p:nvSpPr>
        <p:spPr>
          <a:xfrm>
            <a:off x="1073426" y="1632502"/>
            <a:ext cx="2176670" cy="614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6531210" y="1582381"/>
            <a:ext cx="679455" cy="614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521805" y="2396572"/>
            <a:ext cx="3183007" cy="223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521804" y="2672927"/>
            <a:ext cx="3183007" cy="223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289102" y="3601963"/>
            <a:ext cx="4097257" cy="348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11AFA-4552-47BE-B420-CFEA0310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8EA8-20AE-43F7-B520-6E99263C7C2B}" type="datetime1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6EDA2-99B3-4F7C-978A-12D0720B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52335C-6C33-4631-9E9B-21FB6EDA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620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9059" y="5030391"/>
            <a:ext cx="3071813" cy="594122"/>
          </a:xfrm>
        </p:spPr>
        <p:txBody>
          <a:bodyPr>
            <a:normAutofit/>
          </a:bodyPr>
          <a:lstStyle/>
          <a:p>
            <a:r>
              <a:rPr lang="en-US" sz="2700" dirty="0"/>
              <a:t>(process_post.js)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457200"/>
            <a:ext cx="7886700" cy="630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var express = require('express');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var app = express();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var bodyParser = require('body-parser');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var urlencodedParser = bodyParser.urlencoded({ extended: false })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app.use(express.static('public'));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app.get('/index.htm', function (req, res)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  res.sendFile( __dirname + "/" + "index.htm" 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})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app.post('/process_post', urlencodedParser, function (req, res)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      response =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           first_name:req.body.first_name,  last_name:req.body.last_name };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      console.log(response);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      res.end(JSON.stringify(response));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})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var server = app.listen(3000, function 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  console.log("listening at port 3000")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4B8E-D8B2-483A-9B90-F4BCED666257}" type="slidenum">
              <a:rPr lang="en-US" smtClean="0"/>
              <a:t>52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1000" y="76200"/>
            <a:ext cx="4824096" cy="93128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rgbClr val="00B050"/>
                </a:solidFill>
              </a:rPr>
              <a:t>How to Pass Parameters with Postman, using the POST Method?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D12DB4-4251-446F-AC99-7FE7EB68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</p:spTree>
    <p:extLst>
      <p:ext uri="{BB962C8B-B14F-4D97-AF65-F5344CB8AC3E}">
        <p14:creationId xmlns:p14="http://schemas.microsoft.com/office/powerpoint/2010/main" val="41136846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886700" cy="807037"/>
          </a:xfrm>
        </p:spPr>
        <p:txBody>
          <a:bodyPr/>
          <a:lstStyle/>
          <a:p>
            <a:r>
              <a:rPr lang="en-US" dirty="0"/>
              <a:t>Previously we used: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33588"/>
            <a:ext cx="8839200" cy="352362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&lt;form action = "http://127.0.0.1:3000/</a:t>
            </a:r>
            <a:r>
              <a:rPr lang="en-US" b="1" dirty="0">
                <a:solidFill>
                  <a:srgbClr val="C00000"/>
                </a:solidFill>
              </a:rPr>
              <a:t>process_post</a:t>
            </a:r>
            <a:r>
              <a:rPr lang="en-US" dirty="0">
                <a:solidFill>
                  <a:srgbClr val="C00000"/>
                </a:solidFill>
              </a:rPr>
              <a:t>" method = "</a:t>
            </a:r>
            <a:r>
              <a:rPr lang="en-US" b="1" dirty="0">
                <a:solidFill>
                  <a:srgbClr val="C00000"/>
                </a:solidFill>
              </a:rPr>
              <a:t>POST</a:t>
            </a:r>
            <a:r>
              <a:rPr lang="en-US" dirty="0">
                <a:solidFill>
                  <a:srgbClr val="C0000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 First Name: &lt;input type = "text" name = "first_name"&gt; &lt;br&gt;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 Last Name: &lt;input type = "text" name = "last_name"&gt;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 &lt;input type = "submit" value = "Submit"&gt;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&lt;/form&gt;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&lt;/body&gt;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4B8E-D8B2-483A-9B90-F4BCED666257}" type="slidenum">
              <a:rPr lang="en-US" smtClean="0"/>
              <a:t>53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95CED-2CB8-4227-9A67-3DBCE93D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0E5A-BB1E-466C-A941-FBE9530CAAE7}" type="datetime1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C3848-7756-4A56-B60A-B50FFFAC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</p:spTree>
    <p:extLst>
      <p:ext uri="{BB962C8B-B14F-4D97-AF65-F5344CB8AC3E}">
        <p14:creationId xmlns:p14="http://schemas.microsoft.com/office/powerpoint/2010/main" val="7224617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63" y="1719958"/>
            <a:ext cx="8773310" cy="3140278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70842" y="1802176"/>
            <a:ext cx="611257" cy="2907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1216277" y="1802176"/>
            <a:ext cx="1844509" cy="2907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982098" y="2505858"/>
            <a:ext cx="1503352" cy="2907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1832902" y="2215138"/>
            <a:ext cx="611257" cy="2907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177529" y="3109339"/>
            <a:ext cx="4102968" cy="4731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F5B2D6-DF21-4584-BFD3-E961BE8D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0E381F-3008-40EB-8120-B54F6472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54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658C70F-DE6B-456B-B237-F49BB131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BC90-EAA6-4AB7-922F-5649E7A87E4F}" type="datetime1">
              <a:rPr lang="en-US" smtClean="0"/>
              <a:t>3/6/2018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805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BB5F-DEA0-4448-91AD-B597139E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Node.js App Access to Cloud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D0D7-CE93-441F-8554-0F81B63E8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Node.js app</a:t>
            </a:r>
          </a:p>
          <a:p>
            <a:r>
              <a:rPr lang="en-US" dirty="0"/>
              <a:t>Verify connectivity to database on Azure</a:t>
            </a:r>
          </a:p>
          <a:p>
            <a:r>
              <a:rPr lang="en-US" dirty="0"/>
              <a:t>An app to access/modify database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19890-B140-41EC-9850-EC1A1036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A164-42CB-4839-AB30-59AB634B2D62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1558D-AB69-4019-B1A3-75192047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E305F-6D9A-4907-B56A-C2C1474B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439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21BF4B-73F3-4B08-80E3-5EF54314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the Node.js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984A-C2C9-4515-A961-4DD386876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We will create a simple Node.js app to perform basic CRUD operations: </a:t>
            </a:r>
            <a:r>
              <a:rPr lang="en-US" sz="2400" dirty="0">
                <a:solidFill>
                  <a:srgbClr val="00B0F0"/>
                </a:solidFill>
              </a:rPr>
              <a:t>Insert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F0"/>
                </a:solidFill>
              </a:rPr>
              <a:t>Update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F0"/>
                </a:solidFill>
              </a:rPr>
              <a:t>Delete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00B0F0"/>
                </a:solidFill>
              </a:rPr>
              <a:t>Select</a:t>
            </a:r>
            <a:r>
              <a:rPr lang="en-US" sz="2400" dirty="0"/>
              <a:t>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In a Windows CMD window, type the following commands: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cd ~/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mkdir SqlCRUD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cd SqlCRUD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npm init -y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npm install tedious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npm install async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E866C-85D7-4942-93CB-8C14482A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4834-B052-41E7-9061-A246AC4AD617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CBD07-E5EE-4846-91DA-97FFD9F0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AFD4F-C0C9-4B3A-B610-66ABC464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61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A63DB-8973-49EA-998C-8006A91F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6858000" cy="5729288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var Connection = require('tedious').Connection;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var Request = require('tedious').Request;</a:t>
            </a:r>
          </a:p>
          <a:p>
            <a:pPr marL="0" indent="0">
              <a:lnSpc>
                <a:spcPct val="70000"/>
              </a:lnSpc>
              <a:spcAft>
                <a:spcPts val="1200"/>
              </a:spcAft>
              <a:buNone/>
            </a:pPr>
            <a:r>
              <a:rPr lang="en-US" sz="2400" dirty="0">
                <a:solidFill>
                  <a:srgbClr val="C00000"/>
                </a:solidFill>
              </a:rPr>
              <a:t>var TYPES = require('tedious').TYPES;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var dbconfig =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userName: '</a:t>
            </a:r>
            <a:r>
              <a:rPr lang="en-US" sz="2400" i="1" dirty="0">
                <a:solidFill>
                  <a:srgbClr val="00B0F0"/>
                </a:solidFill>
              </a:rPr>
              <a:t>leon</a:t>
            </a:r>
            <a:r>
              <a:rPr lang="en-US" sz="2400" dirty="0">
                <a:solidFill>
                  <a:srgbClr val="C00000"/>
                </a:solidFill>
              </a:rPr>
              <a:t>',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password: '</a:t>
            </a:r>
            <a:r>
              <a:rPr lang="en-US" sz="2400" i="1" dirty="0">
                <a:solidFill>
                  <a:srgbClr val="00B0F0"/>
                </a:solidFill>
              </a:rPr>
              <a:t>password</a:t>
            </a:r>
            <a:r>
              <a:rPr lang="en-US" sz="2400" dirty="0">
                <a:solidFill>
                  <a:srgbClr val="C00000"/>
                </a:solidFill>
              </a:rPr>
              <a:t>',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server: '</a:t>
            </a:r>
            <a:r>
              <a:rPr lang="en-US" sz="2400" i="1" dirty="0">
                <a:solidFill>
                  <a:srgbClr val="00B0F0"/>
                </a:solidFill>
              </a:rPr>
              <a:t>mydbserver123.database.windows.net</a:t>
            </a:r>
            <a:r>
              <a:rPr lang="en-US" sz="2400" dirty="0">
                <a:solidFill>
                  <a:srgbClr val="C00000"/>
                </a:solidFill>
              </a:rPr>
              <a:t>',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options: { database: '</a:t>
            </a:r>
            <a:r>
              <a:rPr lang="en-US" sz="2400" i="1" dirty="0">
                <a:solidFill>
                  <a:srgbClr val="00B0F0"/>
                </a:solidFill>
              </a:rPr>
              <a:t>MyDB</a:t>
            </a:r>
            <a:r>
              <a:rPr lang="en-US" sz="2400" dirty="0">
                <a:solidFill>
                  <a:srgbClr val="C00000"/>
                </a:solidFill>
              </a:rPr>
              <a:t>',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            encrypt: true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}</a:t>
            </a:r>
          </a:p>
          <a:p>
            <a:pPr marL="0" indent="0">
              <a:lnSpc>
                <a:spcPct val="70000"/>
              </a:lnSpc>
              <a:spcAft>
                <a:spcPts val="1200"/>
              </a:spcAft>
              <a:buNone/>
            </a:pPr>
            <a:r>
              <a:rPr lang="en-US" sz="2400" dirty="0">
                <a:solidFill>
                  <a:srgbClr val="C00000"/>
                </a:solidFill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var connection = new Connection(dbconfig);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connection.on('connect', function(err)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if (err) {  console.log(err);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else   {  console.log('Connected');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});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C3089-E83F-4E24-A821-C303EE94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57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AF213-E66F-4E6B-84CA-0B36A031AECD}"/>
              </a:ext>
            </a:extLst>
          </p:cNvPr>
          <p:cNvSpPr txBox="1"/>
          <p:nvPr/>
        </p:nvSpPr>
        <p:spPr>
          <a:xfrm>
            <a:off x="304800" y="329932"/>
            <a:ext cx="8713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Example #1:</a:t>
            </a:r>
            <a:r>
              <a:rPr lang="en-US" sz="3000" dirty="0"/>
              <a:t>  Verify Connection to the DB on Azure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7EBEED-2727-4139-9B24-98EE2EFCCAF5}"/>
              </a:ext>
            </a:extLst>
          </p:cNvPr>
          <p:cNvSpPr txBox="1"/>
          <p:nvPr/>
        </p:nvSpPr>
        <p:spPr>
          <a:xfrm>
            <a:off x="6629400" y="3962400"/>
            <a:ext cx="2286000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B050"/>
                </a:solidFill>
              </a:rPr>
              <a:t>Note:</a:t>
            </a:r>
          </a:p>
          <a:p>
            <a:r>
              <a:rPr lang="en-US" sz="2400" dirty="0">
                <a:solidFill>
                  <a:srgbClr val="00B050"/>
                </a:solidFill>
              </a:rPr>
              <a:t>Replace values highlighted in blue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5B9E96A-292E-406B-8718-F003D0AD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</p:spTree>
    <p:extLst>
      <p:ext uri="{BB962C8B-B14F-4D97-AF65-F5344CB8AC3E}">
        <p14:creationId xmlns:p14="http://schemas.microsoft.com/office/powerpoint/2010/main" val="2948647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DCA2-1A57-46F7-9576-B24F010CA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6629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var Connection = require('tedious').Connection;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var Request = require('tedious').Request;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var TYPES = require('tedious').TYPES;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>
                <a:solidFill>
                  <a:srgbClr val="C00000"/>
                </a:solidFill>
              </a:rPr>
              <a:t>var async = require('async');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var dbconfig =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    userName: '</a:t>
            </a:r>
            <a:r>
              <a:rPr lang="en-US" sz="2400" dirty="0">
                <a:solidFill>
                  <a:srgbClr val="00B0F0"/>
                </a:solidFill>
              </a:rPr>
              <a:t>leon</a:t>
            </a:r>
            <a:r>
              <a:rPr lang="en-US" sz="2400" dirty="0">
                <a:solidFill>
                  <a:srgbClr val="C00000"/>
                </a:solidFill>
              </a:rPr>
              <a:t>',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    password: '</a:t>
            </a:r>
            <a:r>
              <a:rPr lang="en-US" sz="2400" dirty="0">
                <a:solidFill>
                  <a:srgbClr val="00B0F0"/>
                </a:solidFill>
              </a:rPr>
              <a:t>password</a:t>
            </a:r>
            <a:r>
              <a:rPr lang="en-US" sz="2400" dirty="0">
                <a:solidFill>
                  <a:srgbClr val="C00000"/>
                </a:solidFill>
              </a:rPr>
              <a:t>',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    server: '</a:t>
            </a:r>
            <a:r>
              <a:rPr lang="en-US" sz="2400" dirty="0">
                <a:solidFill>
                  <a:srgbClr val="00B0F0"/>
                </a:solidFill>
              </a:rPr>
              <a:t>mydbserver123.database.windows.net</a:t>
            </a:r>
            <a:r>
              <a:rPr lang="en-US" sz="2400" dirty="0">
                <a:solidFill>
                  <a:srgbClr val="C00000"/>
                </a:solidFill>
              </a:rPr>
              <a:t>',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    options: {  database: '</a:t>
            </a:r>
            <a:r>
              <a:rPr lang="en-US" sz="2400" dirty="0">
                <a:solidFill>
                  <a:srgbClr val="00B0F0"/>
                </a:solidFill>
              </a:rPr>
              <a:t>MyDB</a:t>
            </a:r>
            <a:r>
              <a:rPr lang="en-US" sz="2400" dirty="0">
                <a:solidFill>
                  <a:srgbClr val="C00000"/>
                </a:solidFill>
              </a:rPr>
              <a:t>',  encrypt: true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}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>
                <a:solidFill>
                  <a:srgbClr val="C00000"/>
                </a:solidFill>
              </a:rPr>
              <a:t>var connection = new Connection(dbconfig);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8F7E6-7520-435E-BF84-3D8AFD4C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94939-2D97-4236-AA20-4EB6E523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58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AFB2A4-36B4-4B6E-BD34-88EAD23B35A7}"/>
              </a:ext>
            </a:extLst>
          </p:cNvPr>
          <p:cNvSpPr txBox="1"/>
          <p:nvPr/>
        </p:nvSpPr>
        <p:spPr>
          <a:xfrm>
            <a:off x="609600" y="3810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Example #2:</a:t>
            </a:r>
            <a:r>
              <a:rPr lang="en-US" sz="3000" dirty="0"/>
              <a:t> Program to Perform DB Operations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4B6701-E1E3-409B-80A4-0304623A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7545-F5CB-4C63-80C1-5D382FA430E4}" type="datetime1">
              <a:rPr lang="en-US" smtClean="0"/>
              <a:t>3/6/2018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346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3B735-96A8-4247-BFBA-CC7CE65DB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105400"/>
          </a:xfrm>
        </p:spPr>
        <p:txBody>
          <a:bodyPr>
            <a:normAutofit/>
          </a:bodyPr>
          <a:lstStyle/>
          <a:p>
            <a:pPr marL="0" lv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connection.on('connect', function(err) {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if (err) {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 console.log(err);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} else {</a:t>
            </a:r>
          </a:p>
          <a:p>
            <a:pPr marL="0" lvl="0" indent="0">
              <a:lnSpc>
                <a:spcPct val="70000"/>
              </a:lnSpc>
              <a:spcAft>
                <a:spcPts val="1200"/>
              </a:spcAft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 console.log('Connected');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 async.waterfall([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      Start,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      Insert,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      Update,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      Delete,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      Read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 ], Complete)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}</a:t>
            </a:r>
          </a:p>
          <a:p>
            <a:pPr marL="0" lvl="0" indent="0">
              <a:lnSpc>
                <a:spcPct val="70000"/>
              </a:lnSpc>
              <a:spcAft>
                <a:spcPts val="2400"/>
              </a:spcAft>
              <a:buNone/>
            </a:pPr>
            <a:r>
              <a:rPr lang="en-US" sz="2400" dirty="0">
                <a:solidFill>
                  <a:srgbClr val="C00000"/>
                </a:solidFill>
              </a:rPr>
              <a:t>});</a:t>
            </a:r>
          </a:p>
          <a:p>
            <a:pPr marL="0" lvl="0" indent="0">
              <a:lnSpc>
                <a:spcPct val="70000"/>
              </a:lnSpc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9974D-40B3-4B16-B08B-ED2068E9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AFD-46EF-457A-BABE-BE0A0B43B175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22D19-4212-42E6-899C-1A8DCEE6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9A3BB-E92D-41AF-BDF9-D0187DEA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8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Other HTTP Methods: HEAD and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HEAD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request is just like a GET request, except it asks the server to return the response headers only, and not the actual resource (i.e. no message body). </a:t>
            </a:r>
          </a:p>
          <a:p>
            <a:pPr>
              <a:spcAft>
                <a:spcPts val="1200"/>
              </a:spcAft>
            </a:pPr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POST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request is used to send data to the server to be processed in some way, like by a CGI script. </a:t>
            </a:r>
          </a:p>
          <a:p>
            <a:pPr>
              <a:spcAft>
                <a:spcPts val="600"/>
              </a:spcAft>
            </a:pPr>
            <a:r>
              <a:rPr lang="en-US" dirty="0"/>
              <a:t>A POST request is different from a GET request: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There's a block of data sent with the request, in the message body. There are usually extra headers to describe this message body, like </a:t>
            </a:r>
            <a:r>
              <a:rPr lang="en-US" b="1" dirty="0"/>
              <a:t>Content-Type:</a:t>
            </a:r>
            <a:r>
              <a:rPr lang="en-US" dirty="0"/>
              <a:t> and </a:t>
            </a:r>
            <a:r>
              <a:rPr lang="en-US" b="1" dirty="0"/>
              <a:t>Content-Length: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/>
              <a:t>The </a:t>
            </a:r>
            <a:r>
              <a:rPr lang="en-US" i="1" dirty="0"/>
              <a:t>request URI</a:t>
            </a:r>
            <a:r>
              <a:rPr lang="en-US" dirty="0"/>
              <a:t> is not a resource to retrieve; it's usually a program to handle the data you're sending</a:t>
            </a:r>
          </a:p>
          <a:p>
            <a:pPr lvl="1"/>
            <a:r>
              <a:rPr lang="en-US" dirty="0"/>
              <a:t>The HTTP response is normally program output, not a static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508-CBC9-4A94-9022-BB4EFF424A48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2EB9-CE9E-4ACA-9EA9-0C287ED636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026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7F369-D19E-4922-BD86-9983F326B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function Start(callback)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     console.log('Starting...');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     callback(null, 'Done');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function Complete(err, result)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      if (err)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 callback(err);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      } else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 console.log("Status:" + result);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  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EB453-9DA6-4B97-88C0-D9FC482B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EADE-7A09-4CF3-8DE2-96F841003D37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DA4B4-0531-40FE-BD2F-74F5AD12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50FC-CC53-4B03-879D-725C4EC4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869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8310E-76E2-4869-B8E3-F9C3CC603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685800"/>
            <a:ext cx="8610600" cy="5867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function </a:t>
            </a:r>
            <a:r>
              <a:rPr lang="en-US" b="1" dirty="0">
                <a:solidFill>
                  <a:srgbClr val="C00000"/>
                </a:solidFill>
              </a:rPr>
              <a:t>Update</a:t>
            </a:r>
            <a:r>
              <a:rPr lang="en-US" dirty="0">
                <a:solidFill>
                  <a:srgbClr val="C00000"/>
                </a:solidFill>
              </a:rPr>
              <a:t>(id, newCreditLimit, callback) {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    console.log('Updating credit Limit of ID=' + id + ' to ' + newCreditLimit);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request = new Request(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'UPDATE Customer SET CreditLimit=@CreditLimit WHERE ID = @ID;',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function(err, rowCount, rows)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    if (err)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	    callback(err);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    } else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	    console.log(rowCount + ' row(s) updated');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	    callback(null, 'Sally', 'Address #4', 333);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}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request.addParameter('ID', TYPES.NVarChar, id);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request.addParameter('CreditLimit', TYPES.NVarChar, newCreditLimit);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connection.execSql(request);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F8809-C98D-4AE4-9ECD-076781E5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750-4A27-407A-880C-9BEE7461B27E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0E7E9-846B-4C47-8E40-537EDF79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2D0A-B145-4BBE-A6FD-DE75061F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674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D470D-C990-4180-8BCE-F5BF767E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function </a:t>
            </a:r>
            <a:r>
              <a:rPr lang="en-US" b="1" dirty="0">
                <a:solidFill>
                  <a:srgbClr val="C00000"/>
                </a:solidFill>
              </a:rPr>
              <a:t>Insert</a:t>
            </a:r>
            <a:r>
              <a:rPr lang="en-US" dirty="0">
                <a:solidFill>
                  <a:srgbClr val="C00000"/>
                </a:solidFill>
              </a:rPr>
              <a:t>(name, address, creditLimit, callback)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console.log("Inserting '" + name + "' into Table...");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request = new Request(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'INSERT INTO Customer (Nmae, Address, CreditLimit) OUTPUT INSERTED.Id VALUES (@Name, @Address, @CreditLimit);',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function(err, rowCount, rows)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if (err)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    callback(err);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} else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    console.log(rowCount + ' row(s) inserted');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    callback(null, 'xxx', 'yyy');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request.addParameter('Name', TYPES.NVarChar, name);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request.addParameter('Address', TYPES.NVarChar, address);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request.addParameter('CreditLimit', TYPES.NVarChar, creditLimit);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connection.execSql(request);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EE861-EA8D-4E74-8BAE-CF57EA1A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E919-A5EB-40B9-BAAD-E96B57FB1BD1}" type="datetime1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165EE-A4E8-4362-97FD-C26303D3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14D5E-BCD7-402E-A80D-7CF152B9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617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3AA9C-FFC7-4669-831A-9A5F215DE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116" y="381000"/>
            <a:ext cx="8229600" cy="6096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dirty="0">
                <a:solidFill>
                  <a:srgbClr val="C00000"/>
                </a:solidFill>
              </a:rPr>
              <a:t>function Delete(name, callback) {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3100" dirty="0">
                <a:solidFill>
                  <a:srgbClr val="C00000"/>
                </a:solidFill>
              </a:rPr>
              <a:t>    console.log("Deleting '" + name + "' from Table...");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C00000"/>
                </a:solidFill>
              </a:rPr>
              <a:t>    request = new Request(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C00000"/>
                </a:solidFill>
              </a:rPr>
              <a:t>        'DELETE FROM Customer WHERE Nmae = @Name;',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C00000"/>
                </a:solidFill>
              </a:rPr>
              <a:t>        function(err, rowCount, rows) {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C00000"/>
                </a:solidFill>
              </a:rPr>
              <a:t>              if (err) {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C00000"/>
                </a:solidFill>
              </a:rPr>
              <a:t>                 callback(err);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C00000"/>
                </a:solidFill>
              </a:rPr>
              <a:t>              } else {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C00000"/>
                </a:solidFill>
              </a:rPr>
              <a:t>                 console.log(rowCount + ' row(s) deleted');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C00000"/>
                </a:solidFill>
              </a:rPr>
              <a:t>                 callback(null);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C00000"/>
                </a:solidFill>
              </a:rPr>
              <a:t>              }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3100" dirty="0">
                <a:solidFill>
                  <a:srgbClr val="C00000"/>
                </a:solidFill>
              </a:rPr>
              <a:t>    });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C00000"/>
                </a:solidFill>
              </a:rPr>
              <a:t>    request.addParameter('Name', TYPES.NVarChar, name);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C00000"/>
                </a:solidFill>
              </a:rPr>
              <a:t>    connection.execSql(request);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C00000"/>
                </a:solidFill>
              </a:rPr>
              <a:t>}</a:t>
            </a:r>
            <a:endParaRPr lang="en-US" sz="31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A0CA9-0920-4EDE-AB16-956FA89E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F9D3-5F75-48AE-BC23-B9C91B774988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F5C0E-B94C-4043-B876-B00A8DAD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69ECD-8C3F-4B14-A365-9DEDBBDC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434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C8E7D-3EED-4690-B264-ABEE4B35F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function Read(callback) {</a:t>
            </a:r>
          </a:p>
          <a:p>
            <a:pPr mar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sz="2400" dirty="0">
                <a:solidFill>
                  <a:srgbClr val="C00000"/>
                </a:solidFill>
              </a:rPr>
              <a:t>    console.log('Reading rows from the Table...');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request = new Request(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 'SELECT Id, Nmae, Address, CreditLimit FROM Customer;',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 function(err, rowCount, rows)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    if (err)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  callback(err);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    } else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  console.log(rowCount + ' row(s) returned');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  callback(null);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});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7529A-274F-4A2E-BD0F-97C94CA2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5B77-C1F7-40BA-8BA5-8B7AEC40090E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D1180-1E03-45FF-AF20-580C80C0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64C32-AE3E-4F69-8C95-3F92E5A9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774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58C1A-A906-48EB-8CC8-13D96F14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81000"/>
            <a:ext cx="8229600" cy="574516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var result = "";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request.on('row', function(columns)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  columns.forEach(function(column)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 if (column.value === null)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     console.log('NULL');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 } else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     result += column.value + " ";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  });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  console.log(result);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    result = "";</a:t>
            </a:r>
          </a:p>
          <a:p>
            <a:pPr mar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sz="2400" dirty="0">
                <a:solidFill>
                  <a:srgbClr val="C00000"/>
                </a:solidFill>
              </a:rPr>
              <a:t>    });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    connection.execSql(request);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4DE31-A0E7-4B39-9BCA-09871A85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912-68F9-403F-9249-DFB326C04860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3F4E6-B173-4EED-AC08-5DE620AB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F33DF-140C-4B4F-B67C-8F70BCCF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2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52E6-460C-4148-B65A-DA999986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Methods used for Sending HTTP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1FEB2-9256-42E1-BF6D-0E184C842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GET</a:t>
            </a:r>
            <a:r>
              <a:rPr lang="en-US" sz="2800" dirty="0"/>
              <a:t>: get a web resource from the server.</a:t>
            </a:r>
          </a:p>
          <a:p>
            <a:r>
              <a:rPr lang="en-US" sz="2800" dirty="0">
                <a:solidFill>
                  <a:srgbClr val="00B0F0"/>
                </a:solidFill>
              </a:rPr>
              <a:t>HEAD</a:t>
            </a:r>
            <a:r>
              <a:rPr lang="en-US" sz="2800" dirty="0"/>
              <a:t>: get the header that a GET request would have obtained.</a:t>
            </a:r>
          </a:p>
          <a:p>
            <a:r>
              <a:rPr lang="en-US" sz="2800" dirty="0">
                <a:solidFill>
                  <a:srgbClr val="00B0F0"/>
                </a:solidFill>
              </a:rPr>
              <a:t>POST</a:t>
            </a:r>
            <a:r>
              <a:rPr lang="en-US" sz="2800" dirty="0"/>
              <a:t>: post data up to the web server.</a:t>
            </a:r>
          </a:p>
          <a:p>
            <a:r>
              <a:rPr lang="en-US" sz="2800" dirty="0">
                <a:solidFill>
                  <a:srgbClr val="00B0F0"/>
                </a:solidFill>
              </a:rPr>
              <a:t>PUT</a:t>
            </a:r>
            <a:r>
              <a:rPr lang="en-US" sz="2800" dirty="0"/>
              <a:t>: ask the server to store the data.</a:t>
            </a:r>
          </a:p>
          <a:p>
            <a:r>
              <a:rPr lang="en-US" sz="2800" dirty="0">
                <a:solidFill>
                  <a:srgbClr val="00B0F0"/>
                </a:solidFill>
              </a:rPr>
              <a:t>DELETE</a:t>
            </a:r>
            <a:r>
              <a:rPr lang="en-US" sz="2800" dirty="0"/>
              <a:t>: ask the server to delete the data.</a:t>
            </a:r>
          </a:p>
          <a:p>
            <a:r>
              <a:rPr lang="en-US" sz="2800" dirty="0">
                <a:solidFill>
                  <a:srgbClr val="00B0F0"/>
                </a:solidFill>
              </a:rPr>
              <a:t>TRACE</a:t>
            </a:r>
            <a:r>
              <a:rPr lang="en-US" sz="2800" dirty="0"/>
              <a:t>: ask the server to return a diagnostic trace of the actions it takes.</a:t>
            </a:r>
          </a:p>
          <a:p>
            <a:r>
              <a:rPr lang="en-US" sz="2800" dirty="0">
                <a:solidFill>
                  <a:srgbClr val="00B0F0"/>
                </a:solidFill>
              </a:rPr>
              <a:t>OPTIONS</a:t>
            </a:r>
            <a:r>
              <a:rPr lang="en-US" sz="2800" dirty="0"/>
              <a:t>: ask the server to return the list of request methods it supports.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E4C29-4078-4A5A-8C14-F5B97791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911D-934E-4018-A78F-7CBF00AB6CFD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3E261-B73C-404C-9AA0-46F39591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BD9AE-D8AD-4F09-9414-9612D3DA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8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5C0C-F579-4588-BA86-6B712649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3279-A3F2-47F3-926A-0CCA67793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1xx</a:t>
            </a:r>
            <a:r>
              <a:rPr lang="en-US" sz="2800" dirty="0"/>
              <a:t> (Informational): Request received, server is continuing the process.</a:t>
            </a:r>
          </a:p>
          <a:p>
            <a:r>
              <a:rPr lang="en-US" sz="2800" dirty="0">
                <a:solidFill>
                  <a:srgbClr val="00B0F0"/>
                </a:solidFill>
              </a:rPr>
              <a:t>2xx</a:t>
            </a:r>
            <a:r>
              <a:rPr lang="en-US" sz="2800" dirty="0"/>
              <a:t> (Success): The request was successfully received, understood, accepted and serviced.</a:t>
            </a:r>
          </a:p>
          <a:p>
            <a:r>
              <a:rPr lang="en-US" sz="2800" dirty="0">
                <a:solidFill>
                  <a:srgbClr val="00B0F0"/>
                </a:solidFill>
              </a:rPr>
              <a:t>3xx</a:t>
            </a:r>
            <a:r>
              <a:rPr lang="en-US" sz="2800" dirty="0"/>
              <a:t> (Redirection): Further action must be taken in order to complete the request.</a:t>
            </a:r>
          </a:p>
          <a:p>
            <a:r>
              <a:rPr lang="en-US" sz="2800" dirty="0">
                <a:solidFill>
                  <a:srgbClr val="00B0F0"/>
                </a:solidFill>
              </a:rPr>
              <a:t>4xx</a:t>
            </a:r>
            <a:r>
              <a:rPr lang="en-US" sz="2800" dirty="0"/>
              <a:t> (Client Error): The request contains bad syntax or cannot be understood.</a:t>
            </a:r>
          </a:p>
          <a:p>
            <a:r>
              <a:rPr lang="en-US" sz="2800" dirty="0">
                <a:solidFill>
                  <a:srgbClr val="00B0F0"/>
                </a:solidFill>
              </a:rPr>
              <a:t>5xx</a:t>
            </a:r>
            <a:r>
              <a:rPr lang="en-US" sz="2800" dirty="0"/>
              <a:t> (Server Error): The server failed to fulfill an apparently valid request.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DE4EB-1C99-49B8-931D-E39FB5C8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911D-934E-4018-A78F-7CBF00AB6CFD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2B172-9775-4484-880A-5716F136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8E96B-2298-4EE4-AF70-3FD2A796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1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8F20-9181-47C6-9390-28F597C0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3BBC6-6ECE-41A2-B8EB-0FC849BEA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200 OK</a:t>
            </a:r>
            <a:r>
              <a:rPr lang="en-US" sz="2400" dirty="0"/>
              <a:t>: The request is fulfilled.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400 Bad Request</a:t>
            </a:r>
            <a:r>
              <a:rPr lang="en-US" sz="2400" dirty="0"/>
              <a:t>: Server could not interpret or understand the request, probably syntax error in the request message.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401 Authentication Required</a:t>
            </a:r>
            <a:r>
              <a:rPr lang="en-US" sz="2400" dirty="0"/>
              <a:t>: The requested resource is protected.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404 Not Found</a:t>
            </a:r>
            <a:r>
              <a:rPr lang="en-US" sz="2400" dirty="0"/>
              <a:t>: The requested resource cannot be found in the server.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408 Request Timeout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673A-A75E-4A21-B3A0-4E71E005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911D-934E-4018-A78F-7CBF00AB6CFD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AC519-5D5D-4E49-9474-B307CD50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82832-66EE-4638-8D91-7BBC7BB7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3A2-2384-4438-94F0-1EEBD5F779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3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11718</TotalTime>
  <Words>4368</Words>
  <Application>Microsoft Office PowerPoint</Application>
  <PresentationFormat>On-screen Show (4:3)</PresentationFormat>
  <Paragraphs>762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Calibri</vt:lpstr>
      <vt:lpstr>Wingdings</vt:lpstr>
      <vt:lpstr>Office Theme</vt:lpstr>
      <vt:lpstr>Web Apps</vt:lpstr>
      <vt:lpstr>Table of Contents</vt:lpstr>
      <vt:lpstr>HTTP – Hyper Text Transfer protocol</vt:lpstr>
      <vt:lpstr>URL</vt:lpstr>
      <vt:lpstr>PowerPoint Presentation</vt:lpstr>
      <vt:lpstr>Other HTTP Methods: HEAD and POST</vt:lpstr>
      <vt:lpstr>Some Methods used for Sending HTTP Requests</vt:lpstr>
      <vt:lpstr>HTTP Response Status Code</vt:lpstr>
      <vt:lpstr>Common Status Codes</vt:lpstr>
      <vt:lpstr>Example of an HTML Form</vt:lpstr>
      <vt:lpstr>PowerPoint Presentation</vt:lpstr>
      <vt:lpstr>Node.js</vt:lpstr>
      <vt:lpstr>Installing Node.js on Windows</vt:lpstr>
      <vt:lpstr>Creating a Node.js App: “index.js” (Example #1)</vt:lpstr>
      <vt:lpstr>Steps for Creating App</vt:lpstr>
      <vt:lpstr>Run the App Locally</vt:lpstr>
      <vt:lpstr>Deploying Node.js App on the Cloud</vt:lpstr>
      <vt:lpstr>Creating a Web App on the Azure Portal</vt:lpstr>
      <vt:lpstr>Configuring  the Web App</vt:lpstr>
      <vt:lpstr>Create a Web App on Azure With CLI</vt:lpstr>
      <vt:lpstr>Deploying the Node.js App (Using the Azure Deployment Web Site)</vt:lpstr>
      <vt:lpstr>Deploying the Node.js App (Using GitHub)</vt:lpstr>
      <vt:lpstr>- The following page will be displayed in the browser. - Make note of the command line commands provided. We will be using them to create a local repository on the local machine.</vt:lpstr>
      <vt:lpstr>PowerPoint Presentation</vt:lpstr>
      <vt:lpstr>The GitHub page for this project, after the git push command. The two files have been uploaded.</vt:lpstr>
      <vt:lpstr>PowerPoint Presentation</vt:lpstr>
      <vt:lpstr>PowerPoint Presentation</vt:lpstr>
      <vt:lpstr>Update and Redeploy the App</vt:lpstr>
      <vt:lpstr>Managing an Azure Web App</vt:lpstr>
      <vt:lpstr>REST – Representational State Transfer</vt:lpstr>
      <vt:lpstr>HTTP methods</vt:lpstr>
      <vt:lpstr>RESTful Web Services</vt:lpstr>
      <vt:lpstr>Example in Using RESTful Services</vt:lpstr>
      <vt:lpstr>JSON Based Database of Users</vt:lpstr>
      <vt:lpstr>Installing and Running the Code</vt:lpstr>
      <vt:lpstr>Example 1:  REST-ful API to get data from server</vt:lpstr>
      <vt:lpstr>Example 2:  RESTful Service to Modify Data</vt:lpstr>
      <vt:lpstr>PowerPoint Presentation</vt:lpstr>
      <vt:lpstr>PowerPoint Presentation</vt:lpstr>
      <vt:lpstr>Example 3: A RESTful Service to Delete Data</vt:lpstr>
      <vt:lpstr>PowerPoint Presentation</vt:lpstr>
      <vt:lpstr>PowerPoint Presentation</vt:lpstr>
      <vt:lpstr>Postman</vt:lpstr>
      <vt:lpstr>Example</vt:lpstr>
      <vt:lpstr>PowerPoint Presentation</vt:lpstr>
      <vt:lpstr>PowerPoint Presentation</vt:lpstr>
      <vt:lpstr>Show a Person Details</vt:lpstr>
      <vt:lpstr>PowerPoint Presentation</vt:lpstr>
      <vt:lpstr>(process_get.js)</vt:lpstr>
      <vt:lpstr>Previously We used: </vt:lpstr>
      <vt:lpstr>PowerPoint Presentation</vt:lpstr>
      <vt:lpstr>(process_post.js)</vt:lpstr>
      <vt:lpstr>Previously we used:</vt:lpstr>
      <vt:lpstr>PowerPoint Presentation</vt:lpstr>
      <vt:lpstr>Node.js App Access to Cloud Database</vt:lpstr>
      <vt:lpstr>Creating the Node.js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Raytheon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Mobile Service: Cloud Backend</dc:title>
  <dc:creator>leon</dc:creator>
  <cp:lastModifiedBy>Jololian, Leon</cp:lastModifiedBy>
  <cp:revision>178</cp:revision>
  <dcterms:created xsi:type="dcterms:W3CDTF">2016-02-11T16:43:04Z</dcterms:created>
  <dcterms:modified xsi:type="dcterms:W3CDTF">2018-03-06T21:22:22Z</dcterms:modified>
</cp:coreProperties>
</file>