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78" r:id="rId3"/>
    <p:sldId id="379" r:id="rId4"/>
    <p:sldId id="402" r:id="rId5"/>
    <p:sldId id="380" r:id="rId6"/>
    <p:sldId id="381" r:id="rId7"/>
    <p:sldId id="382" r:id="rId8"/>
    <p:sldId id="383" r:id="rId9"/>
    <p:sldId id="384" r:id="rId10"/>
    <p:sldId id="405" r:id="rId11"/>
    <p:sldId id="385"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4" r:id="rId28"/>
    <p:sldId id="406" r:id="rId29"/>
    <p:sldId id="409" r:id="rId30"/>
    <p:sldId id="410" r:id="rId31"/>
    <p:sldId id="411" r:id="rId32"/>
    <p:sldId id="415" r:id="rId33"/>
    <p:sldId id="413" r:id="rId34"/>
    <p:sldId id="412" r:id="rId35"/>
    <p:sldId id="414" r:id="rId36"/>
    <p:sldId id="416" r:id="rId37"/>
    <p:sldId id="418" r:id="rId38"/>
    <p:sldId id="417" r:id="rId39"/>
    <p:sldId id="419" r:id="rId40"/>
    <p:sldId id="420" r:id="rId41"/>
    <p:sldId id="421" r:id="rId42"/>
    <p:sldId id="422" r:id="rId43"/>
    <p:sldId id="423" r:id="rId44"/>
    <p:sldId id="424" r:id="rId45"/>
    <p:sldId id="425" r:id="rId46"/>
    <p:sldId id="426" r:id="rId47"/>
    <p:sldId id="427" r:id="rId48"/>
    <p:sldId id="428" r:id="rId49"/>
    <p:sldId id="430" r:id="rId50"/>
    <p:sldId id="42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7" autoAdjust="0"/>
    <p:restoredTop sz="94660"/>
  </p:normalViewPr>
  <p:slideViewPr>
    <p:cSldViewPr snapToGrid="0">
      <p:cViewPr varScale="1">
        <p:scale>
          <a:sx n="95" d="100"/>
          <a:sy n="95"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E465B-44DD-4139-828C-0AAD8B8B9BFE}" type="datetimeFigureOut">
              <a:rPr lang="en-US" smtClean="0"/>
              <a:t>3/19/2018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E9A57-C119-4A75-89E0-629FAC43A804}" type="slidenum">
              <a:rPr lang="en-US" smtClean="0"/>
              <a:t>‹#›</a:t>
            </a:fld>
            <a:endParaRPr lang="en-US"/>
          </a:p>
        </p:txBody>
      </p:sp>
    </p:spTree>
    <p:extLst>
      <p:ext uri="{BB962C8B-B14F-4D97-AF65-F5344CB8AC3E}">
        <p14:creationId xmlns:p14="http://schemas.microsoft.com/office/powerpoint/2010/main" val="4025855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29E36F-8532-41BA-B900-0F8D7F835217}" type="datetime1">
              <a:rPr lang="en-US" smtClean="0"/>
              <a:t>3/19/2018</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272065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22E8E-0ED3-4384-B15C-DE68CAE826ED}" type="datetime1">
              <a:rPr lang="en-US" smtClean="0"/>
              <a:t>3/19/2018</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288501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42C062-8418-40FB-B414-ED51CA9B80B5}" type="datetime1">
              <a:rPr lang="en-US" smtClean="0"/>
              <a:t>3/19/2018</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316899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A9432-5A8A-4FC5-8EC4-20022BB1DECC}" type="datetime1">
              <a:rPr lang="en-US" smtClean="0"/>
              <a:t>3/19/2018</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316789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66C401B-EAD5-403D-9ECA-601E444CC527}" type="datetime1">
              <a:rPr lang="en-US" smtClean="0"/>
              <a:t>3/19/2018</a:t>
            </a:fld>
            <a:endParaRPr lang="en-US"/>
          </a:p>
        </p:txBody>
      </p:sp>
      <p:sp>
        <p:nvSpPr>
          <p:cNvPr id="5" name="Footer Placeholder 4"/>
          <p:cNvSpPr>
            <a:spLocks noGrp="1"/>
          </p:cNvSpPr>
          <p:nvPr>
            <p:ph type="ftr" sz="quarter" idx="11"/>
          </p:nvPr>
        </p:nvSpPr>
        <p:spPr/>
        <p:txBody>
          <a:bodyPr/>
          <a:lstStyle/>
          <a:p>
            <a:r>
              <a:rPr lang="en-US"/>
              <a:t>Dr. Leon Jololian</a:t>
            </a:r>
          </a:p>
        </p:txBody>
      </p:sp>
      <p:sp>
        <p:nvSpPr>
          <p:cNvPr id="6" name="Slide Number Placeholder 5"/>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529608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28A10A-FDBC-4040-9898-8D42ADF395C6}" type="datetime1">
              <a:rPr lang="en-US" smtClean="0"/>
              <a:t>3/19/2018</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19963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9F24C-8C5A-4F9C-91D4-271AEC01961C}" type="datetime1">
              <a:rPr lang="en-US" smtClean="0"/>
              <a:t>3/19/2018</a:t>
            </a:fld>
            <a:endParaRPr lang="en-US"/>
          </a:p>
        </p:txBody>
      </p:sp>
      <p:sp>
        <p:nvSpPr>
          <p:cNvPr id="8" name="Footer Placeholder 7"/>
          <p:cNvSpPr>
            <a:spLocks noGrp="1"/>
          </p:cNvSpPr>
          <p:nvPr>
            <p:ph type="ftr" sz="quarter" idx="11"/>
          </p:nvPr>
        </p:nvSpPr>
        <p:spPr/>
        <p:txBody>
          <a:bodyPr/>
          <a:lstStyle/>
          <a:p>
            <a:r>
              <a:rPr lang="en-US"/>
              <a:t>Dr. Leon Jololian</a:t>
            </a:r>
          </a:p>
        </p:txBody>
      </p:sp>
      <p:sp>
        <p:nvSpPr>
          <p:cNvPr id="9" name="Slide Number Placeholder 8"/>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314101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669409-2DB0-4EE9-956A-C9C866B7D163}" type="datetime1">
              <a:rPr lang="en-US" smtClean="0"/>
              <a:t>3/19/2018</a:t>
            </a:fld>
            <a:endParaRPr lang="en-US"/>
          </a:p>
        </p:txBody>
      </p:sp>
      <p:sp>
        <p:nvSpPr>
          <p:cNvPr id="4" name="Footer Placeholder 3"/>
          <p:cNvSpPr>
            <a:spLocks noGrp="1"/>
          </p:cNvSpPr>
          <p:nvPr>
            <p:ph type="ftr" sz="quarter" idx="11"/>
          </p:nvPr>
        </p:nvSpPr>
        <p:spPr/>
        <p:txBody>
          <a:bodyPr/>
          <a:lstStyle/>
          <a:p>
            <a:r>
              <a:rPr lang="en-US"/>
              <a:t>Dr. Leon Jololian</a:t>
            </a:r>
          </a:p>
        </p:txBody>
      </p:sp>
      <p:sp>
        <p:nvSpPr>
          <p:cNvPr id="5" name="Slide Number Placeholder 4"/>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192144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54FEA-2103-4F39-8D4F-837277CB73E9}" type="datetime1">
              <a:rPr lang="en-US" smtClean="0"/>
              <a:t>3/19/2018</a:t>
            </a:fld>
            <a:endParaRPr lang="en-US"/>
          </a:p>
        </p:txBody>
      </p:sp>
      <p:sp>
        <p:nvSpPr>
          <p:cNvPr id="3" name="Footer Placeholder 2"/>
          <p:cNvSpPr>
            <a:spLocks noGrp="1"/>
          </p:cNvSpPr>
          <p:nvPr>
            <p:ph type="ftr" sz="quarter" idx="11"/>
          </p:nvPr>
        </p:nvSpPr>
        <p:spPr/>
        <p:txBody>
          <a:bodyPr/>
          <a:lstStyle/>
          <a:p>
            <a:r>
              <a:rPr lang="en-US"/>
              <a:t>Dr. Leon Jololian</a:t>
            </a:r>
          </a:p>
        </p:txBody>
      </p:sp>
      <p:sp>
        <p:nvSpPr>
          <p:cNvPr id="4" name="Slide Number Placeholder 3"/>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44837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227CC0-670B-40FC-A178-9BE75161BCE1}" type="datetime1">
              <a:rPr lang="en-US" smtClean="0"/>
              <a:t>3/19/2018</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13788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4AA917-74FD-4814-8FFD-646BF26E55B4}" type="datetime1">
              <a:rPr lang="en-US" smtClean="0"/>
              <a:t>3/19/2018</a:t>
            </a:fld>
            <a:endParaRPr lang="en-US"/>
          </a:p>
        </p:txBody>
      </p:sp>
      <p:sp>
        <p:nvSpPr>
          <p:cNvPr id="6" name="Footer Placeholder 5"/>
          <p:cNvSpPr>
            <a:spLocks noGrp="1"/>
          </p:cNvSpPr>
          <p:nvPr>
            <p:ph type="ftr" sz="quarter" idx="11"/>
          </p:nvPr>
        </p:nvSpPr>
        <p:spPr/>
        <p:txBody>
          <a:bodyPr/>
          <a:lstStyle/>
          <a:p>
            <a:r>
              <a:rPr lang="en-US"/>
              <a:t>Dr. Leon Jololian</a:t>
            </a:r>
          </a:p>
        </p:txBody>
      </p:sp>
      <p:sp>
        <p:nvSpPr>
          <p:cNvPr id="7" name="Slide Number Placeholder 6"/>
          <p:cNvSpPr>
            <a:spLocks noGrp="1"/>
          </p:cNvSpPr>
          <p:nvPr>
            <p:ph type="sldNum" sz="quarter" idx="12"/>
          </p:nvPr>
        </p:nvSpPr>
        <p:spPr/>
        <p:txBody>
          <a:bodyPr/>
          <a:lstStyle/>
          <a:p>
            <a:fld id="{BEB89F34-5B3E-4115-AFB1-294CBD5BE68B}" type="slidenum">
              <a:rPr lang="en-US" smtClean="0"/>
              <a:t>‹#›</a:t>
            </a:fld>
            <a:endParaRPr lang="en-US"/>
          </a:p>
        </p:txBody>
      </p:sp>
    </p:spTree>
    <p:extLst>
      <p:ext uri="{BB962C8B-B14F-4D97-AF65-F5344CB8AC3E}">
        <p14:creationId xmlns:p14="http://schemas.microsoft.com/office/powerpoint/2010/main" val="236943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44E33-EEB6-4C44-B0BC-6E3066A41C88}" type="datetime1">
              <a:rPr lang="en-US" smtClean="0"/>
              <a:t>3/19/2018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Leon Jololian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89F34-5B3E-4115-AFB1-294CBD5BE68B}" type="slidenum">
              <a:rPr lang="en-US" smtClean="0"/>
              <a:t>‹#›</a:t>
            </a:fld>
            <a:endParaRPr lang="en-US"/>
          </a:p>
        </p:txBody>
      </p:sp>
    </p:spTree>
    <p:extLst>
      <p:ext uri="{BB962C8B-B14F-4D97-AF65-F5344CB8AC3E}">
        <p14:creationId xmlns:p14="http://schemas.microsoft.com/office/powerpoint/2010/main" val="94623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git-scm.com/download/w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GIT</a:t>
            </a:r>
          </a:p>
        </p:txBody>
      </p:sp>
      <p:sp>
        <p:nvSpPr>
          <p:cNvPr id="3" name="Subtitle 2"/>
          <p:cNvSpPr>
            <a:spLocks noGrp="1"/>
          </p:cNvSpPr>
          <p:nvPr>
            <p:ph type="subTitle" idx="1"/>
          </p:nvPr>
        </p:nvSpPr>
        <p:spPr/>
        <p:txBody>
          <a:bodyPr/>
          <a:lstStyle/>
          <a:p>
            <a:r>
              <a:rPr lang="en-US" dirty="0"/>
              <a:t>Dr. Leon Jololian</a:t>
            </a:r>
          </a:p>
        </p:txBody>
      </p:sp>
    </p:spTree>
    <p:extLst>
      <p:ext uri="{BB962C8B-B14F-4D97-AF65-F5344CB8AC3E}">
        <p14:creationId xmlns:p14="http://schemas.microsoft.com/office/powerpoint/2010/main" val="294230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DB7AB4-9A99-4B31-9C27-C1048452687A}"/>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55410E1D-3D44-468F-A620-60D3242E1DD1}"/>
              </a:ext>
            </a:extLst>
          </p:cNvPr>
          <p:cNvSpPr>
            <a:spLocks noGrp="1"/>
          </p:cNvSpPr>
          <p:nvPr>
            <p:ph type="sldNum" sz="quarter" idx="12"/>
          </p:nvPr>
        </p:nvSpPr>
        <p:spPr/>
        <p:txBody>
          <a:bodyPr/>
          <a:lstStyle/>
          <a:p>
            <a:fld id="{BEB89F34-5B3E-4115-AFB1-294CBD5BE68B}" type="slidenum">
              <a:rPr lang="en-US" smtClean="0"/>
              <a:t>10</a:t>
            </a:fld>
            <a:endParaRPr lang="en-US"/>
          </a:p>
        </p:txBody>
      </p:sp>
      <p:sp>
        <p:nvSpPr>
          <p:cNvPr id="6" name="Rectangle 5">
            <a:extLst>
              <a:ext uri="{FF2B5EF4-FFF2-40B4-BE49-F238E27FC236}">
                <a16:creationId xmlns:a16="http://schemas.microsoft.com/office/drawing/2014/main" id="{57FADCB2-95A8-44E8-9182-03728447903D}"/>
              </a:ext>
            </a:extLst>
          </p:cNvPr>
          <p:cNvSpPr/>
          <p:nvPr/>
        </p:nvSpPr>
        <p:spPr>
          <a:xfrm>
            <a:off x="659219" y="584791"/>
            <a:ext cx="6895214" cy="57715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64D26D-0038-4D98-9551-A5B6FD72FA5B}"/>
              </a:ext>
            </a:extLst>
          </p:cNvPr>
          <p:cNvSpPr/>
          <p:nvPr/>
        </p:nvSpPr>
        <p:spPr>
          <a:xfrm>
            <a:off x="999370" y="988121"/>
            <a:ext cx="6182923" cy="222752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A7C799-59A4-4575-8D07-12EA6FF12555}"/>
              </a:ext>
            </a:extLst>
          </p:cNvPr>
          <p:cNvSpPr txBox="1"/>
          <p:nvPr/>
        </p:nvSpPr>
        <p:spPr>
          <a:xfrm>
            <a:off x="1029586" y="925032"/>
            <a:ext cx="2230226" cy="461665"/>
          </a:xfrm>
          <a:prstGeom prst="rect">
            <a:avLst/>
          </a:prstGeom>
          <a:noFill/>
        </p:spPr>
        <p:txBody>
          <a:bodyPr wrap="none" rtlCol="0">
            <a:spAutoFit/>
          </a:bodyPr>
          <a:lstStyle/>
          <a:p>
            <a:r>
              <a:rPr lang="en-US" sz="2400" dirty="0"/>
              <a:t>Local Repository</a:t>
            </a:r>
          </a:p>
        </p:txBody>
      </p:sp>
      <p:grpSp>
        <p:nvGrpSpPr>
          <p:cNvPr id="12" name="Group 11">
            <a:extLst>
              <a:ext uri="{FF2B5EF4-FFF2-40B4-BE49-F238E27FC236}">
                <a16:creationId xmlns:a16="http://schemas.microsoft.com/office/drawing/2014/main" id="{2A11970F-B2AC-402D-9453-E2A16FCFF6CA}"/>
              </a:ext>
            </a:extLst>
          </p:cNvPr>
          <p:cNvGrpSpPr/>
          <p:nvPr/>
        </p:nvGrpSpPr>
        <p:grpSpPr>
          <a:xfrm>
            <a:off x="4683847" y="1314795"/>
            <a:ext cx="1541721" cy="1257727"/>
            <a:chOff x="2496879" y="1729170"/>
            <a:chExt cx="1541721" cy="1257727"/>
          </a:xfrm>
        </p:grpSpPr>
        <p:sp>
          <p:nvSpPr>
            <p:cNvPr id="13" name="Rectangle 12">
              <a:extLst>
                <a:ext uri="{FF2B5EF4-FFF2-40B4-BE49-F238E27FC236}">
                  <a16:creationId xmlns:a16="http://schemas.microsoft.com/office/drawing/2014/main" id="{600B955B-5734-4253-94B9-67DFAF9B8FF6}"/>
                </a:ext>
              </a:extLst>
            </p:cNvPr>
            <p:cNvSpPr/>
            <p:nvPr/>
          </p:nvSpPr>
          <p:spPr>
            <a:xfrm>
              <a:off x="2496879" y="1790734"/>
              <a:ext cx="1541721" cy="119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8D4DDC7-F492-4236-9797-4B2111A57281}"/>
                </a:ext>
              </a:extLst>
            </p:cNvPr>
            <p:cNvSpPr txBox="1"/>
            <p:nvPr/>
          </p:nvSpPr>
          <p:spPr>
            <a:xfrm>
              <a:off x="2496879" y="1729170"/>
              <a:ext cx="561051" cy="461665"/>
            </a:xfrm>
            <a:prstGeom prst="rect">
              <a:avLst/>
            </a:prstGeom>
            <a:noFill/>
          </p:spPr>
          <p:txBody>
            <a:bodyPr wrap="none" rtlCol="0">
              <a:spAutoFit/>
            </a:bodyPr>
            <a:lstStyle/>
            <a:p>
              <a:r>
                <a:rPr lang="en-US" sz="2400" dirty="0"/>
                <a:t>V.2</a:t>
              </a:r>
            </a:p>
          </p:txBody>
        </p:sp>
      </p:grpSp>
      <p:grpSp>
        <p:nvGrpSpPr>
          <p:cNvPr id="11" name="Group 10">
            <a:extLst>
              <a:ext uri="{FF2B5EF4-FFF2-40B4-BE49-F238E27FC236}">
                <a16:creationId xmlns:a16="http://schemas.microsoft.com/office/drawing/2014/main" id="{094FB5BE-C1FE-4968-83F2-2D7A219EF674}"/>
              </a:ext>
            </a:extLst>
          </p:cNvPr>
          <p:cNvGrpSpPr/>
          <p:nvPr/>
        </p:nvGrpSpPr>
        <p:grpSpPr>
          <a:xfrm>
            <a:off x="3839882" y="1822238"/>
            <a:ext cx="1541721" cy="1257727"/>
            <a:chOff x="2496879" y="1729170"/>
            <a:chExt cx="1541721" cy="1257727"/>
          </a:xfrm>
        </p:grpSpPr>
        <p:sp>
          <p:nvSpPr>
            <p:cNvPr id="9" name="Rectangle 8">
              <a:extLst>
                <a:ext uri="{FF2B5EF4-FFF2-40B4-BE49-F238E27FC236}">
                  <a16:creationId xmlns:a16="http://schemas.microsoft.com/office/drawing/2014/main" id="{914E026D-5751-4FFB-BF4F-82DEC28356B1}"/>
                </a:ext>
              </a:extLst>
            </p:cNvPr>
            <p:cNvSpPr/>
            <p:nvPr/>
          </p:nvSpPr>
          <p:spPr>
            <a:xfrm>
              <a:off x="2496879" y="1790734"/>
              <a:ext cx="1541721" cy="119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466263-9824-4897-A03A-87330CA3B4FD}"/>
                </a:ext>
              </a:extLst>
            </p:cNvPr>
            <p:cNvSpPr txBox="1"/>
            <p:nvPr/>
          </p:nvSpPr>
          <p:spPr>
            <a:xfrm>
              <a:off x="2496879" y="1729170"/>
              <a:ext cx="561051" cy="461665"/>
            </a:xfrm>
            <a:prstGeom prst="rect">
              <a:avLst/>
            </a:prstGeom>
            <a:noFill/>
          </p:spPr>
          <p:txBody>
            <a:bodyPr wrap="none" rtlCol="0">
              <a:spAutoFit/>
            </a:bodyPr>
            <a:lstStyle/>
            <a:p>
              <a:r>
                <a:rPr lang="en-US" sz="2400" dirty="0"/>
                <a:t>V.1</a:t>
              </a:r>
            </a:p>
          </p:txBody>
        </p:sp>
      </p:grpSp>
      <p:sp>
        <p:nvSpPr>
          <p:cNvPr id="18" name="Rectangle 17">
            <a:extLst>
              <a:ext uri="{FF2B5EF4-FFF2-40B4-BE49-F238E27FC236}">
                <a16:creationId xmlns:a16="http://schemas.microsoft.com/office/drawing/2014/main" id="{657851AD-C4B6-4C0B-899C-75888A651C03}"/>
              </a:ext>
            </a:extLst>
          </p:cNvPr>
          <p:cNvSpPr/>
          <p:nvPr/>
        </p:nvSpPr>
        <p:spPr>
          <a:xfrm>
            <a:off x="922960" y="3686469"/>
            <a:ext cx="3545932" cy="24783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3726659-F33F-4DD5-9CD5-DDFFE524DBB2}"/>
              </a:ext>
            </a:extLst>
          </p:cNvPr>
          <p:cNvSpPr txBox="1"/>
          <p:nvPr/>
        </p:nvSpPr>
        <p:spPr>
          <a:xfrm>
            <a:off x="1080978" y="3640691"/>
            <a:ext cx="1635641" cy="830997"/>
          </a:xfrm>
          <a:prstGeom prst="rect">
            <a:avLst/>
          </a:prstGeom>
          <a:noFill/>
        </p:spPr>
        <p:txBody>
          <a:bodyPr wrap="square" rtlCol="0">
            <a:spAutoFit/>
          </a:bodyPr>
          <a:lstStyle/>
          <a:p>
            <a:r>
              <a:rPr lang="en-US" sz="2400" dirty="0"/>
              <a:t>Working</a:t>
            </a:r>
          </a:p>
          <a:p>
            <a:r>
              <a:rPr lang="en-US" sz="2400" dirty="0"/>
              <a:t>Directory</a:t>
            </a:r>
          </a:p>
        </p:txBody>
      </p:sp>
      <p:grpSp>
        <p:nvGrpSpPr>
          <p:cNvPr id="26" name="Group 25">
            <a:extLst>
              <a:ext uri="{FF2B5EF4-FFF2-40B4-BE49-F238E27FC236}">
                <a16:creationId xmlns:a16="http://schemas.microsoft.com/office/drawing/2014/main" id="{8C353FC4-BE9B-42C4-AF22-2FE9D1B9E4D8}"/>
              </a:ext>
            </a:extLst>
          </p:cNvPr>
          <p:cNvGrpSpPr/>
          <p:nvPr/>
        </p:nvGrpSpPr>
        <p:grpSpPr>
          <a:xfrm>
            <a:off x="2534092" y="4361550"/>
            <a:ext cx="1123636" cy="886696"/>
            <a:chOff x="1202367" y="4728993"/>
            <a:chExt cx="1123636" cy="886696"/>
          </a:xfrm>
        </p:grpSpPr>
        <p:sp>
          <p:nvSpPr>
            <p:cNvPr id="27" name="Rectangle 26">
              <a:extLst>
                <a:ext uri="{FF2B5EF4-FFF2-40B4-BE49-F238E27FC236}">
                  <a16:creationId xmlns:a16="http://schemas.microsoft.com/office/drawing/2014/main" id="{ED8E3EC8-905C-45A4-B221-1D0395736A86}"/>
                </a:ext>
              </a:extLst>
            </p:cNvPr>
            <p:cNvSpPr/>
            <p:nvPr/>
          </p:nvSpPr>
          <p:spPr>
            <a:xfrm>
              <a:off x="1257431" y="4818247"/>
              <a:ext cx="1068572" cy="79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2341B48-5750-4F7C-B6B4-39A219D15B7D}"/>
                </a:ext>
              </a:extLst>
            </p:cNvPr>
            <p:cNvSpPr txBox="1"/>
            <p:nvPr/>
          </p:nvSpPr>
          <p:spPr>
            <a:xfrm>
              <a:off x="1202367" y="4728993"/>
              <a:ext cx="844402" cy="461665"/>
            </a:xfrm>
            <a:prstGeom prst="rect">
              <a:avLst/>
            </a:prstGeom>
            <a:noFill/>
          </p:spPr>
          <p:txBody>
            <a:bodyPr wrap="square" rtlCol="0">
              <a:spAutoFit/>
            </a:bodyPr>
            <a:lstStyle/>
            <a:p>
              <a:r>
                <a:rPr lang="en-US" sz="2400" dirty="0"/>
                <a:t>File 3</a:t>
              </a:r>
            </a:p>
          </p:txBody>
        </p:sp>
      </p:grpSp>
      <p:grpSp>
        <p:nvGrpSpPr>
          <p:cNvPr id="23" name="Group 22">
            <a:extLst>
              <a:ext uri="{FF2B5EF4-FFF2-40B4-BE49-F238E27FC236}">
                <a16:creationId xmlns:a16="http://schemas.microsoft.com/office/drawing/2014/main" id="{D2E74AEF-C36C-4F4F-9168-4ACB426D2DA2}"/>
              </a:ext>
            </a:extLst>
          </p:cNvPr>
          <p:cNvGrpSpPr/>
          <p:nvPr/>
        </p:nvGrpSpPr>
        <p:grpSpPr>
          <a:xfrm>
            <a:off x="2058846" y="4694810"/>
            <a:ext cx="1123636" cy="886696"/>
            <a:chOff x="1202367" y="4728993"/>
            <a:chExt cx="1123636" cy="886696"/>
          </a:xfrm>
        </p:grpSpPr>
        <p:sp>
          <p:nvSpPr>
            <p:cNvPr id="24" name="Rectangle 23">
              <a:extLst>
                <a:ext uri="{FF2B5EF4-FFF2-40B4-BE49-F238E27FC236}">
                  <a16:creationId xmlns:a16="http://schemas.microsoft.com/office/drawing/2014/main" id="{4C390660-99D5-42A4-BBC5-3DCA72F8CACB}"/>
                </a:ext>
              </a:extLst>
            </p:cNvPr>
            <p:cNvSpPr/>
            <p:nvPr/>
          </p:nvSpPr>
          <p:spPr>
            <a:xfrm>
              <a:off x="1257431" y="4818247"/>
              <a:ext cx="1068572" cy="79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0F4ABFD-4008-44EE-9771-6056F4F50B6C}"/>
                </a:ext>
              </a:extLst>
            </p:cNvPr>
            <p:cNvSpPr txBox="1"/>
            <p:nvPr/>
          </p:nvSpPr>
          <p:spPr>
            <a:xfrm>
              <a:off x="1202367" y="4728993"/>
              <a:ext cx="844402" cy="461665"/>
            </a:xfrm>
            <a:prstGeom prst="rect">
              <a:avLst/>
            </a:prstGeom>
            <a:noFill/>
          </p:spPr>
          <p:txBody>
            <a:bodyPr wrap="square" rtlCol="0">
              <a:spAutoFit/>
            </a:bodyPr>
            <a:lstStyle/>
            <a:p>
              <a:r>
                <a:rPr lang="en-US" sz="2400" dirty="0"/>
                <a:t>File 2</a:t>
              </a:r>
            </a:p>
          </p:txBody>
        </p:sp>
      </p:grpSp>
      <p:grpSp>
        <p:nvGrpSpPr>
          <p:cNvPr id="22" name="Group 21">
            <a:extLst>
              <a:ext uri="{FF2B5EF4-FFF2-40B4-BE49-F238E27FC236}">
                <a16:creationId xmlns:a16="http://schemas.microsoft.com/office/drawing/2014/main" id="{1493B0C0-6E5A-44DD-8CA4-D86EF29AC6A5}"/>
              </a:ext>
            </a:extLst>
          </p:cNvPr>
          <p:cNvGrpSpPr/>
          <p:nvPr/>
        </p:nvGrpSpPr>
        <p:grpSpPr>
          <a:xfrm>
            <a:off x="1576403" y="5071605"/>
            <a:ext cx="1123636" cy="886696"/>
            <a:chOff x="1202367" y="4728993"/>
            <a:chExt cx="1123636" cy="886696"/>
          </a:xfrm>
        </p:grpSpPr>
        <p:sp>
          <p:nvSpPr>
            <p:cNvPr id="20" name="Rectangle 19">
              <a:extLst>
                <a:ext uri="{FF2B5EF4-FFF2-40B4-BE49-F238E27FC236}">
                  <a16:creationId xmlns:a16="http://schemas.microsoft.com/office/drawing/2014/main" id="{010CA36B-5B91-4BCA-830A-D27480A3FCD2}"/>
                </a:ext>
              </a:extLst>
            </p:cNvPr>
            <p:cNvSpPr/>
            <p:nvPr/>
          </p:nvSpPr>
          <p:spPr>
            <a:xfrm>
              <a:off x="1257431" y="4818247"/>
              <a:ext cx="1068572" cy="79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A227F4-817C-4F97-9213-ADA43065D537}"/>
                </a:ext>
              </a:extLst>
            </p:cNvPr>
            <p:cNvSpPr txBox="1"/>
            <p:nvPr/>
          </p:nvSpPr>
          <p:spPr>
            <a:xfrm>
              <a:off x="1202367" y="4728993"/>
              <a:ext cx="844402" cy="461665"/>
            </a:xfrm>
            <a:prstGeom prst="rect">
              <a:avLst/>
            </a:prstGeom>
            <a:noFill/>
          </p:spPr>
          <p:txBody>
            <a:bodyPr wrap="square" rtlCol="0">
              <a:spAutoFit/>
            </a:bodyPr>
            <a:lstStyle/>
            <a:p>
              <a:r>
                <a:rPr lang="en-US" sz="2400" dirty="0"/>
                <a:t>File 1</a:t>
              </a:r>
            </a:p>
          </p:txBody>
        </p:sp>
      </p:grpSp>
      <p:sp>
        <p:nvSpPr>
          <p:cNvPr id="29" name="Rectangle 28">
            <a:extLst>
              <a:ext uri="{FF2B5EF4-FFF2-40B4-BE49-F238E27FC236}">
                <a16:creationId xmlns:a16="http://schemas.microsoft.com/office/drawing/2014/main" id="{4A2F0D8A-9841-47A7-A8F1-21E678B4A550}"/>
              </a:ext>
            </a:extLst>
          </p:cNvPr>
          <p:cNvSpPr/>
          <p:nvPr/>
        </p:nvSpPr>
        <p:spPr>
          <a:xfrm>
            <a:off x="5067859" y="3728945"/>
            <a:ext cx="2166473" cy="24783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5271E980-AD29-4366-9066-D47AD9DF3C2A}"/>
              </a:ext>
            </a:extLst>
          </p:cNvPr>
          <p:cNvSpPr txBox="1"/>
          <p:nvPr/>
        </p:nvSpPr>
        <p:spPr>
          <a:xfrm>
            <a:off x="5108588" y="3728945"/>
            <a:ext cx="1188101" cy="830997"/>
          </a:xfrm>
          <a:prstGeom prst="rect">
            <a:avLst/>
          </a:prstGeom>
          <a:noFill/>
        </p:spPr>
        <p:txBody>
          <a:bodyPr wrap="square" rtlCol="0">
            <a:spAutoFit/>
          </a:bodyPr>
          <a:lstStyle/>
          <a:p>
            <a:r>
              <a:rPr lang="en-US" sz="2400" dirty="0"/>
              <a:t>Staging</a:t>
            </a:r>
          </a:p>
          <a:p>
            <a:r>
              <a:rPr lang="en-US" sz="2400" dirty="0"/>
              <a:t>Area</a:t>
            </a:r>
          </a:p>
        </p:txBody>
      </p:sp>
      <p:grpSp>
        <p:nvGrpSpPr>
          <p:cNvPr id="31" name="Group 30">
            <a:extLst>
              <a:ext uri="{FF2B5EF4-FFF2-40B4-BE49-F238E27FC236}">
                <a16:creationId xmlns:a16="http://schemas.microsoft.com/office/drawing/2014/main" id="{FABEBD82-3905-4E4C-9923-D205F529365A}"/>
              </a:ext>
            </a:extLst>
          </p:cNvPr>
          <p:cNvGrpSpPr/>
          <p:nvPr/>
        </p:nvGrpSpPr>
        <p:grpSpPr>
          <a:xfrm>
            <a:off x="5874488" y="4784064"/>
            <a:ext cx="1123636" cy="886696"/>
            <a:chOff x="1202367" y="4728993"/>
            <a:chExt cx="1123636" cy="886696"/>
          </a:xfrm>
        </p:grpSpPr>
        <p:sp>
          <p:nvSpPr>
            <p:cNvPr id="32" name="Rectangle 31">
              <a:extLst>
                <a:ext uri="{FF2B5EF4-FFF2-40B4-BE49-F238E27FC236}">
                  <a16:creationId xmlns:a16="http://schemas.microsoft.com/office/drawing/2014/main" id="{3ED50D26-9E96-4466-AF80-E6C981D0B3A1}"/>
                </a:ext>
              </a:extLst>
            </p:cNvPr>
            <p:cNvSpPr/>
            <p:nvPr/>
          </p:nvSpPr>
          <p:spPr>
            <a:xfrm>
              <a:off x="1257431" y="4818247"/>
              <a:ext cx="1068572" cy="79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0A2BFFC-F8D9-4D0E-8B9C-839A316D4A09}"/>
                </a:ext>
              </a:extLst>
            </p:cNvPr>
            <p:cNvSpPr txBox="1"/>
            <p:nvPr/>
          </p:nvSpPr>
          <p:spPr>
            <a:xfrm>
              <a:off x="1202367" y="4728993"/>
              <a:ext cx="844402" cy="461665"/>
            </a:xfrm>
            <a:prstGeom prst="rect">
              <a:avLst/>
            </a:prstGeom>
            <a:noFill/>
          </p:spPr>
          <p:txBody>
            <a:bodyPr wrap="square" rtlCol="0">
              <a:spAutoFit/>
            </a:bodyPr>
            <a:lstStyle/>
            <a:p>
              <a:r>
                <a:rPr lang="en-US" sz="2400" dirty="0"/>
                <a:t>File 1</a:t>
              </a:r>
            </a:p>
          </p:txBody>
        </p:sp>
      </p:grpSp>
      <p:cxnSp>
        <p:nvCxnSpPr>
          <p:cNvPr id="35" name="Straight Arrow Connector 34">
            <a:extLst>
              <a:ext uri="{FF2B5EF4-FFF2-40B4-BE49-F238E27FC236}">
                <a16:creationId xmlns:a16="http://schemas.microsoft.com/office/drawing/2014/main" id="{5E748C90-43B9-4EF0-ADC1-929F2072F7AF}"/>
              </a:ext>
            </a:extLst>
          </p:cNvPr>
          <p:cNvCxnSpPr/>
          <p:nvPr/>
        </p:nvCxnSpPr>
        <p:spPr>
          <a:xfrm>
            <a:off x="4259107" y="5156475"/>
            <a:ext cx="849481"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8E23FBF-C8C4-429E-8867-472A1D4A6655}"/>
              </a:ext>
            </a:extLst>
          </p:cNvPr>
          <p:cNvCxnSpPr>
            <a:cxnSpLocks/>
          </p:cNvCxnSpPr>
          <p:nvPr/>
        </p:nvCxnSpPr>
        <p:spPr>
          <a:xfrm flipV="1">
            <a:off x="6523642" y="3215642"/>
            <a:ext cx="0" cy="708754"/>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84BE8B3-05CD-47DA-BDF3-0755D87D2E1C}"/>
              </a:ext>
            </a:extLst>
          </p:cNvPr>
          <p:cNvSpPr/>
          <p:nvPr/>
        </p:nvSpPr>
        <p:spPr>
          <a:xfrm>
            <a:off x="8285228" y="584791"/>
            <a:ext cx="3312927" cy="577155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1366C22-DD6C-41A6-A655-2D105771CAEB}"/>
              </a:ext>
            </a:extLst>
          </p:cNvPr>
          <p:cNvSpPr txBox="1"/>
          <p:nvPr/>
        </p:nvSpPr>
        <p:spPr>
          <a:xfrm>
            <a:off x="8393102" y="694199"/>
            <a:ext cx="2491323" cy="461665"/>
          </a:xfrm>
          <a:prstGeom prst="rect">
            <a:avLst/>
          </a:prstGeom>
          <a:noFill/>
        </p:spPr>
        <p:txBody>
          <a:bodyPr wrap="none" rtlCol="0">
            <a:spAutoFit/>
          </a:bodyPr>
          <a:lstStyle/>
          <a:p>
            <a:r>
              <a:rPr lang="en-US" sz="2400" dirty="0"/>
              <a:t>Central Repository</a:t>
            </a:r>
          </a:p>
        </p:txBody>
      </p:sp>
      <p:grpSp>
        <p:nvGrpSpPr>
          <p:cNvPr id="40" name="Group 39">
            <a:extLst>
              <a:ext uri="{FF2B5EF4-FFF2-40B4-BE49-F238E27FC236}">
                <a16:creationId xmlns:a16="http://schemas.microsoft.com/office/drawing/2014/main" id="{E70B3F30-72AE-4859-B5B1-D7E31787A232}"/>
              </a:ext>
            </a:extLst>
          </p:cNvPr>
          <p:cNvGrpSpPr/>
          <p:nvPr/>
        </p:nvGrpSpPr>
        <p:grpSpPr>
          <a:xfrm>
            <a:off x="8978468" y="1473017"/>
            <a:ext cx="1541721" cy="1257727"/>
            <a:chOff x="2496879" y="1729170"/>
            <a:chExt cx="1541721" cy="1257727"/>
          </a:xfrm>
        </p:grpSpPr>
        <p:sp>
          <p:nvSpPr>
            <p:cNvPr id="41" name="Rectangle 40">
              <a:extLst>
                <a:ext uri="{FF2B5EF4-FFF2-40B4-BE49-F238E27FC236}">
                  <a16:creationId xmlns:a16="http://schemas.microsoft.com/office/drawing/2014/main" id="{81CD6A30-957A-47C3-AFEE-3502F39DF93A}"/>
                </a:ext>
              </a:extLst>
            </p:cNvPr>
            <p:cNvSpPr/>
            <p:nvPr/>
          </p:nvSpPr>
          <p:spPr>
            <a:xfrm>
              <a:off x="2496879" y="1790734"/>
              <a:ext cx="1541721" cy="1196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9E5309D-1369-47FF-A77E-9FC924E8B4F3}"/>
                </a:ext>
              </a:extLst>
            </p:cNvPr>
            <p:cNvSpPr txBox="1"/>
            <p:nvPr/>
          </p:nvSpPr>
          <p:spPr>
            <a:xfrm>
              <a:off x="2496879" y="1729170"/>
              <a:ext cx="561051" cy="461665"/>
            </a:xfrm>
            <a:prstGeom prst="rect">
              <a:avLst/>
            </a:prstGeom>
            <a:noFill/>
          </p:spPr>
          <p:txBody>
            <a:bodyPr wrap="none" rtlCol="0">
              <a:spAutoFit/>
            </a:bodyPr>
            <a:lstStyle/>
            <a:p>
              <a:r>
                <a:rPr lang="en-US" sz="2400" dirty="0"/>
                <a:t>V.1</a:t>
              </a:r>
            </a:p>
          </p:txBody>
        </p:sp>
      </p:grpSp>
      <p:cxnSp>
        <p:nvCxnSpPr>
          <p:cNvPr id="43" name="Straight Arrow Connector 42">
            <a:extLst>
              <a:ext uri="{FF2B5EF4-FFF2-40B4-BE49-F238E27FC236}">
                <a16:creationId xmlns:a16="http://schemas.microsoft.com/office/drawing/2014/main" id="{3747FC95-0419-46FE-A778-8CD16686CBAD}"/>
              </a:ext>
            </a:extLst>
          </p:cNvPr>
          <p:cNvCxnSpPr>
            <a:cxnSpLocks/>
          </p:cNvCxnSpPr>
          <p:nvPr/>
        </p:nvCxnSpPr>
        <p:spPr>
          <a:xfrm>
            <a:off x="6940059" y="2053070"/>
            <a:ext cx="2038409" cy="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913FC32-796E-4084-95BA-86905AE1B339}"/>
              </a:ext>
            </a:extLst>
          </p:cNvPr>
          <p:cNvSpPr txBox="1"/>
          <p:nvPr/>
        </p:nvSpPr>
        <p:spPr>
          <a:xfrm>
            <a:off x="4425691" y="4671921"/>
            <a:ext cx="686406" cy="461665"/>
          </a:xfrm>
          <a:prstGeom prst="rect">
            <a:avLst/>
          </a:prstGeom>
          <a:noFill/>
        </p:spPr>
        <p:txBody>
          <a:bodyPr wrap="none" rtlCol="0">
            <a:spAutoFit/>
          </a:bodyPr>
          <a:lstStyle/>
          <a:p>
            <a:r>
              <a:rPr lang="en-US" sz="2400" dirty="0">
                <a:solidFill>
                  <a:srgbClr val="C00000"/>
                </a:solidFill>
              </a:rPr>
              <a:t>Add</a:t>
            </a:r>
          </a:p>
        </p:txBody>
      </p:sp>
      <p:sp>
        <p:nvSpPr>
          <p:cNvPr id="46" name="TextBox 45">
            <a:extLst>
              <a:ext uri="{FF2B5EF4-FFF2-40B4-BE49-F238E27FC236}">
                <a16:creationId xmlns:a16="http://schemas.microsoft.com/office/drawing/2014/main" id="{FF63458C-9C00-40F3-8D62-F7264F1965E5}"/>
              </a:ext>
            </a:extLst>
          </p:cNvPr>
          <p:cNvSpPr txBox="1"/>
          <p:nvPr/>
        </p:nvSpPr>
        <p:spPr>
          <a:xfrm>
            <a:off x="5251360" y="3206835"/>
            <a:ext cx="1173719" cy="461665"/>
          </a:xfrm>
          <a:prstGeom prst="rect">
            <a:avLst/>
          </a:prstGeom>
          <a:noFill/>
        </p:spPr>
        <p:txBody>
          <a:bodyPr wrap="none" rtlCol="0">
            <a:spAutoFit/>
          </a:bodyPr>
          <a:lstStyle/>
          <a:p>
            <a:r>
              <a:rPr lang="en-US" sz="2400" dirty="0">
                <a:solidFill>
                  <a:srgbClr val="C00000"/>
                </a:solidFill>
              </a:rPr>
              <a:t>Commit</a:t>
            </a:r>
          </a:p>
        </p:txBody>
      </p:sp>
      <p:sp>
        <p:nvSpPr>
          <p:cNvPr id="47" name="TextBox 46">
            <a:extLst>
              <a:ext uri="{FF2B5EF4-FFF2-40B4-BE49-F238E27FC236}">
                <a16:creationId xmlns:a16="http://schemas.microsoft.com/office/drawing/2014/main" id="{496C96AD-93C7-4C8B-85AF-0F4CB80C5BB0}"/>
              </a:ext>
            </a:extLst>
          </p:cNvPr>
          <p:cNvSpPr txBox="1"/>
          <p:nvPr/>
        </p:nvSpPr>
        <p:spPr>
          <a:xfrm>
            <a:off x="7554433" y="1495637"/>
            <a:ext cx="787395" cy="461665"/>
          </a:xfrm>
          <a:prstGeom prst="rect">
            <a:avLst/>
          </a:prstGeom>
          <a:noFill/>
        </p:spPr>
        <p:txBody>
          <a:bodyPr wrap="none" rtlCol="0">
            <a:spAutoFit/>
          </a:bodyPr>
          <a:lstStyle/>
          <a:p>
            <a:r>
              <a:rPr lang="en-US" sz="2400" dirty="0">
                <a:solidFill>
                  <a:srgbClr val="C00000"/>
                </a:solidFill>
              </a:rPr>
              <a:t>Push</a:t>
            </a:r>
          </a:p>
        </p:txBody>
      </p:sp>
    </p:spTree>
    <p:extLst>
      <p:ext uri="{BB962C8B-B14F-4D97-AF65-F5344CB8AC3E}">
        <p14:creationId xmlns:p14="http://schemas.microsoft.com/office/powerpoint/2010/main" val="277508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lifecycle of the status of your files</a:t>
            </a:r>
          </a:p>
        </p:txBody>
      </p:sp>
      <p:pic>
        <p:nvPicPr>
          <p:cNvPr id="4" name="Content Placeholder 3"/>
          <p:cNvPicPr>
            <a:picLocks noGrp="1" noChangeAspect="1"/>
          </p:cNvPicPr>
          <p:nvPr>
            <p:ph idx="1"/>
          </p:nvPr>
        </p:nvPicPr>
        <p:blipFill>
          <a:blip r:embed="rId2"/>
          <a:stretch>
            <a:fillRect/>
          </a:stretch>
        </p:blipFill>
        <p:spPr>
          <a:xfrm>
            <a:off x="1053983" y="1690688"/>
            <a:ext cx="9798892" cy="4042043"/>
          </a:xfrm>
          <a:prstGeom prst="rect">
            <a:avLst/>
          </a:prstGeom>
        </p:spPr>
      </p:pic>
      <p:sp>
        <p:nvSpPr>
          <p:cNvPr id="5" name="Slide Number Placeholder 4"/>
          <p:cNvSpPr>
            <a:spLocks noGrp="1"/>
          </p:cNvSpPr>
          <p:nvPr>
            <p:ph type="sldNum" sz="quarter" idx="12"/>
          </p:nvPr>
        </p:nvSpPr>
        <p:spPr/>
        <p:txBody>
          <a:bodyPr/>
          <a:lstStyle/>
          <a:p>
            <a:fld id="{BEB89F34-5B3E-4115-AFB1-294CBD5BE68B}" type="slidenum">
              <a:rPr lang="en-US" smtClean="0"/>
              <a:t>11</a:t>
            </a:fld>
            <a:endParaRPr lang="en-US"/>
          </a:p>
        </p:txBody>
      </p:sp>
      <p:sp>
        <p:nvSpPr>
          <p:cNvPr id="3" name="Footer Placeholder 2"/>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2221189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US" dirty="0"/>
              <a:t>Checking the Status of Files</a:t>
            </a:r>
          </a:p>
        </p:txBody>
      </p:sp>
      <p:sp>
        <p:nvSpPr>
          <p:cNvPr id="3" name="Content Placeholder 2"/>
          <p:cNvSpPr>
            <a:spLocks noGrp="1"/>
          </p:cNvSpPr>
          <p:nvPr>
            <p:ph idx="1"/>
          </p:nvPr>
        </p:nvSpPr>
        <p:spPr>
          <a:xfrm>
            <a:off x="533400" y="1323679"/>
            <a:ext cx="10515600" cy="5215233"/>
          </a:xfrm>
        </p:spPr>
        <p:txBody>
          <a:bodyPr>
            <a:normAutofit lnSpcReduction="10000"/>
          </a:bodyPr>
          <a:lstStyle/>
          <a:p>
            <a:pPr>
              <a:spcAft>
                <a:spcPts val="600"/>
              </a:spcAft>
            </a:pPr>
            <a:r>
              <a:rPr lang="en-US" dirty="0"/>
              <a:t>To determine the state of a file, use the </a:t>
            </a:r>
            <a:r>
              <a:rPr lang="en-US" i="1" dirty="0">
                <a:solidFill>
                  <a:srgbClr val="00B0F0"/>
                </a:solidFill>
              </a:rPr>
              <a:t>git status </a:t>
            </a:r>
            <a:r>
              <a:rPr lang="en-US" i="1" dirty="0"/>
              <a:t>command</a:t>
            </a:r>
            <a:r>
              <a:rPr lang="en-US" dirty="0"/>
              <a:t>. If you run this command directly after a clone, you should see something like this:</a:t>
            </a:r>
          </a:p>
          <a:p>
            <a:pPr marL="0" indent="0">
              <a:buNone/>
            </a:pPr>
            <a:r>
              <a:rPr lang="en-US" dirty="0"/>
              <a:t>	</a:t>
            </a:r>
            <a:r>
              <a:rPr lang="en-US" dirty="0">
                <a:solidFill>
                  <a:srgbClr val="C00000"/>
                </a:solidFill>
              </a:rPr>
              <a:t>git status</a:t>
            </a:r>
          </a:p>
          <a:p>
            <a:pPr marL="0" indent="0">
              <a:buNone/>
            </a:pPr>
            <a:r>
              <a:rPr lang="en-US" dirty="0"/>
              <a:t>	</a:t>
            </a:r>
            <a:r>
              <a:rPr lang="en-US" dirty="0">
                <a:solidFill>
                  <a:srgbClr val="00B0F0"/>
                </a:solidFill>
              </a:rPr>
              <a:t>On branch master</a:t>
            </a:r>
          </a:p>
          <a:p>
            <a:pPr marL="0" indent="0">
              <a:buNone/>
            </a:pPr>
            <a:r>
              <a:rPr lang="en-US" dirty="0">
                <a:solidFill>
                  <a:srgbClr val="00B0F0"/>
                </a:solidFill>
              </a:rPr>
              <a:t>	Your branch is up-to-date with 'origin/master'.</a:t>
            </a:r>
          </a:p>
          <a:p>
            <a:pPr marL="0" indent="0">
              <a:spcAft>
                <a:spcPts val="1200"/>
              </a:spcAft>
              <a:buNone/>
            </a:pPr>
            <a:r>
              <a:rPr lang="en-US" dirty="0">
                <a:solidFill>
                  <a:srgbClr val="00B0F0"/>
                </a:solidFill>
              </a:rPr>
              <a:t>	nothing to commit, working directory clean</a:t>
            </a:r>
          </a:p>
          <a:p>
            <a:r>
              <a:rPr lang="en-US" dirty="0"/>
              <a:t>This means none of your tracked files are modified</a:t>
            </a:r>
          </a:p>
          <a:p>
            <a:r>
              <a:rPr lang="en-US" dirty="0"/>
              <a:t>Git also doesn’t see any untracked files, or they would be listed here.</a:t>
            </a:r>
          </a:p>
          <a:p>
            <a:r>
              <a:rPr lang="en-US" dirty="0"/>
              <a:t>The command tells you which branch you’re on and informs you that it has not diverged from the same branch on the server.</a:t>
            </a:r>
          </a:p>
        </p:txBody>
      </p:sp>
      <p:sp>
        <p:nvSpPr>
          <p:cNvPr id="4" name="Slide Number Placeholder 3"/>
          <p:cNvSpPr>
            <a:spLocks noGrp="1"/>
          </p:cNvSpPr>
          <p:nvPr>
            <p:ph type="sldNum" sz="quarter" idx="12"/>
          </p:nvPr>
        </p:nvSpPr>
        <p:spPr/>
        <p:txBody>
          <a:bodyPr/>
          <a:lstStyle/>
          <a:p>
            <a:fld id="{BEB89F34-5B3E-4115-AFB1-294CBD5BE68B}" type="slidenum">
              <a:rPr lang="en-US" smtClean="0"/>
              <a:t>12</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240145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097" y="624270"/>
            <a:ext cx="10918703" cy="5770180"/>
          </a:xfrm>
        </p:spPr>
        <p:txBody>
          <a:bodyPr>
            <a:normAutofit lnSpcReduction="10000"/>
          </a:bodyPr>
          <a:lstStyle/>
          <a:p>
            <a:r>
              <a:rPr lang="en-US" dirty="0"/>
              <a:t>If you add a new file (e.g. README ) to your project, assuming the file</a:t>
            </a:r>
          </a:p>
          <a:p>
            <a:pPr marL="0" indent="0">
              <a:buNone/>
            </a:pPr>
            <a:r>
              <a:rPr lang="en-US" dirty="0"/>
              <a:t>didn’t exist before, and run </a:t>
            </a:r>
            <a:r>
              <a:rPr lang="en-US" i="1" dirty="0"/>
              <a:t>git status</a:t>
            </a:r>
            <a:r>
              <a:rPr lang="en-US" dirty="0"/>
              <a:t>:</a:t>
            </a:r>
          </a:p>
          <a:p>
            <a:pPr marL="0" indent="0">
              <a:buNone/>
            </a:pPr>
            <a:r>
              <a:rPr lang="en-US" dirty="0"/>
              <a:t>	</a:t>
            </a:r>
            <a:r>
              <a:rPr lang="en-US" dirty="0">
                <a:solidFill>
                  <a:srgbClr val="C00000"/>
                </a:solidFill>
              </a:rPr>
              <a:t>echo 'My Project' &gt; README</a:t>
            </a:r>
          </a:p>
          <a:p>
            <a:pPr marL="0" indent="0">
              <a:buNone/>
            </a:pPr>
            <a:r>
              <a:rPr lang="en-US" dirty="0">
                <a:solidFill>
                  <a:srgbClr val="00B0F0"/>
                </a:solidFill>
              </a:rPr>
              <a:t>	</a:t>
            </a:r>
            <a:r>
              <a:rPr lang="en-US" dirty="0">
                <a:solidFill>
                  <a:srgbClr val="C00000"/>
                </a:solidFill>
              </a:rPr>
              <a:t>git status</a:t>
            </a:r>
          </a:p>
          <a:p>
            <a:pPr marL="0" indent="0">
              <a:buNone/>
            </a:pPr>
            <a:r>
              <a:rPr lang="en-US" dirty="0">
                <a:solidFill>
                  <a:srgbClr val="00B0F0"/>
                </a:solidFill>
              </a:rPr>
              <a:t>	On branch master</a:t>
            </a:r>
          </a:p>
          <a:p>
            <a:pPr marL="0" indent="0">
              <a:buNone/>
            </a:pPr>
            <a:r>
              <a:rPr lang="en-US" dirty="0">
                <a:solidFill>
                  <a:srgbClr val="00B0F0"/>
                </a:solidFill>
              </a:rPr>
              <a:t>	Your branch is up-to-date with 'origin/master'.</a:t>
            </a:r>
          </a:p>
          <a:p>
            <a:pPr marL="0" indent="0">
              <a:buNone/>
            </a:pPr>
            <a:r>
              <a:rPr lang="en-US" dirty="0">
                <a:solidFill>
                  <a:srgbClr val="00B0F0"/>
                </a:solidFill>
              </a:rPr>
              <a:t>	Untracked files:</a:t>
            </a:r>
          </a:p>
          <a:p>
            <a:pPr marL="0" indent="0">
              <a:spcAft>
                <a:spcPts val="1200"/>
              </a:spcAft>
              <a:buNone/>
            </a:pPr>
            <a:r>
              <a:rPr lang="en-US" dirty="0">
                <a:solidFill>
                  <a:srgbClr val="00B0F0"/>
                </a:solidFill>
              </a:rPr>
              <a:t>  	    (use "git add &lt;file&gt;..." to include in what will be committed)</a:t>
            </a:r>
          </a:p>
          <a:p>
            <a:pPr marL="0" indent="0">
              <a:spcAft>
                <a:spcPts val="1200"/>
              </a:spcAft>
              <a:buNone/>
            </a:pPr>
            <a:r>
              <a:rPr lang="en-US" dirty="0">
                <a:solidFill>
                  <a:srgbClr val="00B0F0"/>
                </a:solidFill>
              </a:rPr>
              <a:t>    	        README</a:t>
            </a:r>
          </a:p>
          <a:p>
            <a:pPr marL="0" indent="0">
              <a:buNone/>
            </a:pPr>
            <a:r>
              <a:rPr lang="en-US" dirty="0">
                <a:solidFill>
                  <a:srgbClr val="00B0F0"/>
                </a:solidFill>
              </a:rPr>
              <a:t>	nothing added to commit but untracked files present (use "git add" </a:t>
            </a:r>
          </a:p>
          <a:p>
            <a:pPr marL="0" indent="0">
              <a:buNone/>
            </a:pPr>
            <a:r>
              <a:rPr lang="en-US" dirty="0">
                <a:solidFill>
                  <a:srgbClr val="00B0F0"/>
                </a:solidFill>
              </a:rPr>
              <a:t>	to track)</a:t>
            </a:r>
          </a:p>
        </p:txBody>
      </p:sp>
      <p:sp>
        <p:nvSpPr>
          <p:cNvPr id="5" name="Slide Number Placeholder 4"/>
          <p:cNvSpPr>
            <a:spLocks noGrp="1"/>
          </p:cNvSpPr>
          <p:nvPr>
            <p:ph type="sldNum" sz="quarter" idx="12"/>
          </p:nvPr>
        </p:nvSpPr>
        <p:spPr/>
        <p:txBody>
          <a:bodyPr/>
          <a:lstStyle/>
          <a:p>
            <a:fld id="{BEB89F34-5B3E-4115-AFB1-294CBD5BE68B}" type="slidenum">
              <a:rPr lang="en-US" smtClean="0"/>
              <a:t>13</a:t>
            </a:fld>
            <a:endParaRPr lang="en-US"/>
          </a:p>
        </p:txBody>
      </p:sp>
      <p:sp>
        <p:nvSpPr>
          <p:cNvPr id="2" name="Footer Placeholder 1"/>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415049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New Files</a:t>
            </a:r>
          </a:p>
        </p:txBody>
      </p:sp>
      <p:sp>
        <p:nvSpPr>
          <p:cNvPr id="3" name="Content Placeholder 2"/>
          <p:cNvSpPr>
            <a:spLocks noGrp="1"/>
          </p:cNvSpPr>
          <p:nvPr>
            <p:ph idx="1"/>
          </p:nvPr>
        </p:nvSpPr>
        <p:spPr>
          <a:xfrm>
            <a:off x="514349" y="1564257"/>
            <a:ext cx="10515600" cy="4792093"/>
          </a:xfrm>
        </p:spPr>
        <p:txBody>
          <a:bodyPr>
            <a:normAutofit lnSpcReduction="10000"/>
          </a:bodyPr>
          <a:lstStyle/>
          <a:p>
            <a:r>
              <a:rPr lang="en-US" dirty="0"/>
              <a:t>In order to begin tracking a new file, you use the command git add:</a:t>
            </a:r>
          </a:p>
          <a:p>
            <a:pPr marL="0" indent="0">
              <a:spcAft>
                <a:spcPts val="1200"/>
              </a:spcAft>
              <a:buNone/>
            </a:pPr>
            <a:r>
              <a:rPr lang="en-US" dirty="0"/>
              <a:t>	</a:t>
            </a:r>
            <a:r>
              <a:rPr lang="en-US" dirty="0">
                <a:solidFill>
                  <a:srgbClr val="C00000"/>
                </a:solidFill>
              </a:rPr>
              <a:t>git add README</a:t>
            </a:r>
          </a:p>
          <a:p>
            <a:r>
              <a:rPr lang="en-US" dirty="0"/>
              <a:t>If you run the status command again:</a:t>
            </a:r>
          </a:p>
          <a:p>
            <a:pPr marL="0" indent="0">
              <a:buNone/>
            </a:pPr>
            <a:r>
              <a:rPr lang="en-US" dirty="0"/>
              <a:t>	</a:t>
            </a:r>
            <a:r>
              <a:rPr lang="en-US" dirty="0">
                <a:solidFill>
                  <a:srgbClr val="C00000"/>
                </a:solidFill>
              </a:rPr>
              <a:t>git status</a:t>
            </a:r>
          </a:p>
          <a:p>
            <a:pPr marL="0" indent="0">
              <a:buNone/>
            </a:pPr>
            <a:r>
              <a:rPr lang="en-US" dirty="0">
                <a:solidFill>
                  <a:srgbClr val="00B0F0"/>
                </a:solidFill>
              </a:rPr>
              <a:t>	On branch master</a:t>
            </a:r>
          </a:p>
          <a:p>
            <a:pPr marL="0" indent="0">
              <a:buNone/>
            </a:pPr>
            <a:r>
              <a:rPr lang="en-US" dirty="0">
                <a:solidFill>
                  <a:srgbClr val="00B0F0"/>
                </a:solidFill>
              </a:rPr>
              <a:t>	Your branch is up-to-date with 'origin/master'.</a:t>
            </a:r>
          </a:p>
          <a:p>
            <a:pPr marL="0" indent="0">
              <a:buNone/>
            </a:pPr>
            <a:r>
              <a:rPr lang="en-US" dirty="0">
                <a:solidFill>
                  <a:srgbClr val="00B0F0"/>
                </a:solidFill>
              </a:rPr>
              <a:t>	Changes to be committed:</a:t>
            </a:r>
          </a:p>
          <a:p>
            <a:pPr marL="0" indent="0">
              <a:spcAft>
                <a:spcPts val="1200"/>
              </a:spcAft>
              <a:buNone/>
            </a:pPr>
            <a:r>
              <a:rPr lang="en-US" dirty="0">
                <a:solidFill>
                  <a:srgbClr val="00B0F0"/>
                </a:solidFill>
              </a:rPr>
              <a:t>	    (use "git reset HEAD &lt;file&gt;..." to unstage)</a:t>
            </a:r>
          </a:p>
          <a:p>
            <a:pPr marL="0" indent="0">
              <a:buNone/>
            </a:pPr>
            <a:r>
              <a:rPr lang="en-US" dirty="0">
                <a:solidFill>
                  <a:srgbClr val="00B0F0"/>
                </a:solidFill>
              </a:rPr>
              <a:t>	        new file:   README</a:t>
            </a:r>
          </a:p>
        </p:txBody>
      </p:sp>
      <p:sp>
        <p:nvSpPr>
          <p:cNvPr id="4" name="Slide Number Placeholder 3"/>
          <p:cNvSpPr>
            <a:spLocks noGrp="1"/>
          </p:cNvSpPr>
          <p:nvPr>
            <p:ph type="sldNum" sz="quarter" idx="12"/>
          </p:nvPr>
        </p:nvSpPr>
        <p:spPr/>
        <p:txBody>
          <a:bodyPr/>
          <a:lstStyle/>
          <a:p>
            <a:fld id="{BEB89F34-5B3E-4115-AFB1-294CBD5BE68B}" type="slidenum">
              <a:rPr lang="en-US" smtClean="0"/>
              <a:t>14</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423072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031"/>
          </a:xfrm>
        </p:spPr>
        <p:txBody>
          <a:bodyPr>
            <a:normAutofit fontScale="90000"/>
          </a:bodyPr>
          <a:lstStyle/>
          <a:p>
            <a:r>
              <a:rPr lang="en-US" dirty="0"/>
              <a:t>Staging Modified Files</a:t>
            </a:r>
          </a:p>
        </p:txBody>
      </p:sp>
      <p:sp>
        <p:nvSpPr>
          <p:cNvPr id="3" name="Content Placeholder 2"/>
          <p:cNvSpPr>
            <a:spLocks noGrp="1"/>
          </p:cNvSpPr>
          <p:nvPr>
            <p:ph idx="1"/>
          </p:nvPr>
        </p:nvSpPr>
        <p:spPr>
          <a:xfrm>
            <a:off x="435128" y="1039374"/>
            <a:ext cx="10918672" cy="5480094"/>
          </a:xfrm>
        </p:spPr>
        <p:txBody>
          <a:bodyPr>
            <a:normAutofit fontScale="85000" lnSpcReduction="20000"/>
          </a:bodyPr>
          <a:lstStyle/>
          <a:p>
            <a:pPr>
              <a:spcAft>
                <a:spcPts val="600"/>
              </a:spcAft>
            </a:pPr>
            <a:r>
              <a:rPr lang="en-US" dirty="0"/>
              <a:t>If we change a previously tracked file called CONTRIBUTING.md and then run the git status command again:</a:t>
            </a:r>
          </a:p>
          <a:p>
            <a:pPr marL="0" indent="0">
              <a:spcAft>
                <a:spcPts val="1200"/>
              </a:spcAft>
              <a:buNone/>
            </a:pPr>
            <a:r>
              <a:rPr lang="en-US" dirty="0"/>
              <a:t>	</a:t>
            </a:r>
            <a:r>
              <a:rPr lang="en-US" dirty="0">
                <a:solidFill>
                  <a:srgbClr val="C00000"/>
                </a:solidFill>
              </a:rPr>
              <a:t>git status</a:t>
            </a:r>
          </a:p>
          <a:p>
            <a:pPr marL="0" indent="0">
              <a:buNone/>
            </a:pPr>
            <a:r>
              <a:rPr lang="en-US" dirty="0"/>
              <a:t>	</a:t>
            </a:r>
            <a:r>
              <a:rPr lang="en-US" dirty="0">
                <a:solidFill>
                  <a:srgbClr val="00B0F0"/>
                </a:solidFill>
              </a:rPr>
              <a:t>On branch master</a:t>
            </a:r>
          </a:p>
          <a:p>
            <a:pPr marL="0" indent="0">
              <a:buNone/>
            </a:pPr>
            <a:r>
              <a:rPr lang="en-US" dirty="0">
                <a:solidFill>
                  <a:srgbClr val="00B0F0"/>
                </a:solidFill>
              </a:rPr>
              <a:t>	Your branch is up-to-date with 'origin/master'.</a:t>
            </a:r>
          </a:p>
          <a:p>
            <a:pPr marL="0" indent="0">
              <a:buNone/>
            </a:pPr>
            <a:r>
              <a:rPr lang="en-US" dirty="0">
                <a:solidFill>
                  <a:srgbClr val="00B0F0"/>
                </a:solidFill>
              </a:rPr>
              <a:t>	Changes to be committed:</a:t>
            </a:r>
          </a:p>
          <a:p>
            <a:pPr marL="0" indent="0">
              <a:spcAft>
                <a:spcPts val="1200"/>
              </a:spcAft>
              <a:buNone/>
            </a:pPr>
            <a:r>
              <a:rPr lang="en-US" dirty="0">
                <a:solidFill>
                  <a:srgbClr val="00B0F0"/>
                </a:solidFill>
              </a:rPr>
              <a:t>	    (use "git reset HEAD &lt;file&gt;..." to unstage)</a:t>
            </a:r>
          </a:p>
          <a:p>
            <a:pPr marL="0" indent="0">
              <a:spcAft>
                <a:spcPts val="1200"/>
              </a:spcAft>
              <a:buNone/>
            </a:pPr>
            <a:r>
              <a:rPr lang="en-US" dirty="0">
                <a:solidFill>
                  <a:srgbClr val="00B0F0"/>
                </a:solidFill>
              </a:rPr>
              <a:t>	        new file:   README</a:t>
            </a:r>
          </a:p>
          <a:p>
            <a:pPr marL="0" indent="0">
              <a:buNone/>
            </a:pPr>
            <a:r>
              <a:rPr lang="en-US" dirty="0">
                <a:solidFill>
                  <a:srgbClr val="00B0F0"/>
                </a:solidFill>
              </a:rPr>
              <a:t>	Changes not staged for commit:</a:t>
            </a:r>
          </a:p>
          <a:p>
            <a:pPr marL="0" indent="0">
              <a:buNone/>
            </a:pPr>
            <a:r>
              <a:rPr lang="en-US" dirty="0">
                <a:solidFill>
                  <a:srgbClr val="00B0F0"/>
                </a:solidFill>
              </a:rPr>
              <a:t>	    (use "git add &lt;file&gt;..." to update what will be committed)</a:t>
            </a:r>
          </a:p>
          <a:p>
            <a:pPr marL="0" indent="0">
              <a:spcAft>
                <a:spcPts val="1200"/>
              </a:spcAft>
              <a:buNone/>
            </a:pPr>
            <a:r>
              <a:rPr lang="en-US" dirty="0">
                <a:solidFill>
                  <a:srgbClr val="00B0F0"/>
                </a:solidFill>
              </a:rPr>
              <a:t>	    (use "git checkout -- &lt;file&gt;..." to discard changes in working directory)</a:t>
            </a:r>
          </a:p>
          <a:p>
            <a:pPr marL="0" indent="0">
              <a:buNone/>
            </a:pPr>
            <a:r>
              <a:rPr lang="en-US" dirty="0">
                <a:solidFill>
                  <a:srgbClr val="00B0F0"/>
                </a:solidFill>
              </a:rPr>
              <a:t>	        modified:   CONTRIBUTING.md</a:t>
            </a:r>
          </a:p>
        </p:txBody>
      </p:sp>
      <p:sp>
        <p:nvSpPr>
          <p:cNvPr id="4" name="Slide Number Placeholder 3"/>
          <p:cNvSpPr>
            <a:spLocks noGrp="1"/>
          </p:cNvSpPr>
          <p:nvPr>
            <p:ph type="sldNum" sz="quarter" idx="12"/>
          </p:nvPr>
        </p:nvSpPr>
        <p:spPr/>
        <p:txBody>
          <a:bodyPr/>
          <a:lstStyle/>
          <a:p>
            <a:fld id="{BEB89F34-5B3E-4115-AFB1-294CBD5BE68B}" type="slidenum">
              <a:rPr lang="en-US" smtClean="0"/>
              <a:t>15</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268592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971" y="601566"/>
            <a:ext cx="10515600" cy="5852160"/>
          </a:xfrm>
        </p:spPr>
        <p:txBody>
          <a:bodyPr>
            <a:normAutofit/>
          </a:bodyPr>
          <a:lstStyle/>
          <a:p>
            <a:pPr marL="0" indent="0">
              <a:spcAft>
                <a:spcPts val="1200"/>
              </a:spcAft>
              <a:buNone/>
            </a:pPr>
            <a:r>
              <a:rPr lang="en-US" dirty="0"/>
              <a:t>Let’s run git add now to stage the CONTRIBUTING.md file, and then run git status again:</a:t>
            </a:r>
          </a:p>
          <a:p>
            <a:pPr marL="0" indent="0">
              <a:buNone/>
            </a:pPr>
            <a:r>
              <a:rPr lang="en-US" dirty="0">
                <a:solidFill>
                  <a:srgbClr val="C00000"/>
                </a:solidFill>
              </a:rPr>
              <a:t>git add CONTRIBUTING.md</a:t>
            </a:r>
          </a:p>
          <a:p>
            <a:pPr marL="0" indent="0">
              <a:buNone/>
            </a:pPr>
            <a:r>
              <a:rPr lang="en-US" dirty="0">
                <a:solidFill>
                  <a:srgbClr val="C00000"/>
                </a:solidFill>
              </a:rPr>
              <a:t>git status</a:t>
            </a:r>
          </a:p>
          <a:p>
            <a:pPr marL="0" indent="0">
              <a:buNone/>
            </a:pPr>
            <a:r>
              <a:rPr lang="en-US" dirty="0">
                <a:solidFill>
                  <a:srgbClr val="00B0F0"/>
                </a:solidFill>
              </a:rPr>
              <a:t>On branch master</a:t>
            </a:r>
          </a:p>
          <a:p>
            <a:pPr marL="0" indent="0">
              <a:buNone/>
            </a:pPr>
            <a:r>
              <a:rPr lang="en-US" dirty="0">
                <a:solidFill>
                  <a:srgbClr val="00B0F0"/>
                </a:solidFill>
              </a:rPr>
              <a:t>Your branch is up-to-date with 'origin/master'.</a:t>
            </a:r>
          </a:p>
          <a:p>
            <a:pPr marL="0" indent="0">
              <a:buNone/>
            </a:pPr>
            <a:r>
              <a:rPr lang="en-US" dirty="0">
                <a:solidFill>
                  <a:srgbClr val="00B0F0"/>
                </a:solidFill>
              </a:rPr>
              <a:t>Changes to be committed:</a:t>
            </a:r>
          </a:p>
          <a:p>
            <a:pPr marL="0" indent="0">
              <a:spcAft>
                <a:spcPts val="1200"/>
              </a:spcAft>
              <a:buNone/>
            </a:pPr>
            <a:r>
              <a:rPr lang="en-US" dirty="0">
                <a:solidFill>
                  <a:srgbClr val="00B0F0"/>
                </a:solidFill>
              </a:rPr>
              <a:t>  (use "git reset HEAD &lt;file&gt;..." to unstage)</a:t>
            </a:r>
          </a:p>
          <a:p>
            <a:pPr marL="0" indent="0">
              <a:buNone/>
            </a:pPr>
            <a:r>
              <a:rPr lang="en-US" dirty="0">
                <a:solidFill>
                  <a:srgbClr val="00B0F0"/>
                </a:solidFill>
              </a:rPr>
              <a:t>    new file:   README</a:t>
            </a:r>
          </a:p>
          <a:p>
            <a:pPr marL="0" indent="0">
              <a:buNone/>
            </a:pPr>
            <a:r>
              <a:rPr lang="en-US" dirty="0">
                <a:solidFill>
                  <a:srgbClr val="00B0F0"/>
                </a:solidFill>
              </a:rPr>
              <a:t>    modified:   CONTRIBUTING.md</a:t>
            </a:r>
          </a:p>
          <a:p>
            <a:pPr marL="0" indent="0">
              <a:buNone/>
            </a:pPr>
            <a:r>
              <a:rPr lang="en-US" dirty="0"/>
              <a:t>Both files are staged and will go into the next commit.</a:t>
            </a:r>
            <a:endParaRPr lang="en-US" dirty="0">
              <a:solidFill>
                <a:srgbClr val="00B0F0"/>
              </a:solidFill>
            </a:endParaRPr>
          </a:p>
        </p:txBody>
      </p:sp>
      <p:sp>
        <p:nvSpPr>
          <p:cNvPr id="5" name="Slide Number Placeholder 4"/>
          <p:cNvSpPr>
            <a:spLocks noGrp="1"/>
          </p:cNvSpPr>
          <p:nvPr>
            <p:ph type="sldNum" sz="quarter" idx="12"/>
          </p:nvPr>
        </p:nvSpPr>
        <p:spPr/>
        <p:txBody>
          <a:bodyPr/>
          <a:lstStyle/>
          <a:p>
            <a:fld id="{BEB89F34-5B3E-4115-AFB1-294CBD5BE68B}" type="slidenum">
              <a:rPr lang="en-US" smtClean="0"/>
              <a:t>16</a:t>
            </a:fld>
            <a:endParaRPr lang="en-US"/>
          </a:p>
        </p:txBody>
      </p:sp>
      <p:sp>
        <p:nvSpPr>
          <p:cNvPr id="2" name="Footer Placeholder 1"/>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298087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1702"/>
            <a:ext cx="10515600" cy="5763873"/>
          </a:xfrm>
        </p:spPr>
        <p:txBody>
          <a:bodyPr>
            <a:normAutofit fontScale="85000" lnSpcReduction="20000"/>
          </a:bodyPr>
          <a:lstStyle/>
          <a:p>
            <a:pPr marL="0" indent="0">
              <a:spcAft>
                <a:spcPts val="1200"/>
              </a:spcAft>
              <a:buNone/>
            </a:pPr>
            <a:r>
              <a:rPr lang="en-US" dirty="0"/>
              <a:t>Suppose you make changes to CONTRIBUTING.md before you commit it:</a:t>
            </a:r>
          </a:p>
          <a:p>
            <a:pPr marL="0" indent="0">
              <a:buNone/>
            </a:pPr>
            <a:r>
              <a:rPr lang="en-US" dirty="0">
                <a:solidFill>
                  <a:srgbClr val="C00000"/>
                </a:solidFill>
              </a:rPr>
              <a:t>vim CONTRIBUTING.md</a:t>
            </a:r>
          </a:p>
          <a:p>
            <a:pPr marL="0" indent="0">
              <a:buNone/>
            </a:pPr>
            <a:r>
              <a:rPr lang="en-US" dirty="0">
                <a:solidFill>
                  <a:srgbClr val="C00000"/>
                </a:solidFill>
              </a:rPr>
              <a:t>git status</a:t>
            </a:r>
          </a:p>
          <a:p>
            <a:pPr marL="0" indent="0">
              <a:buNone/>
            </a:pPr>
            <a:r>
              <a:rPr lang="en-US" dirty="0">
                <a:solidFill>
                  <a:srgbClr val="00B0F0"/>
                </a:solidFill>
              </a:rPr>
              <a:t>On branch master</a:t>
            </a:r>
          </a:p>
          <a:p>
            <a:pPr marL="0" indent="0">
              <a:buNone/>
            </a:pPr>
            <a:r>
              <a:rPr lang="en-US" dirty="0">
                <a:solidFill>
                  <a:srgbClr val="00B0F0"/>
                </a:solidFill>
              </a:rPr>
              <a:t>Your branch is up-to-date with 'origin/master'.</a:t>
            </a:r>
          </a:p>
          <a:p>
            <a:pPr marL="0" indent="0">
              <a:buNone/>
            </a:pPr>
            <a:r>
              <a:rPr lang="en-US" dirty="0">
                <a:solidFill>
                  <a:srgbClr val="00B0F0"/>
                </a:solidFill>
              </a:rPr>
              <a:t>Changes to be committed:</a:t>
            </a:r>
          </a:p>
          <a:p>
            <a:pPr marL="0" indent="0">
              <a:spcAft>
                <a:spcPts val="1200"/>
              </a:spcAft>
              <a:buNone/>
            </a:pPr>
            <a:r>
              <a:rPr lang="en-US" dirty="0">
                <a:solidFill>
                  <a:srgbClr val="00B0F0"/>
                </a:solidFill>
              </a:rPr>
              <a:t>  (use "git reset HEAD &lt;file&gt;..." to unstage)</a:t>
            </a:r>
          </a:p>
          <a:p>
            <a:pPr marL="0" indent="0">
              <a:buNone/>
            </a:pPr>
            <a:r>
              <a:rPr lang="en-US" dirty="0">
                <a:solidFill>
                  <a:srgbClr val="00B0F0"/>
                </a:solidFill>
              </a:rPr>
              <a:t>    new file:   README</a:t>
            </a:r>
          </a:p>
          <a:p>
            <a:pPr marL="0" indent="0">
              <a:spcAft>
                <a:spcPts val="1200"/>
              </a:spcAft>
              <a:buNone/>
            </a:pPr>
            <a:r>
              <a:rPr lang="en-US" dirty="0">
                <a:solidFill>
                  <a:srgbClr val="00B0F0"/>
                </a:solidFill>
              </a:rPr>
              <a:t>    modified:   CONTRIBUTING.md</a:t>
            </a:r>
          </a:p>
          <a:p>
            <a:pPr marL="0" indent="0">
              <a:buNone/>
            </a:pPr>
            <a:r>
              <a:rPr lang="en-US" dirty="0">
                <a:solidFill>
                  <a:srgbClr val="00B0F0"/>
                </a:solidFill>
              </a:rPr>
              <a:t>Changes not staged for commit:</a:t>
            </a:r>
          </a:p>
          <a:p>
            <a:pPr marL="0" indent="0">
              <a:buNone/>
            </a:pPr>
            <a:r>
              <a:rPr lang="en-US" dirty="0">
                <a:solidFill>
                  <a:srgbClr val="00B0F0"/>
                </a:solidFill>
              </a:rPr>
              <a:t>  (use "git add &lt;file&gt;..." to update what will be committed)</a:t>
            </a:r>
          </a:p>
          <a:p>
            <a:pPr marL="0" indent="0">
              <a:spcAft>
                <a:spcPts val="1200"/>
              </a:spcAft>
              <a:buNone/>
            </a:pPr>
            <a:r>
              <a:rPr lang="en-US" dirty="0">
                <a:solidFill>
                  <a:srgbClr val="00B0F0"/>
                </a:solidFill>
              </a:rPr>
              <a:t>  (use "git checkout -- &lt;file&gt;..." to discard changes in working directory)</a:t>
            </a:r>
          </a:p>
          <a:p>
            <a:pPr marL="0" indent="0">
              <a:buNone/>
            </a:pPr>
            <a:r>
              <a:rPr lang="en-US" dirty="0">
                <a:solidFill>
                  <a:srgbClr val="00B0F0"/>
                </a:solidFill>
              </a:rPr>
              <a:t>    modified:   CONTRIBUTING.md</a:t>
            </a:r>
          </a:p>
        </p:txBody>
      </p:sp>
      <p:sp>
        <p:nvSpPr>
          <p:cNvPr id="4" name="Slide Number Placeholder 3"/>
          <p:cNvSpPr>
            <a:spLocks noGrp="1"/>
          </p:cNvSpPr>
          <p:nvPr>
            <p:ph type="sldNum" sz="quarter" idx="12"/>
          </p:nvPr>
        </p:nvSpPr>
        <p:spPr/>
        <p:txBody>
          <a:bodyPr/>
          <a:lstStyle/>
          <a:p>
            <a:fld id="{BEB89F34-5B3E-4115-AFB1-294CBD5BE68B}" type="slidenum">
              <a:rPr lang="en-US" smtClean="0"/>
              <a:t>17</a:t>
            </a:fld>
            <a:endParaRPr lang="en-US"/>
          </a:p>
        </p:txBody>
      </p:sp>
      <p:sp>
        <p:nvSpPr>
          <p:cNvPr id="2" name="Footer Placeholder 1"/>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362557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53" y="808143"/>
            <a:ext cx="10515600" cy="5394993"/>
          </a:xfrm>
        </p:spPr>
        <p:txBody>
          <a:bodyPr>
            <a:normAutofit fontScale="92500" lnSpcReduction="10000"/>
          </a:bodyPr>
          <a:lstStyle/>
          <a:p>
            <a:pPr marL="0" indent="0">
              <a:buNone/>
            </a:pPr>
            <a:r>
              <a:rPr lang="en-US" dirty="0"/>
              <a:t>If you modify a file after you run git add, you have to run git add again to stage the latest version of the file:</a:t>
            </a:r>
          </a:p>
          <a:p>
            <a:pPr marL="0" indent="0">
              <a:buNone/>
            </a:pPr>
            <a:endParaRPr lang="en-US" dirty="0"/>
          </a:p>
          <a:p>
            <a:pPr marL="0" indent="0">
              <a:buNone/>
            </a:pPr>
            <a:r>
              <a:rPr lang="en-US" dirty="0">
                <a:solidFill>
                  <a:srgbClr val="C00000"/>
                </a:solidFill>
              </a:rPr>
              <a:t>git add CONTRIBUTING.md</a:t>
            </a:r>
          </a:p>
          <a:p>
            <a:pPr marL="0" indent="0">
              <a:buNone/>
            </a:pPr>
            <a:r>
              <a:rPr lang="en-US" dirty="0">
                <a:solidFill>
                  <a:srgbClr val="C00000"/>
                </a:solidFill>
              </a:rPr>
              <a:t>git status</a:t>
            </a:r>
          </a:p>
          <a:p>
            <a:pPr marL="0" indent="0">
              <a:buNone/>
            </a:pPr>
            <a:r>
              <a:rPr lang="en-US" dirty="0">
                <a:solidFill>
                  <a:srgbClr val="00B0F0"/>
                </a:solidFill>
              </a:rPr>
              <a:t>On branch master</a:t>
            </a:r>
          </a:p>
          <a:p>
            <a:pPr marL="0" indent="0">
              <a:buNone/>
            </a:pPr>
            <a:r>
              <a:rPr lang="en-US" dirty="0">
                <a:solidFill>
                  <a:srgbClr val="00B0F0"/>
                </a:solidFill>
              </a:rPr>
              <a:t>Your branch is up-to-date with 'origin/master'.</a:t>
            </a:r>
          </a:p>
          <a:p>
            <a:pPr marL="0" indent="0">
              <a:buNone/>
            </a:pPr>
            <a:r>
              <a:rPr lang="en-US" dirty="0">
                <a:solidFill>
                  <a:srgbClr val="00B0F0"/>
                </a:solidFill>
              </a:rPr>
              <a:t>Changes to be committed:</a:t>
            </a:r>
          </a:p>
          <a:p>
            <a:pPr marL="0" indent="0">
              <a:buNone/>
            </a:pPr>
            <a:r>
              <a:rPr lang="en-US" dirty="0">
                <a:solidFill>
                  <a:srgbClr val="00B0F0"/>
                </a:solidFill>
              </a:rPr>
              <a:t>  (use "git reset HEAD &lt;file&gt;..." to unstage)</a:t>
            </a:r>
          </a:p>
          <a:p>
            <a:pPr marL="0" indent="0">
              <a:buNone/>
            </a:pPr>
            <a:endParaRPr lang="en-US" dirty="0">
              <a:solidFill>
                <a:srgbClr val="00B0F0"/>
              </a:solidFill>
            </a:endParaRPr>
          </a:p>
          <a:p>
            <a:pPr marL="0" indent="0">
              <a:buNone/>
            </a:pPr>
            <a:r>
              <a:rPr lang="en-US" dirty="0">
                <a:solidFill>
                  <a:srgbClr val="00B0F0"/>
                </a:solidFill>
              </a:rPr>
              <a:t>    new file:   README</a:t>
            </a:r>
          </a:p>
          <a:p>
            <a:pPr marL="0" indent="0">
              <a:buNone/>
            </a:pPr>
            <a:r>
              <a:rPr lang="en-US" dirty="0">
                <a:solidFill>
                  <a:srgbClr val="00B0F0"/>
                </a:solidFill>
              </a:rPr>
              <a:t>    modified:   CONTRIBUTING.md</a:t>
            </a:r>
          </a:p>
        </p:txBody>
      </p:sp>
      <p:sp>
        <p:nvSpPr>
          <p:cNvPr id="4" name="Slide Number Placeholder 3"/>
          <p:cNvSpPr>
            <a:spLocks noGrp="1"/>
          </p:cNvSpPr>
          <p:nvPr>
            <p:ph type="sldNum" sz="quarter" idx="12"/>
          </p:nvPr>
        </p:nvSpPr>
        <p:spPr/>
        <p:txBody>
          <a:bodyPr/>
          <a:lstStyle/>
          <a:p>
            <a:fld id="{BEB89F34-5B3E-4115-AFB1-294CBD5BE68B}" type="slidenum">
              <a:rPr lang="en-US" smtClean="0"/>
              <a:t>18</a:t>
            </a:fld>
            <a:endParaRPr lang="en-US"/>
          </a:p>
        </p:txBody>
      </p:sp>
      <p:sp>
        <p:nvSpPr>
          <p:cNvPr id="2" name="Footer Placeholder 1"/>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1775394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666"/>
          </a:xfrm>
        </p:spPr>
        <p:txBody>
          <a:bodyPr/>
          <a:lstStyle/>
          <a:p>
            <a:r>
              <a:rPr lang="en-US" dirty="0"/>
              <a:t>Short Status</a:t>
            </a:r>
          </a:p>
        </p:txBody>
      </p:sp>
      <p:sp>
        <p:nvSpPr>
          <p:cNvPr id="3" name="Content Placeholder 2"/>
          <p:cNvSpPr>
            <a:spLocks noGrp="1"/>
          </p:cNvSpPr>
          <p:nvPr>
            <p:ph idx="1"/>
          </p:nvPr>
        </p:nvSpPr>
        <p:spPr>
          <a:xfrm>
            <a:off x="838200" y="1210792"/>
            <a:ext cx="10515600" cy="5480094"/>
          </a:xfrm>
        </p:spPr>
        <p:txBody>
          <a:bodyPr>
            <a:normAutofit lnSpcReduction="10000"/>
          </a:bodyPr>
          <a:lstStyle/>
          <a:p>
            <a:r>
              <a:rPr lang="en-US" dirty="0"/>
              <a:t>The git status output is comprehensive and wordy.</a:t>
            </a:r>
          </a:p>
          <a:p>
            <a:r>
              <a:rPr lang="en-US" dirty="0"/>
              <a:t>Git has a short status flag to see changes in a compact way: </a:t>
            </a:r>
          </a:p>
          <a:p>
            <a:pPr marL="0" indent="0">
              <a:buNone/>
            </a:pPr>
            <a:r>
              <a:rPr lang="en-US" dirty="0"/>
              <a:t>	git status -s </a:t>
            </a:r>
          </a:p>
          <a:p>
            <a:pPr marL="0" indent="0">
              <a:spcAft>
                <a:spcPts val="1200"/>
              </a:spcAft>
              <a:buNone/>
            </a:pPr>
            <a:r>
              <a:rPr lang="en-US" dirty="0"/>
              <a:t>	git status --short</a:t>
            </a:r>
          </a:p>
          <a:p>
            <a:r>
              <a:rPr lang="en-US" dirty="0"/>
              <a:t>Example:</a:t>
            </a:r>
          </a:p>
          <a:p>
            <a:pPr marL="0" indent="0">
              <a:buNone/>
            </a:pPr>
            <a:r>
              <a:rPr lang="en-US" dirty="0">
                <a:solidFill>
                  <a:srgbClr val="C00000"/>
                </a:solidFill>
              </a:rPr>
              <a:t>git status -s</a:t>
            </a:r>
          </a:p>
          <a:p>
            <a:pPr marL="0" indent="0">
              <a:buNone/>
            </a:pPr>
            <a:r>
              <a:rPr lang="en-US" dirty="0">
                <a:solidFill>
                  <a:srgbClr val="00B0F0"/>
                </a:solidFill>
              </a:rPr>
              <a:t>    M README</a:t>
            </a:r>
          </a:p>
          <a:p>
            <a:pPr marL="0" indent="0">
              <a:buNone/>
            </a:pPr>
            <a:r>
              <a:rPr lang="en-US" dirty="0">
                <a:solidFill>
                  <a:srgbClr val="00B0F0"/>
                </a:solidFill>
              </a:rPr>
              <a:t>MM Rakefile</a:t>
            </a:r>
          </a:p>
          <a:p>
            <a:pPr marL="0" indent="0">
              <a:buNone/>
            </a:pPr>
            <a:r>
              <a:rPr lang="en-US" dirty="0">
                <a:solidFill>
                  <a:srgbClr val="00B0F0"/>
                </a:solidFill>
              </a:rPr>
              <a:t>A      lib/git.rb</a:t>
            </a:r>
          </a:p>
          <a:p>
            <a:pPr marL="0" indent="0">
              <a:buNone/>
            </a:pPr>
            <a:r>
              <a:rPr lang="en-US" dirty="0">
                <a:solidFill>
                  <a:srgbClr val="00B0F0"/>
                </a:solidFill>
              </a:rPr>
              <a:t>M     lib/simplegit.rb</a:t>
            </a:r>
          </a:p>
          <a:p>
            <a:pPr marL="0" indent="0">
              <a:buNone/>
            </a:pPr>
            <a:r>
              <a:rPr lang="en-US" dirty="0">
                <a:solidFill>
                  <a:srgbClr val="00B0F0"/>
                </a:solidFill>
              </a:rPr>
              <a:t>?  ?   LICENSE.txt</a:t>
            </a:r>
          </a:p>
        </p:txBody>
      </p:sp>
      <p:sp>
        <p:nvSpPr>
          <p:cNvPr id="4" name="Slide Number Placeholder 3"/>
          <p:cNvSpPr>
            <a:spLocks noGrp="1"/>
          </p:cNvSpPr>
          <p:nvPr>
            <p:ph type="sldNum" sz="quarter" idx="12"/>
          </p:nvPr>
        </p:nvSpPr>
        <p:spPr/>
        <p:txBody>
          <a:bodyPr/>
          <a:lstStyle/>
          <a:p>
            <a:fld id="{BEB89F34-5B3E-4115-AFB1-294CBD5BE68B}" type="slidenum">
              <a:rPr lang="en-US" smtClean="0"/>
              <a:t>19</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114586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a:t>Installing GIT on Windows</a:t>
            </a:r>
          </a:p>
        </p:txBody>
      </p:sp>
      <p:sp>
        <p:nvSpPr>
          <p:cNvPr id="3" name="Content Placeholder 2"/>
          <p:cNvSpPr>
            <a:spLocks noGrp="1"/>
          </p:cNvSpPr>
          <p:nvPr>
            <p:ph idx="1"/>
          </p:nvPr>
        </p:nvSpPr>
        <p:spPr>
          <a:xfrm>
            <a:off x="838200" y="1368447"/>
            <a:ext cx="10515600" cy="4944066"/>
          </a:xfrm>
        </p:spPr>
        <p:txBody>
          <a:bodyPr>
            <a:normAutofit/>
          </a:bodyPr>
          <a:lstStyle/>
          <a:p>
            <a:pPr>
              <a:spcAft>
                <a:spcPts val="600"/>
              </a:spcAft>
            </a:pPr>
            <a:r>
              <a:rPr lang="en-US" dirty="0"/>
              <a:t>The most official build is available for download on the Git website: </a:t>
            </a:r>
            <a:r>
              <a:rPr lang="en-US" dirty="0">
                <a:hlinkClick r:id="rId2"/>
              </a:rPr>
              <a:t>http://git-scm.com/download/win</a:t>
            </a:r>
            <a:r>
              <a:rPr lang="en-US" dirty="0"/>
              <a:t>  </a:t>
            </a:r>
          </a:p>
          <a:p>
            <a:r>
              <a:rPr lang="en-US" dirty="0"/>
              <a:t>To test version:</a:t>
            </a:r>
          </a:p>
          <a:p>
            <a:pPr marL="457200" lvl="1" indent="0">
              <a:spcAft>
                <a:spcPts val="600"/>
              </a:spcAft>
              <a:buNone/>
            </a:pPr>
            <a:r>
              <a:rPr lang="en-US" dirty="0">
                <a:solidFill>
                  <a:srgbClr val="C00000"/>
                </a:solidFill>
              </a:rPr>
              <a:t>	git --version</a:t>
            </a:r>
          </a:p>
          <a:p>
            <a:pPr>
              <a:spcAft>
                <a:spcPts val="600"/>
              </a:spcAft>
            </a:pPr>
            <a:r>
              <a:rPr lang="en-US" dirty="0"/>
              <a:t>Git comes with a tool called </a:t>
            </a:r>
            <a:r>
              <a:rPr lang="en-US" i="1" dirty="0">
                <a:solidFill>
                  <a:srgbClr val="00B0F0"/>
                </a:solidFill>
              </a:rPr>
              <a:t>git config </a:t>
            </a:r>
            <a:r>
              <a:rPr lang="en-US" dirty="0"/>
              <a:t>that lets you get and set configuration variables that control all aspects of how Git looks and operates.</a:t>
            </a:r>
          </a:p>
          <a:p>
            <a:r>
              <a:rPr lang="en-US" dirty="0"/>
              <a:t>After installing Git, set your user name and email address: </a:t>
            </a:r>
          </a:p>
          <a:p>
            <a:pPr marL="0" indent="0">
              <a:buNone/>
            </a:pPr>
            <a:r>
              <a:rPr lang="en-US" dirty="0"/>
              <a:t>	</a:t>
            </a:r>
            <a:r>
              <a:rPr lang="en-US" dirty="0">
                <a:solidFill>
                  <a:srgbClr val="C00000"/>
                </a:solidFill>
              </a:rPr>
              <a:t>git  config  --global  user.name  "John Doe"</a:t>
            </a:r>
          </a:p>
          <a:p>
            <a:pPr marL="0" indent="0">
              <a:buNone/>
            </a:pPr>
            <a:r>
              <a:rPr lang="en-US" dirty="0"/>
              <a:t>	</a:t>
            </a:r>
            <a:r>
              <a:rPr lang="en-US" dirty="0">
                <a:solidFill>
                  <a:srgbClr val="C00000"/>
                </a:solidFill>
              </a:rPr>
              <a:t>git  config  --global  user.email  "johndoe@example.com"</a:t>
            </a:r>
          </a:p>
        </p:txBody>
      </p:sp>
      <p:sp>
        <p:nvSpPr>
          <p:cNvPr id="5" name="Slide Number Placeholder 4"/>
          <p:cNvSpPr>
            <a:spLocks noGrp="1"/>
          </p:cNvSpPr>
          <p:nvPr>
            <p:ph type="sldNum" sz="quarter" idx="12"/>
          </p:nvPr>
        </p:nvSpPr>
        <p:spPr/>
        <p:txBody>
          <a:bodyPr/>
          <a:lstStyle/>
          <a:p>
            <a:fld id="{BEB89F34-5B3E-4115-AFB1-294CBD5BE68B}" type="slidenum">
              <a:rPr lang="en-US" smtClean="0"/>
              <a:t>2</a:t>
            </a:fld>
            <a:endParaRPr lang="en-US"/>
          </a:p>
        </p:txBody>
      </p:sp>
      <p:sp>
        <p:nvSpPr>
          <p:cNvPr id="4" name="Footer Placeholder 3"/>
          <p:cNvSpPr>
            <a:spLocks noGrp="1"/>
          </p:cNvSpPr>
          <p:nvPr>
            <p:ph type="ftr" sz="quarter" idx="11"/>
          </p:nvPr>
        </p:nvSpPr>
        <p:spPr/>
        <p:txBody>
          <a:bodyPr/>
          <a:lstStyle/>
          <a:p>
            <a:r>
              <a:rPr lang="en-US" dirty="0"/>
              <a:t>Dr. Leon Jololian</a:t>
            </a:r>
          </a:p>
        </p:txBody>
      </p:sp>
    </p:spTree>
    <p:extLst>
      <p:ext uri="{BB962C8B-B14F-4D97-AF65-F5344CB8AC3E}">
        <p14:creationId xmlns:p14="http://schemas.microsoft.com/office/powerpoint/2010/main" val="45134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65AC7-FCEC-4CA6-9AE6-BD37E35BB906}"/>
              </a:ext>
            </a:extLst>
          </p:cNvPr>
          <p:cNvSpPr>
            <a:spLocks noGrp="1"/>
          </p:cNvSpPr>
          <p:nvPr>
            <p:ph idx="1"/>
          </p:nvPr>
        </p:nvSpPr>
        <p:spPr>
          <a:xfrm>
            <a:off x="897835" y="927127"/>
            <a:ext cx="10515600" cy="4351338"/>
          </a:xfrm>
        </p:spPr>
        <p:txBody>
          <a:bodyPr>
            <a:normAutofit lnSpcReduction="10000"/>
          </a:bodyPr>
          <a:lstStyle/>
          <a:p>
            <a:r>
              <a:rPr lang="en-US" dirty="0"/>
              <a:t>New files that aren’t tracked have a ?? next to them.</a:t>
            </a:r>
          </a:p>
          <a:p>
            <a:r>
              <a:rPr lang="en-US" dirty="0"/>
              <a:t>New files that have been added to the staging area have an A</a:t>
            </a:r>
          </a:p>
          <a:p>
            <a:r>
              <a:rPr lang="en-US" dirty="0"/>
              <a:t>Modified files have an M. </a:t>
            </a:r>
          </a:p>
          <a:p>
            <a:r>
              <a:rPr lang="en-US" dirty="0"/>
              <a:t>There are two columns to the output - the left-hand column indicates the status of the staging area and the right-hand column indicates the status of the working tree. </a:t>
            </a:r>
          </a:p>
          <a:p>
            <a:r>
              <a:rPr lang="en-US" dirty="0"/>
              <a:t>In the example, the README file is modified in the working directory but not yet staged, while the lib/simplegit.rb file is modified and staged. The Rakefile was modified, staged and then modified again, so there are changes to it that are both staged and unstaged.</a:t>
            </a:r>
          </a:p>
        </p:txBody>
      </p:sp>
      <p:sp>
        <p:nvSpPr>
          <p:cNvPr id="4" name="Footer Placeholder 3">
            <a:extLst>
              <a:ext uri="{FF2B5EF4-FFF2-40B4-BE49-F238E27FC236}">
                <a16:creationId xmlns:a16="http://schemas.microsoft.com/office/drawing/2014/main" id="{D77CA178-874D-49C3-9D60-36D1CC473801}"/>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00C51085-C815-4027-AE90-845CF496DFEF}"/>
              </a:ext>
            </a:extLst>
          </p:cNvPr>
          <p:cNvSpPr>
            <a:spLocks noGrp="1"/>
          </p:cNvSpPr>
          <p:nvPr>
            <p:ph type="sldNum" sz="quarter" idx="12"/>
          </p:nvPr>
        </p:nvSpPr>
        <p:spPr/>
        <p:txBody>
          <a:bodyPr/>
          <a:lstStyle/>
          <a:p>
            <a:fld id="{BEB89F34-5B3E-4115-AFB1-294CBD5BE68B}" type="slidenum">
              <a:rPr lang="en-US" smtClean="0"/>
              <a:t>20</a:t>
            </a:fld>
            <a:endParaRPr lang="en-US"/>
          </a:p>
        </p:txBody>
      </p:sp>
    </p:spTree>
    <p:extLst>
      <p:ext uri="{BB962C8B-B14F-4D97-AF65-F5344CB8AC3E}">
        <p14:creationId xmlns:p14="http://schemas.microsoft.com/office/powerpoint/2010/main" val="3745439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6030"/>
          </a:xfrm>
        </p:spPr>
        <p:txBody>
          <a:bodyPr>
            <a:normAutofit fontScale="90000"/>
          </a:bodyPr>
          <a:lstStyle/>
          <a:p>
            <a:r>
              <a:rPr lang="en-US" dirty="0"/>
              <a:t>Ignoring Files</a:t>
            </a:r>
          </a:p>
        </p:txBody>
      </p:sp>
      <p:sp>
        <p:nvSpPr>
          <p:cNvPr id="3" name="Content Placeholder 2"/>
          <p:cNvSpPr>
            <a:spLocks noGrp="1"/>
          </p:cNvSpPr>
          <p:nvPr>
            <p:ph idx="1"/>
          </p:nvPr>
        </p:nvSpPr>
        <p:spPr>
          <a:xfrm>
            <a:off x="758107" y="1248071"/>
            <a:ext cx="10515600" cy="5033459"/>
          </a:xfrm>
        </p:spPr>
        <p:txBody>
          <a:bodyPr>
            <a:normAutofit fontScale="77500" lnSpcReduction="20000"/>
          </a:bodyPr>
          <a:lstStyle/>
          <a:p>
            <a:pPr>
              <a:spcAft>
                <a:spcPts val="600"/>
              </a:spcAft>
            </a:pPr>
            <a:r>
              <a:rPr lang="en-US" dirty="0"/>
              <a:t>Often, you’ll have a class of files that you don’t want Git to automatically add or even show you as being untracked. These are generally automatically generated files such as log files or files produced by your build system. In such cases, you can create a file listing patterns to match them named .gitignore. Here is an example .gitignore file:</a:t>
            </a:r>
          </a:p>
          <a:p>
            <a:pPr marL="0" indent="0">
              <a:buNone/>
            </a:pPr>
            <a:r>
              <a:rPr lang="en-US" dirty="0">
                <a:solidFill>
                  <a:srgbClr val="00B0F0"/>
                </a:solidFill>
              </a:rPr>
              <a:t>cat .gitignore</a:t>
            </a:r>
          </a:p>
          <a:p>
            <a:pPr marL="0" indent="0">
              <a:buNone/>
            </a:pPr>
            <a:r>
              <a:rPr lang="en-US" dirty="0">
                <a:solidFill>
                  <a:srgbClr val="00B0F0"/>
                </a:solidFill>
              </a:rPr>
              <a:t>*.[oa]</a:t>
            </a:r>
          </a:p>
          <a:p>
            <a:pPr marL="0" indent="0">
              <a:buNone/>
            </a:pPr>
            <a:r>
              <a:rPr lang="en-US" dirty="0">
                <a:solidFill>
                  <a:srgbClr val="00B0F0"/>
                </a:solidFill>
              </a:rPr>
              <a:t>*~</a:t>
            </a:r>
          </a:p>
          <a:p>
            <a:r>
              <a:rPr lang="en-US" dirty="0"/>
              <a:t>The first line tells Git to ignore any files ending in “.o” or “.a”. The second line tells Git to ignore all files whose names end with a tilde (~). You may also include a log or tmp. </a:t>
            </a:r>
          </a:p>
          <a:p>
            <a:r>
              <a:rPr lang="en-US" dirty="0"/>
              <a:t>The rules for the patterns you can put in the .gitignore file are as follows:</a:t>
            </a:r>
          </a:p>
          <a:p>
            <a:pPr lvl="1"/>
            <a:r>
              <a:rPr lang="en-US" sz="2800" dirty="0"/>
              <a:t>Blank lines or lines starting with # are ignored.</a:t>
            </a:r>
          </a:p>
          <a:p>
            <a:pPr lvl="1"/>
            <a:r>
              <a:rPr lang="en-US" sz="2800" dirty="0"/>
              <a:t>Standard glob patterns work.</a:t>
            </a:r>
          </a:p>
          <a:p>
            <a:pPr lvl="1"/>
            <a:r>
              <a:rPr lang="en-US" sz="2800" dirty="0"/>
              <a:t>You can start patterns with a forward slash (/) to avoid recursivity.</a:t>
            </a:r>
          </a:p>
          <a:p>
            <a:pPr lvl="1"/>
            <a:r>
              <a:rPr lang="en-US" sz="2800" dirty="0"/>
              <a:t>You can end patterns with a forward slash (/) to specify a directory.</a:t>
            </a:r>
          </a:p>
          <a:p>
            <a:pPr lvl="1"/>
            <a:r>
              <a:rPr lang="en-US" sz="2800" dirty="0"/>
              <a:t>You can negate a pattern by starting it with an exclamation point (!).</a:t>
            </a:r>
          </a:p>
        </p:txBody>
      </p:sp>
      <p:sp>
        <p:nvSpPr>
          <p:cNvPr id="4" name="Slide Number Placeholder 3"/>
          <p:cNvSpPr>
            <a:spLocks noGrp="1"/>
          </p:cNvSpPr>
          <p:nvPr>
            <p:ph type="sldNum" sz="quarter" idx="12"/>
          </p:nvPr>
        </p:nvSpPr>
        <p:spPr/>
        <p:txBody>
          <a:bodyPr/>
          <a:lstStyle/>
          <a:p>
            <a:fld id="{BEB89F34-5B3E-4115-AFB1-294CBD5BE68B}" type="slidenum">
              <a:rPr lang="en-US" smtClean="0"/>
              <a:t>21</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393989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318"/>
          </a:xfrm>
        </p:spPr>
        <p:txBody>
          <a:bodyPr>
            <a:normAutofit fontScale="90000"/>
          </a:bodyPr>
          <a:lstStyle/>
          <a:p>
            <a:r>
              <a:rPr lang="en-US" dirty="0"/>
              <a:t>Example .gitignore File</a:t>
            </a:r>
          </a:p>
        </p:txBody>
      </p:sp>
      <p:sp>
        <p:nvSpPr>
          <p:cNvPr id="3" name="Content Placeholder 2"/>
          <p:cNvSpPr>
            <a:spLocks noGrp="1"/>
          </p:cNvSpPr>
          <p:nvPr>
            <p:ph idx="1"/>
          </p:nvPr>
        </p:nvSpPr>
        <p:spPr>
          <a:xfrm>
            <a:off x="838200" y="1273853"/>
            <a:ext cx="10515600" cy="5328745"/>
          </a:xfrm>
        </p:spPr>
        <p:txBody>
          <a:bodyPr>
            <a:normAutofit fontScale="85000" lnSpcReduction="20000"/>
          </a:bodyPr>
          <a:lstStyle/>
          <a:p>
            <a:pPr marL="0" indent="0">
              <a:buNone/>
            </a:pPr>
            <a:r>
              <a:rPr lang="en-US" dirty="0"/>
              <a:t># no .a files</a:t>
            </a:r>
          </a:p>
          <a:p>
            <a:pPr marL="0" indent="0">
              <a:spcAft>
                <a:spcPts val="1200"/>
              </a:spcAft>
              <a:buNone/>
            </a:pPr>
            <a:r>
              <a:rPr lang="en-US" dirty="0"/>
              <a:t>*.a</a:t>
            </a:r>
          </a:p>
          <a:p>
            <a:pPr marL="0" indent="0">
              <a:buNone/>
            </a:pPr>
            <a:r>
              <a:rPr lang="en-US" dirty="0"/>
              <a:t># but do track lib.a, even though you're ignoring .a files above</a:t>
            </a:r>
          </a:p>
          <a:p>
            <a:pPr marL="0" indent="0">
              <a:spcAft>
                <a:spcPts val="1200"/>
              </a:spcAft>
              <a:buNone/>
            </a:pPr>
            <a:r>
              <a:rPr lang="en-US" dirty="0"/>
              <a:t>!lib.a</a:t>
            </a:r>
          </a:p>
          <a:p>
            <a:pPr marL="0" indent="0">
              <a:buNone/>
            </a:pPr>
            <a:r>
              <a:rPr lang="en-US" dirty="0"/>
              <a:t># only ignore the TODO file in the current directory, not subdir/TODO</a:t>
            </a:r>
          </a:p>
          <a:p>
            <a:pPr marL="0" indent="0">
              <a:spcAft>
                <a:spcPts val="1200"/>
              </a:spcAft>
              <a:buNone/>
            </a:pPr>
            <a:r>
              <a:rPr lang="en-US" dirty="0"/>
              <a:t>/TODO</a:t>
            </a:r>
          </a:p>
          <a:p>
            <a:pPr marL="0" indent="0">
              <a:buNone/>
            </a:pPr>
            <a:r>
              <a:rPr lang="en-US" dirty="0"/>
              <a:t># ignore all files in the build/ directory</a:t>
            </a:r>
          </a:p>
          <a:p>
            <a:pPr marL="0" indent="0">
              <a:spcAft>
                <a:spcPts val="1200"/>
              </a:spcAft>
              <a:buNone/>
            </a:pPr>
            <a:r>
              <a:rPr lang="en-US" dirty="0"/>
              <a:t>build/</a:t>
            </a:r>
          </a:p>
          <a:p>
            <a:pPr marL="0" indent="0">
              <a:buNone/>
            </a:pPr>
            <a:r>
              <a:rPr lang="en-US" dirty="0"/>
              <a:t># ignore doc/notes.txt, but not doc/server/arch.txt</a:t>
            </a:r>
          </a:p>
          <a:p>
            <a:pPr marL="0" indent="0">
              <a:spcAft>
                <a:spcPts val="1200"/>
              </a:spcAft>
              <a:buNone/>
            </a:pPr>
            <a:r>
              <a:rPr lang="en-US" dirty="0"/>
              <a:t>doc/*.txt</a:t>
            </a:r>
          </a:p>
          <a:p>
            <a:pPr marL="0" indent="0">
              <a:buNone/>
            </a:pPr>
            <a:r>
              <a:rPr lang="en-US" dirty="0"/>
              <a:t># ignore all .pdf files in the doc/ directory</a:t>
            </a:r>
          </a:p>
          <a:p>
            <a:pPr marL="0" indent="0">
              <a:buNone/>
            </a:pPr>
            <a:r>
              <a:rPr lang="en-US" dirty="0"/>
              <a:t>doc/**/*.pdf</a:t>
            </a:r>
          </a:p>
        </p:txBody>
      </p:sp>
      <p:sp>
        <p:nvSpPr>
          <p:cNvPr id="4" name="Slide Number Placeholder 3"/>
          <p:cNvSpPr>
            <a:spLocks noGrp="1"/>
          </p:cNvSpPr>
          <p:nvPr>
            <p:ph type="sldNum" sz="quarter" idx="12"/>
          </p:nvPr>
        </p:nvSpPr>
        <p:spPr/>
        <p:txBody>
          <a:bodyPr/>
          <a:lstStyle/>
          <a:p>
            <a:fld id="{BEB89F34-5B3E-4115-AFB1-294CBD5BE68B}" type="slidenum">
              <a:rPr lang="en-US" smtClean="0"/>
              <a:t>22</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1016845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78AF-062A-4278-80BE-EBBD82C5BB18}"/>
              </a:ext>
            </a:extLst>
          </p:cNvPr>
          <p:cNvSpPr>
            <a:spLocks noGrp="1"/>
          </p:cNvSpPr>
          <p:nvPr>
            <p:ph type="title"/>
          </p:nvPr>
        </p:nvSpPr>
        <p:spPr/>
        <p:txBody>
          <a:bodyPr/>
          <a:lstStyle/>
          <a:p>
            <a:r>
              <a:rPr lang="en-US" dirty="0"/>
              <a:t>Undoing Things</a:t>
            </a:r>
          </a:p>
        </p:txBody>
      </p:sp>
      <p:sp>
        <p:nvSpPr>
          <p:cNvPr id="3" name="Content Placeholder 2">
            <a:extLst>
              <a:ext uri="{FF2B5EF4-FFF2-40B4-BE49-F238E27FC236}">
                <a16:creationId xmlns:a16="http://schemas.microsoft.com/office/drawing/2014/main" id="{8F92A7B5-6EDB-4B6C-96F3-EC7EFFD78DB0}"/>
              </a:ext>
            </a:extLst>
          </p:cNvPr>
          <p:cNvSpPr>
            <a:spLocks noGrp="1"/>
          </p:cNvSpPr>
          <p:nvPr>
            <p:ph idx="1"/>
          </p:nvPr>
        </p:nvSpPr>
        <p:spPr>
          <a:xfrm>
            <a:off x="838199" y="1825625"/>
            <a:ext cx="10667337" cy="4351338"/>
          </a:xfrm>
        </p:spPr>
        <p:txBody>
          <a:bodyPr>
            <a:normAutofit fontScale="92500" lnSpcReduction="10000"/>
          </a:bodyPr>
          <a:lstStyle/>
          <a:p>
            <a:r>
              <a:rPr lang="en-US" dirty="0"/>
              <a:t>One of the common undos takes place when you commit too early and possibly forget to add some files, or you mess up your commit message. </a:t>
            </a:r>
          </a:p>
          <a:p>
            <a:r>
              <a:rPr lang="en-US" dirty="0"/>
              <a:t>If you want to redo that commit, make the additional changes you forgot, stage them, and commit again using the --amend option:</a:t>
            </a:r>
          </a:p>
          <a:p>
            <a:pPr marL="0" indent="0">
              <a:buNone/>
            </a:pPr>
            <a:r>
              <a:rPr lang="en-US" dirty="0"/>
              <a:t>	</a:t>
            </a:r>
            <a:r>
              <a:rPr lang="en-US" dirty="0">
                <a:solidFill>
                  <a:srgbClr val="C00000"/>
                </a:solidFill>
              </a:rPr>
              <a:t>git commit --amend</a:t>
            </a:r>
          </a:p>
          <a:p>
            <a:r>
              <a:rPr lang="en-US" dirty="0"/>
              <a:t>For example, if you commit and then realize you forgot to stage the changes in a file you wanted to add to this commit, you can do something like this:</a:t>
            </a:r>
          </a:p>
          <a:p>
            <a:pPr marL="0" indent="0">
              <a:buNone/>
            </a:pPr>
            <a:r>
              <a:rPr lang="en-US" dirty="0"/>
              <a:t>	</a:t>
            </a:r>
            <a:r>
              <a:rPr lang="en-US" dirty="0">
                <a:solidFill>
                  <a:srgbClr val="C00000"/>
                </a:solidFill>
              </a:rPr>
              <a:t>git commit -m 'initial commit’</a:t>
            </a:r>
          </a:p>
          <a:p>
            <a:pPr marL="0" indent="0">
              <a:buNone/>
            </a:pPr>
            <a:r>
              <a:rPr lang="en-US" dirty="0">
                <a:solidFill>
                  <a:srgbClr val="C00000"/>
                </a:solidFill>
              </a:rPr>
              <a:t>	git add forgotten_file</a:t>
            </a:r>
          </a:p>
          <a:p>
            <a:pPr marL="0" indent="0">
              <a:buNone/>
            </a:pPr>
            <a:r>
              <a:rPr lang="en-US" dirty="0">
                <a:solidFill>
                  <a:srgbClr val="C00000"/>
                </a:solidFill>
              </a:rPr>
              <a:t>	git commit --amend</a:t>
            </a:r>
          </a:p>
        </p:txBody>
      </p:sp>
      <p:sp>
        <p:nvSpPr>
          <p:cNvPr id="4" name="Footer Placeholder 3">
            <a:extLst>
              <a:ext uri="{FF2B5EF4-FFF2-40B4-BE49-F238E27FC236}">
                <a16:creationId xmlns:a16="http://schemas.microsoft.com/office/drawing/2014/main" id="{5C01AF03-1EB4-4740-869E-8FD66525D3BA}"/>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EEC8C630-1C0B-465D-9582-F832E3866917}"/>
              </a:ext>
            </a:extLst>
          </p:cNvPr>
          <p:cNvSpPr>
            <a:spLocks noGrp="1"/>
          </p:cNvSpPr>
          <p:nvPr>
            <p:ph type="sldNum" sz="quarter" idx="12"/>
          </p:nvPr>
        </p:nvSpPr>
        <p:spPr/>
        <p:txBody>
          <a:bodyPr/>
          <a:lstStyle/>
          <a:p>
            <a:fld id="{BEB89F34-5B3E-4115-AFB1-294CBD5BE68B}" type="slidenum">
              <a:rPr lang="en-US" smtClean="0"/>
              <a:t>23</a:t>
            </a:fld>
            <a:endParaRPr lang="en-US"/>
          </a:p>
        </p:txBody>
      </p:sp>
    </p:spTree>
    <p:extLst>
      <p:ext uri="{BB962C8B-B14F-4D97-AF65-F5344CB8AC3E}">
        <p14:creationId xmlns:p14="http://schemas.microsoft.com/office/powerpoint/2010/main" val="319967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E5CE-8373-41E0-83E7-77C915FFD632}"/>
              </a:ext>
            </a:extLst>
          </p:cNvPr>
          <p:cNvSpPr>
            <a:spLocks noGrp="1"/>
          </p:cNvSpPr>
          <p:nvPr>
            <p:ph type="title"/>
          </p:nvPr>
        </p:nvSpPr>
        <p:spPr/>
        <p:txBody>
          <a:bodyPr/>
          <a:lstStyle/>
          <a:p>
            <a:r>
              <a:rPr lang="en-US" dirty="0"/>
              <a:t>Unstaging a Staged File</a:t>
            </a:r>
          </a:p>
        </p:txBody>
      </p:sp>
      <p:sp>
        <p:nvSpPr>
          <p:cNvPr id="3" name="Content Placeholder 2">
            <a:extLst>
              <a:ext uri="{FF2B5EF4-FFF2-40B4-BE49-F238E27FC236}">
                <a16:creationId xmlns:a16="http://schemas.microsoft.com/office/drawing/2014/main" id="{64A9B4A5-73D1-447F-8614-D354611CEA11}"/>
              </a:ext>
            </a:extLst>
          </p:cNvPr>
          <p:cNvSpPr>
            <a:spLocks noGrp="1"/>
          </p:cNvSpPr>
          <p:nvPr>
            <p:ph idx="1"/>
          </p:nvPr>
        </p:nvSpPr>
        <p:spPr/>
        <p:txBody>
          <a:bodyPr>
            <a:normAutofit fontScale="85000" lnSpcReduction="10000"/>
          </a:bodyPr>
          <a:lstStyle/>
          <a:p>
            <a:r>
              <a:rPr lang="en-US" dirty="0"/>
              <a:t>let’s say you’ve changed two files and want to commit them as two separate changes, but you accidentally type git add * and stage them both. How can you unstage one of the two? The git status command reminds you:</a:t>
            </a:r>
          </a:p>
          <a:p>
            <a:pPr marL="0" indent="0">
              <a:buNone/>
            </a:pPr>
            <a:r>
              <a:rPr lang="en-US" dirty="0"/>
              <a:t>	</a:t>
            </a:r>
            <a:r>
              <a:rPr lang="en-US" dirty="0">
                <a:solidFill>
                  <a:srgbClr val="C00000"/>
                </a:solidFill>
              </a:rPr>
              <a:t>git add *</a:t>
            </a:r>
          </a:p>
          <a:p>
            <a:pPr marL="0" indent="0">
              <a:buNone/>
            </a:pPr>
            <a:r>
              <a:rPr lang="en-US" dirty="0">
                <a:solidFill>
                  <a:srgbClr val="C00000"/>
                </a:solidFill>
              </a:rPr>
              <a:t>	git status</a:t>
            </a:r>
          </a:p>
          <a:p>
            <a:pPr marL="0" indent="0">
              <a:buNone/>
            </a:pPr>
            <a:r>
              <a:rPr lang="en-US" dirty="0"/>
              <a:t>	</a:t>
            </a:r>
            <a:r>
              <a:rPr lang="en-US" dirty="0">
                <a:solidFill>
                  <a:srgbClr val="00B0F0"/>
                </a:solidFill>
              </a:rPr>
              <a:t>On branch master</a:t>
            </a:r>
          </a:p>
          <a:p>
            <a:pPr marL="0" indent="0">
              <a:buNone/>
            </a:pPr>
            <a:r>
              <a:rPr lang="en-US" dirty="0">
                <a:solidFill>
                  <a:srgbClr val="00B0F0"/>
                </a:solidFill>
              </a:rPr>
              <a:t>	Changes to be committed:</a:t>
            </a:r>
          </a:p>
          <a:p>
            <a:pPr marL="0" indent="0">
              <a:buNone/>
            </a:pPr>
            <a:r>
              <a:rPr lang="en-US" dirty="0">
                <a:solidFill>
                  <a:srgbClr val="00B0F0"/>
                </a:solidFill>
              </a:rPr>
              <a:t>	(use "git reset HEAD &lt;file&gt;..." to unstage)</a:t>
            </a:r>
          </a:p>
          <a:p>
            <a:pPr marL="0" indent="0">
              <a:buNone/>
            </a:pPr>
            <a:endParaRPr lang="en-US" dirty="0">
              <a:solidFill>
                <a:srgbClr val="00B0F0"/>
              </a:solidFill>
            </a:endParaRPr>
          </a:p>
          <a:p>
            <a:pPr marL="0" indent="0">
              <a:buNone/>
            </a:pPr>
            <a:r>
              <a:rPr lang="en-US" dirty="0">
                <a:solidFill>
                  <a:srgbClr val="00B0F0"/>
                </a:solidFill>
              </a:rPr>
              <a:t>		renamed:    README.md -&gt; README</a:t>
            </a:r>
          </a:p>
          <a:p>
            <a:pPr marL="0" indent="0">
              <a:buNone/>
            </a:pPr>
            <a:r>
              <a:rPr lang="en-US" dirty="0">
                <a:solidFill>
                  <a:srgbClr val="00B0F0"/>
                </a:solidFill>
              </a:rPr>
              <a:t>		modified:   CONTRIBUTING.md</a:t>
            </a:r>
          </a:p>
        </p:txBody>
      </p:sp>
      <p:sp>
        <p:nvSpPr>
          <p:cNvPr id="4" name="Footer Placeholder 3">
            <a:extLst>
              <a:ext uri="{FF2B5EF4-FFF2-40B4-BE49-F238E27FC236}">
                <a16:creationId xmlns:a16="http://schemas.microsoft.com/office/drawing/2014/main" id="{6D29931A-351C-4E74-8398-BEA6C304F6B9}"/>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9472401B-E113-461E-8262-4002832E5106}"/>
              </a:ext>
            </a:extLst>
          </p:cNvPr>
          <p:cNvSpPr>
            <a:spLocks noGrp="1"/>
          </p:cNvSpPr>
          <p:nvPr>
            <p:ph type="sldNum" sz="quarter" idx="12"/>
          </p:nvPr>
        </p:nvSpPr>
        <p:spPr/>
        <p:txBody>
          <a:bodyPr/>
          <a:lstStyle/>
          <a:p>
            <a:fld id="{BEB89F34-5B3E-4115-AFB1-294CBD5BE68B}" type="slidenum">
              <a:rPr lang="en-US" smtClean="0"/>
              <a:t>24</a:t>
            </a:fld>
            <a:endParaRPr lang="en-US"/>
          </a:p>
        </p:txBody>
      </p:sp>
    </p:spTree>
    <p:extLst>
      <p:ext uri="{BB962C8B-B14F-4D97-AF65-F5344CB8AC3E}">
        <p14:creationId xmlns:p14="http://schemas.microsoft.com/office/powerpoint/2010/main" val="371053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258CC-9DD6-4B15-B296-11012D9B205F}"/>
              </a:ext>
            </a:extLst>
          </p:cNvPr>
          <p:cNvSpPr>
            <a:spLocks noGrp="1"/>
          </p:cNvSpPr>
          <p:nvPr>
            <p:ph idx="1"/>
          </p:nvPr>
        </p:nvSpPr>
        <p:spPr>
          <a:xfrm>
            <a:off x="815009" y="663934"/>
            <a:ext cx="10538791" cy="5494351"/>
          </a:xfrm>
        </p:spPr>
        <p:txBody>
          <a:bodyPr>
            <a:normAutofit fontScale="85000" lnSpcReduction="20000"/>
          </a:bodyPr>
          <a:lstStyle/>
          <a:p>
            <a:r>
              <a:rPr lang="en-US" dirty="0"/>
              <a:t>If we decide to unstage the </a:t>
            </a:r>
            <a:r>
              <a:rPr lang="en-US" i="1" dirty="0"/>
              <a:t>CONTRIBUTING.md </a:t>
            </a:r>
            <a:r>
              <a:rPr lang="en-US" dirty="0"/>
              <a:t>file:</a:t>
            </a:r>
          </a:p>
          <a:p>
            <a:pPr marL="0" indent="0">
              <a:buNone/>
            </a:pPr>
            <a:r>
              <a:rPr lang="en-US" dirty="0"/>
              <a:t>	</a:t>
            </a:r>
            <a:r>
              <a:rPr lang="en-US" dirty="0">
                <a:solidFill>
                  <a:srgbClr val="C00000"/>
                </a:solidFill>
              </a:rPr>
              <a:t>git reset HEAD CONTRIBUTING.md</a:t>
            </a:r>
          </a:p>
          <a:p>
            <a:pPr marL="0" indent="0">
              <a:buNone/>
            </a:pPr>
            <a:r>
              <a:rPr lang="en-US" dirty="0"/>
              <a:t>	</a:t>
            </a:r>
            <a:r>
              <a:rPr lang="en-US" dirty="0">
                <a:solidFill>
                  <a:srgbClr val="00B0F0"/>
                </a:solidFill>
              </a:rPr>
              <a:t>Unstaged changes after reset:</a:t>
            </a:r>
          </a:p>
          <a:p>
            <a:pPr marL="0" indent="0">
              <a:spcAft>
                <a:spcPts val="1200"/>
              </a:spcAft>
              <a:buNone/>
            </a:pPr>
            <a:r>
              <a:rPr lang="en-US" dirty="0">
                <a:solidFill>
                  <a:srgbClr val="00B0F0"/>
                </a:solidFill>
              </a:rPr>
              <a:t>	M	CONTRIBUTING.md</a:t>
            </a:r>
          </a:p>
          <a:p>
            <a:pPr marL="0" indent="0">
              <a:buNone/>
            </a:pPr>
            <a:r>
              <a:rPr lang="en-US" dirty="0"/>
              <a:t>	</a:t>
            </a:r>
            <a:r>
              <a:rPr lang="en-US" dirty="0">
                <a:solidFill>
                  <a:srgbClr val="C00000"/>
                </a:solidFill>
              </a:rPr>
              <a:t>git status</a:t>
            </a:r>
          </a:p>
          <a:p>
            <a:pPr marL="0" indent="0">
              <a:buNone/>
            </a:pPr>
            <a:r>
              <a:rPr lang="en-US" dirty="0">
                <a:solidFill>
                  <a:srgbClr val="00B0F0"/>
                </a:solidFill>
              </a:rPr>
              <a:t>	On branch master</a:t>
            </a:r>
          </a:p>
          <a:p>
            <a:pPr marL="0" indent="0">
              <a:buNone/>
            </a:pPr>
            <a:r>
              <a:rPr lang="en-US" dirty="0">
                <a:solidFill>
                  <a:srgbClr val="00B0F0"/>
                </a:solidFill>
              </a:rPr>
              <a:t>	Changes to be committed:</a:t>
            </a:r>
          </a:p>
          <a:p>
            <a:pPr marL="0" indent="0">
              <a:spcAft>
                <a:spcPts val="1000"/>
              </a:spcAft>
              <a:buNone/>
            </a:pPr>
            <a:r>
              <a:rPr lang="en-US" dirty="0">
                <a:solidFill>
                  <a:srgbClr val="00B0F0"/>
                </a:solidFill>
              </a:rPr>
              <a:t>	  (use "git reset HEAD &lt;file&gt;..." to unstage)</a:t>
            </a:r>
          </a:p>
          <a:p>
            <a:pPr marL="0" indent="0">
              <a:spcAft>
                <a:spcPts val="1000"/>
              </a:spcAft>
              <a:buNone/>
            </a:pPr>
            <a:r>
              <a:rPr lang="en-US" dirty="0">
                <a:solidFill>
                  <a:srgbClr val="00B0F0"/>
                </a:solidFill>
              </a:rPr>
              <a:t>	  renamed:    README.md -&gt; README</a:t>
            </a:r>
          </a:p>
          <a:p>
            <a:pPr marL="0" indent="0">
              <a:buNone/>
            </a:pPr>
            <a:r>
              <a:rPr lang="en-US" dirty="0">
                <a:solidFill>
                  <a:srgbClr val="00B0F0"/>
                </a:solidFill>
              </a:rPr>
              <a:t>	Changes not staged for commit:</a:t>
            </a:r>
          </a:p>
          <a:p>
            <a:pPr marL="0" indent="0">
              <a:buNone/>
            </a:pPr>
            <a:r>
              <a:rPr lang="en-US" dirty="0">
                <a:solidFill>
                  <a:srgbClr val="00B0F0"/>
                </a:solidFill>
              </a:rPr>
              <a:t>	  (use "git add &lt;file&gt;..." to update what will be committed)</a:t>
            </a:r>
          </a:p>
          <a:p>
            <a:pPr marL="0" indent="0">
              <a:spcAft>
                <a:spcPts val="1000"/>
              </a:spcAft>
              <a:buNone/>
            </a:pPr>
            <a:r>
              <a:rPr lang="en-US" dirty="0">
                <a:solidFill>
                  <a:srgbClr val="00B0F0"/>
                </a:solidFill>
              </a:rPr>
              <a:t>	  (use "git checkout -- &lt;file&gt;..." to discard changes in working directory)</a:t>
            </a:r>
          </a:p>
          <a:p>
            <a:pPr marL="0" indent="0">
              <a:buNone/>
            </a:pPr>
            <a:r>
              <a:rPr lang="en-US" dirty="0">
                <a:solidFill>
                  <a:srgbClr val="00B0F0"/>
                </a:solidFill>
              </a:rPr>
              <a:t>	  modified:   CONTRIBUTING.md</a:t>
            </a:r>
          </a:p>
        </p:txBody>
      </p:sp>
      <p:sp>
        <p:nvSpPr>
          <p:cNvPr id="4" name="Footer Placeholder 3">
            <a:extLst>
              <a:ext uri="{FF2B5EF4-FFF2-40B4-BE49-F238E27FC236}">
                <a16:creationId xmlns:a16="http://schemas.microsoft.com/office/drawing/2014/main" id="{11D125EC-743B-4C8D-B8F0-50EEFD112D03}"/>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2A1A7AE1-0672-42C4-A160-7D16C6C791BA}"/>
              </a:ext>
            </a:extLst>
          </p:cNvPr>
          <p:cNvSpPr>
            <a:spLocks noGrp="1"/>
          </p:cNvSpPr>
          <p:nvPr>
            <p:ph type="sldNum" sz="quarter" idx="12"/>
          </p:nvPr>
        </p:nvSpPr>
        <p:spPr/>
        <p:txBody>
          <a:bodyPr/>
          <a:lstStyle/>
          <a:p>
            <a:fld id="{BEB89F34-5B3E-4115-AFB1-294CBD5BE68B}" type="slidenum">
              <a:rPr lang="en-US" smtClean="0"/>
              <a:t>25</a:t>
            </a:fld>
            <a:endParaRPr lang="en-US"/>
          </a:p>
        </p:txBody>
      </p:sp>
    </p:spTree>
    <p:extLst>
      <p:ext uri="{BB962C8B-B14F-4D97-AF65-F5344CB8AC3E}">
        <p14:creationId xmlns:p14="http://schemas.microsoft.com/office/powerpoint/2010/main" val="3699919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AE83-8AAD-49D1-8D8A-92D144B0CC96}"/>
              </a:ext>
            </a:extLst>
          </p:cNvPr>
          <p:cNvSpPr>
            <a:spLocks noGrp="1"/>
          </p:cNvSpPr>
          <p:nvPr>
            <p:ph type="title"/>
          </p:nvPr>
        </p:nvSpPr>
        <p:spPr>
          <a:xfrm>
            <a:off x="838200" y="365125"/>
            <a:ext cx="10515600" cy="775887"/>
          </a:xfrm>
        </p:spPr>
        <p:txBody>
          <a:bodyPr/>
          <a:lstStyle/>
          <a:p>
            <a:r>
              <a:rPr lang="en-US" dirty="0"/>
              <a:t>Unmodifying a Modified File</a:t>
            </a:r>
          </a:p>
        </p:txBody>
      </p:sp>
      <p:sp>
        <p:nvSpPr>
          <p:cNvPr id="3" name="Content Placeholder 2">
            <a:extLst>
              <a:ext uri="{FF2B5EF4-FFF2-40B4-BE49-F238E27FC236}">
                <a16:creationId xmlns:a16="http://schemas.microsoft.com/office/drawing/2014/main" id="{6CAC4707-FED1-4839-B6D7-482B8A0FBED0}"/>
              </a:ext>
            </a:extLst>
          </p:cNvPr>
          <p:cNvSpPr>
            <a:spLocks noGrp="1"/>
          </p:cNvSpPr>
          <p:nvPr>
            <p:ph idx="1"/>
          </p:nvPr>
        </p:nvSpPr>
        <p:spPr>
          <a:xfrm>
            <a:off x="500933" y="1300038"/>
            <a:ext cx="11263022" cy="5259788"/>
          </a:xfrm>
        </p:spPr>
        <p:txBody>
          <a:bodyPr>
            <a:normAutofit fontScale="92500" lnSpcReduction="20000"/>
          </a:bodyPr>
          <a:lstStyle/>
          <a:p>
            <a:r>
              <a:rPr lang="en-US" sz="2400" dirty="0"/>
              <a:t>What if you realize that you don’t want to keep your changes to the CONTRIBUTING.md file? How to revert back to what it looked like when you last committed (or initially cloned)? </a:t>
            </a:r>
          </a:p>
          <a:p>
            <a:r>
              <a:rPr lang="en-US" sz="2400" dirty="0"/>
              <a:t>The git status tells you how to do. In the last example output, the unstaged area looks like this:</a:t>
            </a:r>
          </a:p>
          <a:p>
            <a:pPr marL="0" indent="0">
              <a:buNone/>
            </a:pPr>
            <a:r>
              <a:rPr lang="en-US" sz="2400" dirty="0">
                <a:solidFill>
                  <a:srgbClr val="00B0F0"/>
                </a:solidFill>
              </a:rPr>
              <a:t>	Changes not staged for commit:</a:t>
            </a:r>
          </a:p>
          <a:p>
            <a:pPr marL="0" indent="0">
              <a:buNone/>
            </a:pPr>
            <a:r>
              <a:rPr lang="en-US" sz="2400" dirty="0">
                <a:solidFill>
                  <a:srgbClr val="00B0F0"/>
                </a:solidFill>
              </a:rPr>
              <a:t>  	  (use "git add &lt;file&gt;..." to update what will be committed)</a:t>
            </a:r>
          </a:p>
          <a:p>
            <a:pPr marL="0" indent="0">
              <a:spcAft>
                <a:spcPts val="1000"/>
              </a:spcAft>
              <a:buNone/>
            </a:pPr>
            <a:r>
              <a:rPr lang="en-US" sz="2400" dirty="0">
                <a:solidFill>
                  <a:srgbClr val="00B0F0"/>
                </a:solidFill>
              </a:rPr>
              <a:t>  	  (use "git checkout -- &lt;file&gt;..." to discard changes in working directory)</a:t>
            </a:r>
          </a:p>
          <a:p>
            <a:pPr marL="0" indent="0">
              <a:spcAft>
                <a:spcPts val="1000"/>
              </a:spcAft>
              <a:buNone/>
            </a:pPr>
            <a:r>
              <a:rPr lang="en-US" sz="2400" dirty="0">
                <a:solidFill>
                  <a:srgbClr val="00B0F0"/>
                </a:solidFill>
              </a:rPr>
              <a:t>	  modified:   CONTRIBUTING.md</a:t>
            </a:r>
          </a:p>
          <a:p>
            <a:pPr marL="0" indent="0">
              <a:buNone/>
            </a:pPr>
            <a:r>
              <a:rPr lang="en-US" sz="2400" dirty="0">
                <a:solidFill>
                  <a:srgbClr val="C00000"/>
                </a:solidFill>
              </a:rPr>
              <a:t>	git checkout -- CONTRIBUTING.md</a:t>
            </a:r>
          </a:p>
          <a:p>
            <a:pPr marL="0" indent="0">
              <a:buNone/>
            </a:pPr>
            <a:r>
              <a:rPr lang="en-US" sz="2400" dirty="0">
                <a:solidFill>
                  <a:srgbClr val="C00000"/>
                </a:solidFill>
              </a:rPr>
              <a:t>	git status</a:t>
            </a:r>
          </a:p>
          <a:p>
            <a:pPr marL="0" indent="0">
              <a:buNone/>
            </a:pPr>
            <a:r>
              <a:rPr lang="en-US" sz="2400" dirty="0">
                <a:solidFill>
                  <a:srgbClr val="00B0F0"/>
                </a:solidFill>
              </a:rPr>
              <a:t>	On branch master</a:t>
            </a:r>
          </a:p>
          <a:p>
            <a:pPr marL="0" indent="0">
              <a:buNone/>
            </a:pPr>
            <a:r>
              <a:rPr lang="en-US" sz="2400" dirty="0">
                <a:solidFill>
                  <a:srgbClr val="00B0F0"/>
                </a:solidFill>
              </a:rPr>
              <a:t>	Changes to be committed:</a:t>
            </a:r>
          </a:p>
          <a:p>
            <a:pPr marL="0" indent="0">
              <a:spcAft>
                <a:spcPts val="1000"/>
              </a:spcAft>
              <a:buNone/>
            </a:pPr>
            <a:r>
              <a:rPr lang="en-US" sz="2400" dirty="0">
                <a:solidFill>
                  <a:srgbClr val="00B0F0"/>
                </a:solidFill>
              </a:rPr>
              <a:t>  	  (use "git reset HEAD &lt;file&gt;..." to unstage)</a:t>
            </a:r>
          </a:p>
          <a:p>
            <a:pPr marL="0" indent="0">
              <a:buNone/>
            </a:pPr>
            <a:r>
              <a:rPr lang="en-US" sz="2400" dirty="0">
                <a:solidFill>
                  <a:srgbClr val="00B0F0"/>
                </a:solidFill>
              </a:rPr>
              <a:t>    	  renamed:    README.md -&gt; README</a:t>
            </a:r>
          </a:p>
        </p:txBody>
      </p:sp>
      <p:sp>
        <p:nvSpPr>
          <p:cNvPr id="4" name="Footer Placeholder 3">
            <a:extLst>
              <a:ext uri="{FF2B5EF4-FFF2-40B4-BE49-F238E27FC236}">
                <a16:creationId xmlns:a16="http://schemas.microsoft.com/office/drawing/2014/main" id="{EA20DA77-D83B-4638-B696-AFFBEB1AF2E1}"/>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60C7A684-B57E-4EE1-914B-E4D0B243D90A}"/>
              </a:ext>
            </a:extLst>
          </p:cNvPr>
          <p:cNvSpPr>
            <a:spLocks noGrp="1"/>
          </p:cNvSpPr>
          <p:nvPr>
            <p:ph type="sldNum" sz="quarter" idx="12"/>
          </p:nvPr>
        </p:nvSpPr>
        <p:spPr/>
        <p:txBody>
          <a:bodyPr/>
          <a:lstStyle/>
          <a:p>
            <a:fld id="{BEB89F34-5B3E-4115-AFB1-294CBD5BE68B}" type="slidenum">
              <a:rPr lang="en-US" smtClean="0"/>
              <a:t>26</a:t>
            </a:fld>
            <a:endParaRPr lang="en-US"/>
          </a:p>
        </p:txBody>
      </p:sp>
    </p:spTree>
    <p:extLst>
      <p:ext uri="{BB962C8B-B14F-4D97-AF65-F5344CB8AC3E}">
        <p14:creationId xmlns:p14="http://schemas.microsoft.com/office/powerpoint/2010/main" val="1384718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E5520-40AA-4881-96E7-E8E31EC250DC}"/>
              </a:ext>
            </a:extLst>
          </p:cNvPr>
          <p:cNvSpPr>
            <a:spLocks noGrp="1"/>
          </p:cNvSpPr>
          <p:nvPr>
            <p:ph idx="1"/>
          </p:nvPr>
        </p:nvSpPr>
        <p:spPr>
          <a:xfrm>
            <a:off x="838200" y="598868"/>
            <a:ext cx="10515600" cy="5578095"/>
          </a:xfrm>
        </p:spPr>
        <p:txBody>
          <a:bodyPr/>
          <a:lstStyle/>
          <a:p>
            <a:r>
              <a:rPr lang="en-US" dirty="0"/>
              <a:t>To undo the latest changes to working directory:</a:t>
            </a:r>
          </a:p>
          <a:p>
            <a:pPr marL="0" indent="0">
              <a:buNone/>
            </a:pPr>
            <a:r>
              <a:rPr lang="en-US" dirty="0"/>
              <a:t>	</a:t>
            </a:r>
            <a:r>
              <a:rPr lang="en-US" dirty="0">
                <a:solidFill>
                  <a:srgbClr val="C00000"/>
                </a:solidFill>
              </a:rPr>
              <a:t>git  checkout  -- </a:t>
            </a:r>
            <a:r>
              <a:rPr lang="en-US" i="1" dirty="0">
                <a:solidFill>
                  <a:srgbClr val="C00000"/>
                </a:solidFill>
              </a:rPr>
              <a:t>&lt;file&gt;</a:t>
            </a:r>
          </a:p>
          <a:p>
            <a:r>
              <a:rPr lang="en-US" dirty="0"/>
              <a:t>To undo changes to all the files:</a:t>
            </a:r>
          </a:p>
          <a:p>
            <a:pPr marL="0" indent="0">
              <a:buNone/>
            </a:pPr>
            <a:r>
              <a:rPr lang="en-US" dirty="0"/>
              <a:t>	</a:t>
            </a:r>
            <a:r>
              <a:rPr lang="en-US" dirty="0">
                <a:solidFill>
                  <a:srgbClr val="C00000"/>
                </a:solidFill>
              </a:rPr>
              <a:t>git  checkout --  .</a:t>
            </a:r>
          </a:p>
          <a:p>
            <a:r>
              <a:rPr lang="en-US" dirty="0"/>
              <a:t>To undo committed changes:</a:t>
            </a:r>
          </a:p>
          <a:p>
            <a:pPr marL="0" indent="0">
              <a:buNone/>
            </a:pPr>
            <a:r>
              <a:rPr lang="en-US" dirty="0"/>
              <a:t>	</a:t>
            </a:r>
            <a:r>
              <a:rPr lang="en-US" dirty="0">
                <a:solidFill>
                  <a:srgbClr val="C00000"/>
                </a:solidFill>
              </a:rPr>
              <a:t>git revert </a:t>
            </a:r>
            <a:r>
              <a:rPr lang="en-US" i="1" dirty="0">
                <a:solidFill>
                  <a:srgbClr val="C00000"/>
                </a:solidFill>
              </a:rPr>
              <a:t>&lt;commit id&gt;                            </a:t>
            </a:r>
            <a:r>
              <a:rPr lang="en-US" dirty="0"/>
              <a:t>it also does a commit</a:t>
            </a:r>
          </a:p>
          <a:p>
            <a:pPr marL="0" indent="0">
              <a:buNone/>
            </a:pPr>
            <a:r>
              <a:rPr lang="en-US" dirty="0"/>
              <a:t>	</a:t>
            </a:r>
            <a:r>
              <a:rPr lang="en-US" dirty="0">
                <a:solidFill>
                  <a:srgbClr val="C00000"/>
                </a:solidFill>
              </a:rPr>
              <a:t>git revert –n </a:t>
            </a:r>
            <a:r>
              <a:rPr lang="en-US" i="1" dirty="0">
                <a:solidFill>
                  <a:srgbClr val="C00000"/>
                </a:solidFill>
              </a:rPr>
              <a:t>&lt;commit id&gt;</a:t>
            </a:r>
            <a:r>
              <a:rPr lang="en-US" dirty="0">
                <a:solidFill>
                  <a:srgbClr val="C00000"/>
                </a:solidFill>
              </a:rPr>
              <a:t>	</a:t>
            </a:r>
            <a:r>
              <a:rPr lang="en-US" dirty="0"/>
              <a:t>		reverts without a commit</a:t>
            </a:r>
          </a:p>
          <a:p>
            <a:r>
              <a:rPr lang="en-US" dirty="0"/>
              <a:t>To remove all commits after a specific commit:</a:t>
            </a:r>
          </a:p>
          <a:p>
            <a:pPr marL="0" indent="0">
              <a:buNone/>
            </a:pPr>
            <a:r>
              <a:rPr lang="en-US" dirty="0"/>
              <a:t>	</a:t>
            </a:r>
            <a:r>
              <a:rPr lang="en-US" dirty="0">
                <a:solidFill>
                  <a:srgbClr val="C00000"/>
                </a:solidFill>
              </a:rPr>
              <a:t>git reset --hard  </a:t>
            </a:r>
            <a:r>
              <a:rPr lang="en-US" i="1" dirty="0">
                <a:solidFill>
                  <a:srgbClr val="C00000"/>
                </a:solidFill>
              </a:rPr>
              <a:t>&lt;commit id&gt; </a:t>
            </a:r>
          </a:p>
          <a:p>
            <a:pPr marL="0" indent="0">
              <a:buNone/>
            </a:pPr>
            <a:endParaRPr lang="en-US" dirty="0"/>
          </a:p>
        </p:txBody>
      </p:sp>
      <p:sp>
        <p:nvSpPr>
          <p:cNvPr id="4" name="Footer Placeholder 3">
            <a:extLst>
              <a:ext uri="{FF2B5EF4-FFF2-40B4-BE49-F238E27FC236}">
                <a16:creationId xmlns:a16="http://schemas.microsoft.com/office/drawing/2014/main" id="{82FD17E5-F94B-438D-A51B-A99E0BF44F16}"/>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AB83E745-CD38-4992-B0CD-5149B7E5CC3E}"/>
              </a:ext>
            </a:extLst>
          </p:cNvPr>
          <p:cNvSpPr>
            <a:spLocks noGrp="1"/>
          </p:cNvSpPr>
          <p:nvPr>
            <p:ph type="sldNum" sz="quarter" idx="12"/>
          </p:nvPr>
        </p:nvSpPr>
        <p:spPr/>
        <p:txBody>
          <a:bodyPr/>
          <a:lstStyle/>
          <a:p>
            <a:fld id="{BEB89F34-5B3E-4115-AFB1-294CBD5BE68B}" type="slidenum">
              <a:rPr lang="en-US" smtClean="0"/>
              <a:t>27</a:t>
            </a:fld>
            <a:endParaRPr lang="en-US"/>
          </a:p>
        </p:txBody>
      </p:sp>
    </p:spTree>
    <p:extLst>
      <p:ext uri="{BB962C8B-B14F-4D97-AF65-F5344CB8AC3E}">
        <p14:creationId xmlns:p14="http://schemas.microsoft.com/office/powerpoint/2010/main" val="1754333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BE11-DEAF-490F-A869-C0D59184194E}"/>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E0A3A3EF-9B79-47F2-8603-E1DF40B39C64}"/>
              </a:ext>
            </a:extLst>
          </p:cNvPr>
          <p:cNvSpPr>
            <a:spLocks noGrp="1"/>
          </p:cNvSpPr>
          <p:nvPr>
            <p:ph idx="1"/>
          </p:nvPr>
        </p:nvSpPr>
        <p:spPr/>
        <p:txBody>
          <a:bodyPr/>
          <a:lstStyle/>
          <a:p>
            <a:r>
              <a:rPr lang="en-US" dirty="0"/>
              <a:t>List all branches:  </a:t>
            </a:r>
            <a:r>
              <a:rPr lang="en-US" dirty="0">
                <a:solidFill>
                  <a:srgbClr val="C00000"/>
                </a:solidFill>
              </a:rPr>
              <a:t>git branch</a:t>
            </a:r>
          </a:p>
          <a:p>
            <a:r>
              <a:rPr lang="en-US" dirty="0"/>
              <a:t>Create a new branch:  </a:t>
            </a:r>
            <a:r>
              <a:rPr lang="en-US" dirty="0">
                <a:solidFill>
                  <a:srgbClr val="C00000"/>
                </a:solidFill>
              </a:rPr>
              <a:t>git branch </a:t>
            </a:r>
            <a:r>
              <a:rPr lang="en-US" i="1" dirty="0">
                <a:solidFill>
                  <a:srgbClr val="C00000"/>
                </a:solidFill>
              </a:rPr>
              <a:t>&lt;new branch&gt;</a:t>
            </a:r>
          </a:p>
          <a:p>
            <a:r>
              <a:rPr lang="en-US" dirty="0"/>
              <a:t>To activate a particular branch:  </a:t>
            </a:r>
            <a:r>
              <a:rPr lang="en-US" dirty="0">
                <a:solidFill>
                  <a:srgbClr val="C00000"/>
                </a:solidFill>
              </a:rPr>
              <a:t>git checkout  </a:t>
            </a:r>
            <a:r>
              <a:rPr lang="en-US" i="1" dirty="0">
                <a:solidFill>
                  <a:srgbClr val="C00000"/>
                </a:solidFill>
              </a:rPr>
              <a:t>&lt;branch&gt;</a:t>
            </a:r>
          </a:p>
          <a:p>
            <a:pPr marL="0" indent="0">
              <a:buNone/>
            </a:pPr>
            <a:endParaRPr lang="en-US" dirty="0"/>
          </a:p>
        </p:txBody>
      </p:sp>
      <p:sp>
        <p:nvSpPr>
          <p:cNvPr id="4" name="Footer Placeholder 3">
            <a:extLst>
              <a:ext uri="{FF2B5EF4-FFF2-40B4-BE49-F238E27FC236}">
                <a16:creationId xmlns:a16="http://schemas.microsoft.com/office/drawing/2014/main" id="{DE3AA871-FC11-4C2D-8BF1-5FFA59654A00}"/>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8DDEA973-AD22-455A-8B29-B649E5369D9B}"/>
              </a:ext>
            </a:extLst>
          </p:cNvPr>
          <p:cNvSpPr>
            <a:spLocks noGrp="1"/>
          </p:cNvSpPr>
          <p:nvPr>
            <p:ph type="sldNum" sz="quarter" idx="12"/>
          </p:nvPr>
        </p:nvSpPr>
        <p:spPr/>
        <p:txBody>
          <a:bodyPr/>
          <a:lstStyle/>
          <a:p>
            <a:fld id="{BEB89F34-5B3E-4115-AFB1-294CBD5BE68B}" type="slidenum">
              <a:rPr lang="en-US" smtClean="0"/>
              <a:t>28</a:t>
            </a:fld>
            <a:endParaRPr lang="en-US"/>
          </a:p>
        </p:txBody>
      </p:sp>
    </p:spTree>
    <p:extLst>
      <p:ext uri="{BB962C8B-B14F-4D97-AF65-F5344CB8AC3E}">
        <p14:creationId xmlns:p14="http://schemas.microsoft.com/office/powerpoint/2010/main" val="1325211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2BF216-BC46-4B48-9AF1-638182A9A5FE}"/>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7B39F816-EBFF-4A10-B1CE-629397115115}"/>
              </a:ext>
            </a:extLst>
          </p:cNvPr>
          <p:cNvSpPr>
            <a:spLocks noGrp="1"/>
          </p:cNvSpPr>
          <p:nvPr>
            <p:ph type="sldNum" sz="quarter" idx="12"/>
          </p:nvPr>
        </p:nvSpPr>
        <p:spPr/>
        <p:txBody>
          <a:bodyPr/>
          <a:lstStyle/>
          <a:p>
            <a:fld id="{BEB89F34-5B3E-4115-AFB1-294CBD5BE68B}" type="slidenum">
              <a:rPr lang="en-US" smtClean="0"/>
              <a:t>29</a:t>
            </a:fld>
            <a:endParaRPr lang="en-US"/>
          </a:p>
        </p:txBody>
      </p:sp>
      <p:pic>
        <p:nvPicPr>
          <p:cNvPr id="9" name="Content Placeholder 8">
            <a:extLst>
              <a:ext uri="{FF2B5EF4-FFF2-40B4-BE49-F238E27FC236}">
                <a16:creationId xmlns:a16="http://schemas.microsoft.com/office/drawing/2014/main" id="{5518E0CD-F537-4A8A-B9D1-8C34B3C50DCB}"/>
              </a:ext>
            </a:extLst>
          </p:cNvPr>
          <p:cNvPicPr>
            <a:picLocks noGrp="1" noChangeAspect="1"/>
          </p:cNvPicPr>
          <p:nvPr>
            <p:ph idx="1"/>
          </p:nvPr>
        </p:nvPicPr>
        <p:blipFill>
          <a:blip r:embed="rId2"/>
          <a:stretch>
            <a:fillRect/>
          </a:stretch>
        </p:blipFill>
        <p:spPr>
          <a:xfrm>
            <a:off x="547275" y="1011925"/>
            <a:ext cx="8998659" cy="2403808"/>
          </a:xfrm>
          <a:prstGeom prst="rect">
            <a:avLst/>
          </a:prstGeom>
        </p:spPr>
      </p:pic>
      <p:pic>
        <p:nvPicPr>
          <p:cNvPr id="10" name="Picture 9">
            <a:extLst>
              <a:ext uri="{FF2B5EF4-FFF2-40B4-BE49-F238E27FC236}">
                <a16:creationId xmlns:a16="http://schemas.microsoft.com/office/drawing/2014/main" id="{53147514-C41E-4597-8648-27B06C2B81EB}"/>
              </a:ext>
            </a:extLst>
          </p:cNvPr>
          <p:cNvPicPr>
            <a:picLocks noChangeAspect="1"/>
          </p:cNvPicPr>
          <p:nvPr/>
        </p:nvPicPr>
        <p:blipFill>
          <a:blip r:embed="rId3"/>
          <a:stretch>
            <a:fillRect/>
          </a:stretch>
        </p:blipFill>
        <p:spPr>
          <a:xfrm>
            <a:off x="547275" y="4041277"/>
            <a:ext cx="9646778" cy="2576330"/>
          </a:xfrm>
          <a:prstGeom prst="rect">
            <a:avLst/>
          </a:prstGeom>
        </p:spPr>
      </p:pic>
      <p:sp>
        <p:nvSpPr>
          <p:cNvPr id="11" name="TextBox 10">
            <a:extLst>
              <a:ext uri="{FF2B5EF4-FFF2-40B4-BE49-F238E27FC236}">
                <a16:creationId xmlns:a16="http://schemas.microsoft.com/office/drawing/2014/main" id="{DCD03DBD-ED45-4FF8-B751-CE73D3D16BD3}"/>
              </a:ext>
            </a:extLst>
          </p:cNvPr>
          <p:cNvSpPr txBox="1"/>
          <p:nvPr/>
        </p:nvSpPr>
        <p:spPr>
          <a:xfrm>
            <a:off x="688312" y="467248"/>
            <a:ext cx="6630085" cy="461665"/>
          </a:xfrm>
          <a:prstGeom prst="rect">
            <a:avLst/>
          </a:prstGeom>
          <a:noFill/>
        </p:spPr>
        <p:txBody>
          <a:bodyPr wrap="none" rtlCol="0">
            <a:spAutoFit/>
          </a:bodyPr>
          <a:lstStyle/>
          <a:p>
            <a:r>
              <a:rPr lang="en-US" sz="2400" dirty="0"/>
              <a:t>1) Create a new folder and initialize a git repository:</a:t>
            </a:r>
          </a:p>
        </p:txBody>
      </p:sp>
      <p:sp>
        <p:nvSpPr>
          <p:cNvPr id="12" name="TextBox 11">
            <a:extLst>
              <a:ext uri="{FF2B5EF4-FFF2-40B4-BE49-F238E27FC236}">
                <a16:creationId xmlns:a16="http://schemas.microsoft.com/office/drawing/2014/main" id="{CDBFD182-79BA-47E0-954C-8E70DFABBD21}"/>
              </a:ext>
            </a:extLst>
          </p:cNvPr>
          <p:cNvSpPr txBox="1"/>
          <p:nvPr/>
        </p:nvSpPr>
        <p:spPr>
          <a:xfrm>
            <a:off x="735204" y="3533670"/>
            <a:ext cx="2146229" cy="461665"/>
          </a:xfrm>
          <a:prstGeom prst="rect">
            <a:avLst/>
          </a:prstGeom>
          <a:noFill/>
        </p:spPr>
        <p:txBody>
          <a:bodyPr wrap="none" rtlCol="0">
            <a:spAutoFit/>
          </a:bodyPr>
          <a:lstStyle/>
          <a:p>
            <a:r>
              <a:rPr lang="en-US" sz="2400" dirty="0"/>
              <a:t>2) Check status:</a:t>
            </a:r>
          </a:p>
        </p:txBody>
      </p:sp>
    </p:spTree>
    <p:extLst>
      <p:ext uri="{BB962C8B-B14F-4D97-AF65-F5344CB8AC3E}">
        <p14:creationId xmlns:p14="http://schemas.microsoft.com/office/powerpoint/2010/main" val="237284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0078"/>
          </a:xfrm>
        </p:spPr>
        <p:txBody>
          <a:bodyPr/>
          <a:lstStyle/>
          <a:p>
            <a:r>
              <a:rPr lang="en-US" dirty="0"/>
              <a:t>Configuring the default text editor</a:t>
            </a:r>
          </a:p>
        </p:txBody>
      </p:sp>
      <p:sp>
        <p:nvSpPr>
          <p:cNvPr id="3" name="Content Placeholder 2"/>
          <p:cNvSpPr>
            <a:spLocks noGrp="1"/>
          </p:cNvSpPr>
          <p:nvPr>
            <p:ph idx="1"/>
          </p:nvPr>
        </p:nvSpPr>
        <p:spPr>
          <a:xfrm>
            <a:off x="1105786" y="1425204"/>
            <a:ext cx="10935586" cy="5051270"/>
          </a:xfrm>
        </p:spPr>
        <p:txBody>
          <a:bodyPr>
            <a:normAutofit/>
          </a:bodyPr>
          <a:lstStyle/>
          <a:p>
            <a:r>
              <a:rPr lang="en-US" sz="2400" dirty="0"/>
              <a:t>To configure the editor on the system:</a:t>
            </a:r>
          </a:p>
          <a:p>
            <a:pPr marL="0" indent="0">
              <a:buNone/>
            </a:pPr>
            <a:r>
              <a:rPr lang="en-US" sz="2400" dirty="0">
                <a:solidFill>
                  <a:srgbClr val="C00000"/>
                </a:solidFill>
              </a:rPr>
              <a:t>git config --global core.editor "'C:\Program Files\TextPad 8\TextPad.exe' -m" </a:t>
            </a:r>
          </a:p>
          <a:p>
            <a:pPr>
              <a:spcBef>
                <a:spcPts val="1800"/>
              </a:spcBef>
              <a:spcAft>
                <a:spcPts val="600"/>
              </a:spcAft>
            </a:pPr>
            <a:r>
              <a:rPr lang="en-US" sz="2400" dirty="0"/>
              <a:t>To check your settings:</a:t>
            </a:r>
          </a:p>
          <a:p>
            <a:pPr marL="0" indent="0">
              <a:spcBef>
                <a:spcPts val="600"/>
              </a:spcBef>
              <a:spcAft>
                <a:spcPts val="600"/>
              </a:spcAft>
              <a:buNone/>
            </a:pPr>
            <a:r>
              <a:rPr lang="en-US" sz="2400" dirty="0"/>
              <a:t>	</a:t>
            </a:r>
            <a:r>
              <a:rPr lang="en-US" sz="2400" dirty="0">
                <a:solidFill>
                  <a:srgbClr val="C00000"/>
                </a:solidFill>
              </a:rPr>
              <a:t>git config --list</a:t>
            </a:r>
          </a:p>
          <a:p>
            <a:pPr>
              <a:spcBef>
                <a:spcPts val="1800"/>
              </a:spcBef>
            </a:pPr>
            <a:r>
              <a:rPr lang="en-US" sz="2400" dirty="0"/>
              <a:t>To check a particular setting:</a:t>
            </a:r>
          </a:p>
          <a:p>
            <a:pPr marL="0" indent="0">
              <a:buNone/>
            </a:pPr>
            <a:r>
              <a:rPr lang="en-US" sz="2400" dirty="0"/>
              <a:t>	</a:t>
            </a:r>
            <a:r>
              <a:rPr lang="en-US" sz="2400" dirty="0">
                <a:solidFill>
                  <a:srgbClr val="C00000"/>
                </a:solidFill>
              </a:rPr>
              <a:t>git config user.name</a:t>
            </a:r>
          </a:p>
          <a:p>
            <a:pPr>
              <a:spcBef>
                <a:spcPts val="1800"/>
              </a:spcBef>
            </a:pPr>
            <a:r>
              <a:rPr lang="en-US" sz="2400" dirty="0"/>
              <a:t>To unset a config value:</a:t>
            </a:r>
          </a:p>
          <a:p>
            <a:pPr marL="0" indent="0">
              <a:buNone/>
            </a:pPr>
            <a:r>
              <a:rPr lang="en-US" sz="2400" dirty="0">
                <a:solidFill>
                  <a:srgbClr val="C00000"/>
                </a:solidFill>
              </a:rPr>
              <a:t>	git config --global --unset  core.editor </a:t>
            </a:r>
            <a:endParaRPr lang="en-US" sz="2400" dirty="0"/>
          </a:p>
          <a:p>
            <a:pPr marL="0" indent="0">
              <a:buNone/>
            </a:pPr>
            <a:endParaRPr lang="en-US" sz="2400" dirty="0">
              <a:solidFill>
                <a:srgbClr val="C00000"/>
              </a:solidFill>
            </a:endParaRPr>
          </a:p>
        </p:txBody>
      </p:sp>
      <p:sp>
        <p:nvSpPr>
          <p:cNvPr id="4" name="Slide Number Placeholder 3"/>
          <p:cNvSpPr>
            <a:spLocks noGrp="1"/>
          </p:cNvSpPr>
          <p:nvPr>
            <p:ph type="sldNum" sz="quarter" idx="12"/>
          </p:nvPr>
        </p:nvSpPr>
        <p:spPr/>
        <p:txBody>
          <a:bodyPr/>
          <a:lstStyle/>
          <a:p>
            <a:fld id="{BEB89F34-5B3E-4115-AFB1-294CBD5BE68B}" type="slidenum">
              <a:rPr lang="en-US" smtClean="0"/>
              <a:t>3</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23118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96AEC0-B5E3-45C7-9B9C-3EAF28CF6BF5}"/>
              </a:ext>
            </a:extLst>
          </p:cNvPr>
          <p:cNvPicPr>
            <a:picLocks noGrp="1" noChangeAspect="1"/>
          </p:cNvPicPr>
          <p:nvPr>
            <p:ph idx="1"/>
          </p:nvPr>
        </p:nvPicPr>
        <p:blipFill>
          <a:blip r:embed="rId2"/>
          <a:stretch>
            <a:fillRect/>
          </a:stretch>
        </p:blipFill>
        <p:spPr>
          <a:xfrm>
            <a:off x="505118" y="462039"/>
            <a:ext cx="9834636" cy="1286001"/>
          </a:xfrm>
          <a:prstGeom prst="rect">
            <a:avLst/>
          </a:prstGeom>
        </p:spPr>
      </p:pic>
      <p:sp>
        <p:nvSpPr>
          <p:cNvPr id="4" name="Footer Placeholder 3">
            <a:extLst>
              <a:ext uri="{FF2B5EF4-FFF2-40B4-BE49-F238E27FC236}">
                <a16:creationId xmlns:a16="http://schemas.microsoft.com/office/drawing/2014/main" id="{8C92F067-736B-4D48-8813-0782E3D99097}"/>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9B393381-FD09-4690-8F33-4D78050E2900}"/>
              </a:ext>
            </a:extLst>
          </p:cNvPr>
          <p:cNvSpPr>
            <a:spLocks noGrp="1"/>
          </p:cNvSpPr>
          <p:nvPr>
            <p:ph type="sldNum" sz="quarter" idx="12"/>
          </p:nvPr>
        </p:nvSpPr>
        <p:spPr/>
        <p:txBody>
          <a:bodyPr/>
          <a:lstStyle/>
          <a:p>
            <a:fld id="{BEB89F34-5B3E-4115-AFB1-294CBD5BE68B}" type="slidenum">
              <a:rPr lang="en-US" smtClean="0"/>
              <a:t>30</a:t>
            </a:fld>
            <a:endParaRPr lang="en-US"/>
          </a:p>
        </p:txBody>
      </p:sp>
      <p:sp>
        <p:nvSpPr>
          <p:cNvPr id="7" name="TextBox 6">
            <a:extLst>
              <a:ext uri="{FF2B5EF4-FFF2-40B4-BE49-F238E27FC236}">
                <a16:creationId xmlns:a16="http://schemas.microsoft.com/office/drawing/2014/main" id="{21C84536-59EA-45FE-891D-2E5378853929}"/>
              </a:ext>
            </a:extLst>
          </p:cNvPr>
          <p:cNvSpPr txBox="1"/>
          <p:nvPr/>
        </p:nvSpPr>
        <p:spPr>
          <a:xfrm>
            <a:off x="481574" y="66153"/>
            <a:ext cx="3727752" cy="461665"/>
          </a:xfrm>
          <a:prstGeom prst="rect">
            <a:avLst/>
          </a:prstGeom>
          <a:noFill/>
        </p:spPr>
        <p:txBody>
          <a:bodyPr wrap="none" rtlCol="0">
            <a:spAutoFit/>
          </a:bodyPr>
          <a:lstStyle/>
          <a:p>
            <a:r>
              <a:rPr lang="en-US" sz="2400" dirty="0"/>
              <a:t>3) Check history of commits:</a:t>
            </a:r>
          </a:p>
        </p:txBody>
      </p:sp>
      <p:sp>
        <p:nvSpPr>
          <p:cNvPr id="8" name="TextBox 7">
            <a:extLst>
              <a:ext uri="{FF2B5EF4-FFF2-40B4-BE49-F238E27FC236}">
                <a16:creationId xmlns:a16="http://schemas.microsoft.com/office/drawing/2014/main" id="{87D5BAAD-14CA-4D37-8A6C-AAD4917BB417}"/>
              </a:ext>
            </a:extLst>
          </p:cNvPr>
          <p:cNvSpPr txBox="1"/>
          <p:nvPr/>
        </p:nvSpPr>
        <p:spPr>
          <a:xfrm>
            <a:off x="505118" y="1880861"/>
            <a:ext cx="9477082" cy="461665"/>
          </a:xfrm>
          <a:prstGeom prst="rect">
            <a:avLst/>
          </a:prstGeom>
          <a:noFill/>
        </p:spPr>
        <p:txBody>
          <a:bodyPr wrap="none" rtlCol="0">
            <a:spAutoFit/>
          </a:bodyPr>
          <a:lstStyle/>
          <a:p>
            <a:r>
              <a:rPr lang="en-US" sz="2400" dirty="0"/>
              <a:t>4) Create a file called “index.html”, with contents: </a:t>
            </a:r>
            <a:r>
              <a:rPr lang="en-US" sz="2400" i="1" dirty="0"/>
              <a:t>&lt;H1&gt; Hello, World &lt;/H1&gt;</a:t>
            </a:r>
          </a:p>
        </p:txBody>
      </p:sp>
      <p:pic>
        <p:nvPicPr>
          <p:cNvPr id="9" name="Picture 8">
            <a:extLst>
              <a:ext uri="{FF2B5EF4-FFF2-40B4-BE49-F238E27FC236}">
                <a16:creationId xmlns:a16="http://schemas.microsoft.com/office/drawing/2014/main" id="{C3F30AB6-EE2A-4B3D-AA5E-2FF179DA45FF}"/>
              </a:ext>
            </a:extLst>
          </p:cNvPr>
          <p:cNvPicPr>
            <a:picLocks noChangeAspect="1"/>
          </p:cNvPicPr>
          <p:nvPr/>
        </p:nvPicPr>
        <p:blipFill>
          <a:blip r:embed="rId3"/>
          <a:stretch>
            <a:fillRect/>
          </a:stretch>
        </p:blipFill>
        <p:spPr>
          <a:xfrm>
            <a:off x="583163" y="2303819"/>
            <a:ext cx="6518449" cy="773810"/>
          </a:xfrm>
          <a:prstGeom prst="rect">
            <a:avLst/>
          </a:prstGeom>
        </p:spPr>
      </p:pic>
      <p:pic>
        <p:nvPicPr>
          <p:cNvPr id="10" name="Picture 9">
            <a:extLst>
              <a:ext uri="{FF2B5EF4-FFF2-40B4-BE49-F238E27FC236}">
                <a16:creationId xmlns:a16="http://schemas.microsoft.com/office/drawing/2014/main" id="{E202D66F-76A6-4264-BBFE-1107CEC0CA5D}"/>
              </a:ext>
            </a:extLst>
          </p:cNvPr>
          <p:cNvPicPr>
            <a:picLocks noChangeAspect="1"/>
          </p:cNvPicPr>
          <p:nvPr/>
        </p:nvPicPr>
        <p:blipFill>
          <a:blip r:embed="rId4"/>
          <a:stretch>
            <a:fillRect/>
          </a:stretch>
        </p:blipFill>
        <p:spPr>
          <a:xfrm>
            <a:off x="583163" y="3582237"/>
            <a:ext cx="8744433" cy="3193004"/>
          </a:xfrm>
          <a:prstGeom prst="rect">
            <a:avLst/>
          </a:prstGeom>
        </p:spPr>
      </p:pic>
      <p:sp>
        <p:nvSpPr>
          <p:cNvPr id="11" name="TextBox 10">
            <a:extLst>
              <a:ext uri="{FF2B5EF4-FFF2-40B4-BE49-F238E27FC236}">
                <a16:creationId xmlns:a16="http://schemas.microsoft.com/office/drawing/2014/main" id="{6EB929FD-F17E-4099-B30E-8D33F56DF373}"/>
              </a:ext>
            </a:extLst>
          </p:cNvPr>
          <p:cNvSpPr txBox="1"/>
          <p:nvPr/>
        </p:nvSpPr>
        <p:spPr>
          <a:xfrm>
            <a:off x="505118" y="3193186"/>
            <a:ext cx="2146229" cy="461665"/>
          </a:xfrm>
          <a:prstGeom prst="rect">
            <a:avLst/>
          </a:prstGeom>
          <a:noFill/>
        </p:spPr>
        <p:txBody>
          <a:bodyPr wrap="none" rtlCol="0">
            <a:spAutoFit/>
          </a:bodyPr>
          <a:lstStyle/>
          <a:p>
            <a:r>
              <a:rPr lang="en-US" sz="2400" dirty="0"/>
              <a:t>5) Check status:</a:t>
            </a:r>
          </a:p>
        </p:txBody>
      </p:sp>
    </p:spTree>
    <p:extLst>
      <p:ext uri="{BB962C8B-B14F-4D97-AF65-F5344CB8AC3E}">
        <p14:creationId xmlns:p14="http://schemas.microsoft.com/office/powerpoint/2010/main" val="1735060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9A6AECC-2B32-4743-B5B0-F09BD1158BF3}"/>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89D3F66F-F38C-4002-8BC9-EA7E2931BF85}"/>
              </a:ext>
            </a:extLst>
          </p:cNvPr>
          <p:cNvSpPr>
            <a:spLocks noGrp="1"/>
          </p:cNvSpPr>
          <p:nvPr>
            <p:ph type="sldNum" sz="quarter" idx="12"/>
          </p:nvPr>
        </p:nvSpPr>
        <p:spPr/>
        <p:txBody>
          <a:bodyPr/>
          <a:lstStyle/>
          <a:p>
            <a:fld id="{BEB89F34-5B3E-4115-AFB1-294CBD5BE68B}" type="slidenum">
              <a:rPr lang="en-US" smtClean="0"/>
              <a:t>31</a:t>
            </a:fld>
            <a:endParaRPr lang="en-US"/>
          </a:p>
        </p:txBody>
      </p:sp>
      <p:sp>
        <p:nvSpPr>
          <p:cNvPr id="7" name="TextBox 6">
            <a:extLst>
              <a:ext uri="{FF2B5EF4-FFF2-40B4-BE49-F238E27FC236}">
                <a16:creationId xmlns:a16="http://schemas.microsoft.com/office/drawing/2014/main" id="{BB048DFA-F3D1-4428-832B-6ED28C5F6E5A}"/>
              </a:ext>
            </a:extLst>
          </p:cNvPr>
          <p:cNvSpPr txBox="1"/>
          <p:nvPr/>
        </p:nvSpPr>
        <p:spPr>
          <a:xfrm>
            <a:off x="389562" y="133463"/>
            <a:ext cx="6713761" cy="461665"/>
          </a:xfrm>
          <a:prstGeom prst="rect">
            <a:avLst/>
          </a:prstGeom>
          <a:noFill/>
        </p:spPr>
        <p:txBody>
          <a:bodyPr wrap="none" rtlCol="0">
            <a:spAutoFit/>
          </a:bodyPr>
          <a:lstStyle/>
          <a:p>
            <a:r>
              <a:rPr lang="en-US" sz="2400" dirty="0"/>
              <a:t>6) Add index.html to staging area, then check status:</a:t>
            </a:r>
          </a:p>
        </p:txBody>
      </p:sp>
      <p:sp>
        <p:nvSpPr>
          <p:cNvPr id="8" name="TextBox 7">
            <a:extLst>
              <a:ext uri="{FF2B5EF4-FFF2-40B4-BE49-F238E27FC236}">
                <a16:creationId xmlns:a16="http://schemas.microsoft.com/office/drawing/2014/main" id="{AFBC4670-FDB6-44AE-AE38-C9A957D0727B}"/>
              </a:ext>
            </a:extLst>
          </p:cNvPr>
          <p:cNvSpPr txBox="1"/>
          <p:nvPr/>
        </p:nvSpPr>
        <p:spPr>
          <a:xfrm>
            <a:off x="431430" y="3646465"/>
            <a:ext cx="8323497" cy="461665"/>
          </a:xfrm>
          <a:prstGeom prst="rect">
            <a:avLst/>
          </a:prstGeom>
          <a:noFill/>
        </p:spPr>
        <p:txBody>
          <a:bodyPr wrap="none" rtlCol="0">
            <a:spAutoFit/>
          </a:bodyPr>
          <a:lstStyle/>
          <a:p>
            <a:r>
              <a:rPr lang="en-US" sz="2400" dirty="0"/>
              <a:t>To remove file from staging area, use </a:t>
            </a:r>
            <a:r>
              <a:rPr lang="en-US" sz="2400" b="1" i="1" dirty="0"/>
              <a:t>git rm –cached index.html</a:t>
            </a:r>
          </a:p>
        </p:txBody>
      </p:sp>
      <p:sp>
        <p:nvSpPr>
          <p:cNvPr id="10" name="TextBox 9">
            <a:extLst>
              <a:ext uri="{FF2B5EF4-FFF2-40B4-BE49-F238E27FC236}">
                <a16:creationId xmlns:a16="http://schemas.microsoft.com/office/drawing/2014/main" id="{E84C96A6-6219-43AA-B5A6-DDEE758597B3}"/>
              </a:ext>
            </a:extLst>
          </p:cNvPr>
          <p:cNvSpPr txBox="1"/>
          <p:nvPr/>
        </p:nvSpPr>
        <p:spPr>
          <a:xfrm>
            <a:off x="389562" y="4338963"/>
            <a:ext cx="10404900" cy="461665"/>
          </a:xfrm>
          <a:prstGeom prst="rect">
            <a:avLst/>
          </a:prstGeom>
          <a:noFill/>
        </p:spPr>
        <p:txBody>
          <a:bodyPr wrap="none" rtlCol="0">
            <a:spAutoFit/>
          </a:bodyPr>
          <a:lstStyle/>
          <a:p>
            <a:r>
              <a:rPr lang="en-US" sz="2400" dirty="0"/>
              <a:t>7) Add the following two images to the folder (</a:t>
            </a:r>
            <a:r>
              <a:rPr lang="en-US" sz="2400" b="1" i="1" dirty="0"/>
              <a:t>pic_bulboff.gif </a:t>
            </a:r>
            <a:r>
              <a:rPr lang="en-US" sz="2400" dirty="0"/>
              <a:t>and </a:t>
            </a:r>
            <a:r>
              <a:rPr lang="en-US" sz="2400" b="1" i="1" dirty="0"/>
              <a:t>pic_bulbon.gif</a:t>
            </a:r>
            <a:r>
              <a:rPr lang="en-US" sz="2400" i="1" dirty="0"/>
              <a:t>)</a:t>
            </a:r>
            <a:r>
              <a:rPr lang="en-US" sz="2400" dirty="0"/>
              <a:t>:</a:t>
            </a:r>
          </a:p>
        </p:txBody>
      </p:sp>
      <p:pic>
        <p:nvPicPr>
          <p:cNvPr id="11" name="Picture 10">
            <a:extLst>
              <a:ext uri="{FF2B5EF4-FFF2-40B4-BE49-F238E27FC236}">
                <a16:creationId xmlns:a16="http://schemas.microsoft.com/office/drawing/2014/main" id="{0DF473B5-08D2-4317-AAC3-748A7D66891A}"/>
              </a:ext>
            </a:extLst>
          </p:cNvPr>
          <p:cNvPicPr>
            <a:picLocks noChangeAspect="1"/>
          </p:cNvPicPr>
          <p:nvPr/>
        </p:nvPicPr>
        <p:blipFill>
          <a:blip r:embed="rId2"/>
          <a:stretch>
            <a:fillRect/>
          </a:stretch>
        </p:blipFill>
        <p:spPr>
          <a:xfrm>
            <a:off x="1018326" y="4825788"/>
            <a:ext cx="951058" cy="1713124"/>
          </a:xfrm>
          <a:prstGeom prst="rect">
            <a:avLst/>
          </a:prstGeom>
        </p:spPr>
      </p:pic>
      <p:pic>
        <p:nvPicPr>
          <p:cNvPr id="12" name="Picture 11">
            <a:extLst>
              <a:ext uri="{FF2B5EF4-FFF2-40B4-BE49-F238E27FC236}">
                <a16:creationId xmlns:a16="http://schemas.microsoft.com/office/drawing/2014/main" id="{6DD68645-B69B-45AC-9531-341C1BF8531F}"/>
              </a:ext>
            </a:extLst>
          </p:cNvPr>
          <p:cNvPicPr>
            <a:picLocks noChangeAspect="1"/>
          </p:cNvPicPr>
          <p:nvPr/>
        </p:nvPicPr>
        <p:blipFill>
          <a:blip r:embed="rId3"/>
          <a:stretch>
            <a:fillRect/>
          </a:stretch>
        </p:blipFill>
        <p:spPr>
          <a:xfrm>
            <a:off x="2795936" y="4825788"/>
            <a:ext cx="951058" cy="1713124"/>
          </a:xfrm>
          <a:prstGeom prst="rect">
            <a:avLst/>
          </a:prstGeom>
        </p:spPr>
      </p:pic>
      <p:pic>
        <p:nvPicPr>
          <p:cNvPr id="13" name="Picture 12">
            <a:extLst>
              <a:ext uri="{FF2B5EF4-FFF2-40B4-BE49-F238E27FC236}">
                <a16:creationId xmlns:a16="http://schemas.microsoft.com/office/drawing/2014/main" id="{6406BB79-98D2-47B2-A50C-9E532A2888C0}"/>
              </a:ext>
            </a:extLst>
          </p:cNvPr>
          <p:cNvPicPr>
            <a:picLocks noChangeAspect="1"/>
          </p:cNvPicPr>
          <p:nvPr/>
        </p:nvPicPr>
        <p:blipFill>
          <a:blip r:embed="rId4"/>
          <a:stretch>
            <a:fillRect/>
          </a:stretch>
        </p:blipFill>
        <p:spPr>
          <a:xfrm>
            <a:off x="3973285" y="5282332"/>
            <a:ext cx="7869245" cy="1074018"/>
          </a:xfrm>
          <a:prstGeom prst="rect">
            <a:avLst/>
          </a:prstGeom>
        </p:spPr>
      </p:pic>
      <p:pic>
        <p:nvPicPr>
          <p:cNvPr id="16" name="Picture 15">
            <a:extLst>
              <a:ext uri="{FF2B5EF4-FFF2-40B4-BE49-F238E27FC236}">
                <a16:creationId xmlns:a16="http://schemas.microsoft.com/office/drawing/2014/main" id="{30B78429-1425-4432-B837-9A8716273A2F}"/>
              </a:ext>
            </a:extLst>
          </p:cNvPr>
          <p:cNvPicPr>
            <a:picLocks noChangeAspect="1"/>
          </p:cNvPicPr>
          <p:nvPr/>
        </p:nvPicPr>
        <p:blipFill>
          <a:blip r:embed="rId5"/>
          <a:stretch>
            <a:fillRect/>
          </a:stretch>
        </p:blipFill>
        <p:spPr>
          <a:xfrm>
            <a:off x="431430" y="523365"/>
            <a:ext cx="6361256" cy="3203244"/>
          </a:xfrm>
          <a:prstGeom prst="rect">
            <a:avLst/>
          </a:prstGeom>
        </p:spPr>
      </p:pic>
    </p:spTree>
    <p:extLst>
      <p:ext uri="{BB962C8B-B14F-4D97-AF65-F5344CB8AC3E}">
        <p14:creationId xmlns:p14="http://schemas.microsoft.com/office/powerpoint/2010/main" val="3857125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BA5187-C8D0-4AAB-888B-5B4B7F7F0056}"/>
              </a:ext>
            </a:extLst>
          </p:cNvPr>
          <p:cNvPicPr>
            <a:picLocks noGrp="1" noChangeAspect="1"/>
          </p:cNvPicPr>
          <p:nvPr>
            <p:ph idx="1"/>
          </p:nvPr>
        </p:nvPicPr>
        <p:blipFill>
          <a:blip r:embed="rId2"/>
          <a:stretch>
            <a:fillRect/>
          </a:stretch>
        </p:blipFill>
        <p:spPr>
          <a:xfrm>
            <a:off x="450378" y="1306287"/>
            <a:ext cx="10297253" cy="5131934"/>
          </a:xfrm>
          <a:prstGeom prst="rect">
            <a:avLst/>
          </a:prstGeom>
        </p:spPr>
      </p:pic>
      <p:sp>
        <p:nvSpPr>
          <p:cNvPr id="4" name="Footer Placeholder 3">
            <a:extLst>
              <a:ext uri="{FF2B5EF4-FFF2-40B4-BE49-F238E27FC236}">
                <a16:creationId xmlns:a16="http://schemas.microsoft.com/office/drawing/2014/main" id="{674C96C2-D41D-4B39-AF37-FDBD894829F0}"/>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C1E80FA7-D47C-46D4-9354-3FE71BA0CBF4}"/>
              </a:ext>
            </a:extLst>
          </p:cNvPr>
          <p:cNvSpPr>
            <a:spLocks noGrp="1"/>
          </p:cNvSpPr>
          <p:nvPr>
            <p:ph type="sldNum" sz="quarter" idx="12"/>
          </p:nvPr>
        </p:nvSpPr>
        <p:spPr/>
        <p:txBody>
          <a:bodyPr/>
          <a:lstStyle/>
          <a:p>
            <a:fld id="{BEB89F34-5B3E-4115-AFB1-294CBD5BE68B}" type="slidenum">
              <a:rPr lang="en-US" smtClean="0"/>
              <a:t>32</a:t>
            </a:fld>
            <a:endParaRPr lang="en-US"/>
          </a:p>
        </p:txBody>
      </p:sp>
      <p:sp>
        <p:nvSpPr>
          <p:cNvPr id="7" name="TextBox 6">
            <a:extLst>
              <a:ext uri="{FF2B5EF4-FFF2-40B4-BE49-F238E27FC236}">
                <a16:creationId xmlns:a16="http://schemas.microsoft.com/office/drawing/2014/main" id="{755B63D1-B07C-4D39-95E0-2BCF754F2B73}"/>
              </a:ext>
            </a:extLst>
          </p:cNvPr>
          <p:cNvSpPr txBox="1"/>
          <p:nvPr/>
        </p:nvSpPr>
        <p:spPr>
          <a:xfrm>
            <a:off x="379514" y="600712"/>
            <a:ext cx="7246984" cy="461665"/>
          </a:xfrm>
          <a:prstGeom prst="rect">
            <a:avLst/>
          </a:prstGeom>
          <a:noFill/>
        </p:spPr>
        <p:txBody>
          <a:bodyPr wrap="none" rtlCol="0">
            <a:spAutoFit/>
          </a:bodyPr>
          <a:lstStyle/>
          <a:p>
            <a:r>
              <a:rPr lang="en-US" sz="2400" dirty="0"/>
              <a:t>Status after staging index.html and adding two new files:</a:t>
            </a:r>
          </a:p>
        </p:txBody>
      </p:sp>
    </p:spTree>
    <p:extLst>
      <p:ext uri="{BB962C8B-B14F-4D97-AF65-F5344CB8AC3E}">
        <p14:creationId xmlns:p14="http://schemas.microsoft.com/office/powerpoint/2010/main" val="1430451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832D131-7838-4DE5-B91C-32C87F9AD2B4}"/>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96AD08B7-2AE0-49DE-96AE-14CC1E916E33}"/>
              </a:ext>
            </a:extLst>
          </p:cNvPr>
          <p:cNvSpPr>
            <a:spLocks noGrp="1"/>
          </p:cNvSpPr>
          <p:nvPr>
            <p:ph type="sldNum" sz="quarter" idx="12"/>
          </p:nvPr>
        </p:nvSpPr>
        <p:spPr/>
        <p:txBody>
          <a:bodyPr/>
          <a:lstStyle/>
          <a:p>
            <a:fld id="{BEB89F34-5B3E-4115-AFB1-294CBD5BE68B}" type="slidenum">
              <a:rPr lang="en-US" smtClean="0"/>
              <a:t>33</a:t>
            </a:fld>
            <a:endParaRPr lang="en-US"/>
          </a:p>
        </p:txBody>
      </p:sp>
      <p:sp>
        <p:nvSpPr>
          <p:cNvPr id="6" name="TextBox 5">
            <a:extLst>
              <a:ext uri="{FF2B5EF4-FFF2-40B4-BE49-F238E27FC236}">
                <a16:creationId xmlns:a16="http://schemas.microsoft.com/office/drawing/2014/main" id="{B188C9CB-76E7-4706-B5F0-05C810533C21}"/>
              </a:ext>
            </a:extLst>
          </p:cNvPr>
          <p:cNvSpPr txBox="1"/>
          <p:nvPr/>
        </p:nvSpPr>
        <p:spPr>
          <a:xfrm>
            <a:off x="389562" y="133463"/>
            <a:ext cx="5831789" cy="461665"/>
          </a:xfrm>
          <a:prstGeom prst="rect">
            <a:avLst/>
          </a:prstGeom>
          <a:noFill/>
        </p:spPr>
        <p:txBody>
          <a:bodyPr wrap="none" rtlCol="0">
            <a:spAutoFit/>
          </a:bodyPr>
          <a:lstStyle/>
          <a:p>
            <a:r>
              <a:rPr lang="en-US" sz="2400" dirty="0"/>
              <a:t>8) Modify the file index.html to be as follows:</a:t>
            </a:r>
          </a:p>
        </p:txBody>
      </p:sp>
      <p:sp>
        <p:nvSpPr>
          <p:cNvPr id="7" name="Rectangle 6">
            <a:extLst>
              <a:ext uri="{FF2B5EF4-FFF2-40B4-BE49-F238E27FC236}">
                <a16:creationId xmlns:a16="http://schemas.microsoft.com/office/drawing/2014/main" id="{8BCBE384-9312-4BE1-BDE3-FF3A5E5A4323}"/>
              </a:ext>
            </a:extLst>
          </p:cNvPr>
          <p:cNvSpPr/>
          <p:nvPr/>
        </p:nvSpPr>
        <p:spPr>
          <a:xfrm>
            <a:off x="611274" y="838764"/>
            <a:ext cx="10522299" cy="3277820"/>
          </a:xfrm>
          <a:prstGeom prst="rect">
            <a:avLst/>
          </a:prstGeom>
        </p:spPr>
        <p:txBody>
          <a:bodyPr wrap="square">
            <a:spAutoFit/>
          </a:bodyPr>
          <a:lstStyle/>
          <a:p>
            <a:r>
              <a:rPr lang="en-US" sz="2400" dirty="0">
                <a:solidFill>
                  <a:srgbClr val="C00000"/>
                </a:solidFill>
              </a:rPr>
              <a:t>&lt;html&gt;</a:t>
            </a:r>
          </a:p>
          <a:p>
            <a:r>
              <a:rPr lang="en-US" sz="2400" dirty="0">
                <a:solidFill>
                  <a:srgbClr val="C00000"/>
                </a:solidFill>
              </a:rPr>
              <a:t>	&lt;H1&gt; Hello, World &lt;/H1&gt;</a:t>
            </a:r>
          </a:p>
          <a:p>
            <a:pPr>
              <a:spcBef>
                <a:spcPts val="600"/>
              </a:spcBef>
            </a:pPr>
            <a:r>
              <a:rPr lang="en-US" sz="2400" dirty="0">
                <a:solidFill>
                  <a:srgbClr val="C00000"/>
                </a:solidFill>
              </a:rPr>
              <a:t>	&lt;button onclick="document.getElementById('myImage')</a:t>
            </a:r>
          </a:p>
          <a:p>
            <a:r>
              <a:rPr lang="en-US" sz="2400" dirty="0">
                <a:solidFill>
                  <a:srgbClr val="C00000"/>
                </a:solidFill>
              </a:rPr>
              <a:t>		.src='pic_bulbon.gif'"&gt;Turn on the light&lt;/button&gt;</a:t>
            </a:r>
          </a:p>
          <a:p>
            <a:pPr>
              <a:spcBef>
                <a:spcPts val="600"/>
              </a:spcBef>
            </a:pPr>
            <a:r>
              <a:rPr lang="en-US" sz="2400" dirty="0">
                <a:solidFill>
                  <a:srgbClr val="C00000"/>
                </a:solidFill>
              </a:rPr>
              <a:t>	&lt;img id="myImage" src="pic_bulboff.gif" style="width:100px"&gt;</a:t>
            </a:r>
          </a:p>
          <a:p>
            <a:pPr>
              <a:spcBef>
                <a:spcPts val="600"/>
              </a:spcBef>
            </a:pPr>
            <a:r>
              <a:rPr lang="en-US" sz="2400" dirty="0">
                <a:solidFill>
                  <a:srgbClr val="C00000"/>
                </a:solidFill>
              </a:rPr>
              <a:t>	&lt;button onclick="document.getElementById('myImage')</a:t>
            </a:r>
          </a:p>
          <a:p>
            <a:r>
              <a:rPr lang="en-US" sz="2400" dirty="0">
                <a:solidFill>
                  <a:srgbClr val="C00000"/>
                </a:solidFill>
              </a:rPr>
              <a:t>		.src='pic_bulboff.gif'"&gt;Turn off the light&lt;/button&gt;</a:t>
            </a:r>
          </a:p>
          <a:p>
            <a:r>
              <a:rPr lang="en-US" sz="2400" dirty="0">
                <a:solidFill>
                  <a:srgbClr val="C00000"/>
                </a:solidFill>
              </a:rPr>
              <a:t>&lt;/html&gt;</a:t>
            </a:r>
          </a:p>
        </p:txBody>
      </p:sp>
      <p:sp>
        <p:nvSpPr>
          <p:cNvPr id="8" name="TextBox 7">
            <a:extLst>
              <a:ext uri="{FF2B5EF4-FFF2-40B4-BE49-F238E27FC236}">
                <a16:creationId xmlns:a16="http://schemas.microsoft.com/office/drawing/2014/main" id="{69EFDF35-44FB-496A-89AD-5FEE7E0EB9EF}"/>
              </a:ext>
            </a:extLst>
          </p:cNvPr>
          <p:cNvSpPr txBox="1"/>
          <p:nvPr/>
        </p:nvSpPr>
        <p:spPr>
          <a:xfrm>
            <a:off x="611274" y="4360220"/>
            <a:ext cx="2616742" cy="461665"/>
          </a:xfrm>
          <a:prstGeom prst="rect">
            <a:avLst/>
          </a:prstGeom>
          <a:noFill/>
        </p:spPr>
        <p:txBody>
          <a:bodyPr wrap="none" rtlCol="0">
            <a:spAutoFit/>
          </a:bodyPr>
          <a:lstStyle/>
          <a:p>
            <a:r>
              <a:rPr lang="en-US" sz="2400" dirty="0"/>
              <a:t>Save file index.html</a:t>
            </a:r>
          </a:p>
        </p:txBody>
      </p:sp>
    </p:spTree>
    <p:extLst>
      <p:ext uri="{BB962C8B-B14F-4D97-AF65-F5344CB8AC3E}">
        <p14:creationId xmlns:p14="http://schemas.microsoft.com/office/powerpoint/2010/main" val="4132668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2D4CCB-39EE-4C24-A3B4-ED53381A9C1E}"/>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0C138170-CCBE-4CA9-8A7B-501A1D57A005}"/>
              </a:ext>
            </a:extLst>
          </p:cNvPr>
          <p:cNvSpPr>
            <a:spLocks noGrp="1"/>
          </p:cNvSpPr>
          <p:nvPr>
            <p:ph type="sldNum" sz="quarter" idx="12"/>
          </p:nvPr>
        </p:nvSpPr>
        <p:spPr/>
        <p:txBody>
          <a:bodyPr/>
          <a:lstStyle/>
          <a:p>
            <a:fld id="{BEB89F34-5B3E-4115-AFB1-294CBD5BE68B}" type="slidenum">
              <a:rPr lang="en-US" smtClean="0"/>
              <a:t>34</a:t>
            </a:fld>
            <a:endParaRPr lang="en-US"/>
          </a:p>
        </p:txBody>
      </p:sp>
      <p:sp>
        <p:nvSpPr>
          <p:cNvPr id="10" name="Rectangle 9">
            <a:extLst>
              <a:ext uri="{FF2B5EF4-FFF2-40B4-BE49-F238E27FC236}">
                <a16:creationId xmlns:a16="http://schemas.microsoft.com/office/drawing/2014/main" id="{DE5AE1A8-6A3B-4BB6-9938-DBC733043EEF}"/>
              </a:ext>
            </a:extLst>
          </p:cNvPr>
          <p:cNvSpPr/>
          <p:nvPr/>
        </p:nvSpPr>
        <p:spPr>
          <a:xfrm>
            <a:off x="642767" y="121107"/>
            <a:ext cx="4212948" cy="461665"/>
          </a:xfrm>
          <a:prstGeom prst="rect">
            <a:avLst/>
          </a:prstGeom>
        </p:spPr>
        <p:txBody>
          <a:bodyPr wrap="none">
            <a:spAutoFit/>
          </a:bodyPr>
          <a:lstStyle/>
          <a:p>
            <a:r>
              <a:rPr lang="en-US" sz="2400" dirty="0"/>
              <a:t>8) Commit file(s) in staging area:</a:t>
            </a:r>
          </a:p>
        </p:txBody>
      </p:sp>
      <p:pic>
        <p:nvPicPr>
          <p:cNvPr id="12" name="Picture 11">
            <a:extLst>
              <a:ext uri="{FF2B5EF4-FFF2-40B4-BE49-F238E27FC236}">
                <a16:creationId xmlns:a16="http://schemas.microsoft.com/office/drawing/2014/main" id="{D50ABDBD-703C-442B-92B2-283FB662C37A}"/>
              </a:ext>
            </a:extLst>
          </p:cNvPr>
          <p:cNvPicPr>
            <a:picLocks noChangeAspect="1"/>
          </p:cNvPicPr>
          <p:nvPr/>
        </p:nvPicPr>
        <p:blipFill>
          <a:blip r:embed="rId2"/>
          <a:stretch>
            <a:fillRect/>
          </a:stretch>
        </p:blipFill>
        <p:spPr>
          <a:xfrm>
            <a:off x="642766" y="2286000"/>
            <a:ext cx="10453582" cy="4435475"/>
          </a:xfrm>
          <a:prstGeom prst="rect">
            <a:avLst/>
          </a:prstGeom>
        </p:spPr>
      </p:pic>
      <p:pic>
        <p:nvPicPr>
          <p:cNvPr id="13" name="Picture 12">
            <a:extLst>
              <a:ext uri="{FF2B5EF4-FFF2-40B4-BE49-F238E27FC236}">
                <a16:creationId xmlns:a16="http://schemas.microsoft.com/office/drawing/2014/main" id="{52C90DD9-3317-41E3-8B94-017E0034E5FC}"/>
              </a:ext>
            </a:extLst>
          </p:cNvPr>
          <p:cNvPicPr>
            <a:picLocks noChangeAspect="1"/>
          </p:cNvPicPr>
          <p:nvPr/>
        </p:nvPicPr>
        <p:blipFill>
          <a:blip r:embed="rId3"/>
          <a:stretch>
            <a:fillRect/>
          </a:stretch>
        </p:blipFill>
        <p:spPr>
          <a:xfrm>
            <a:off x="642766" y="565856"/>
            <a:ext cx="7700581" cy="1217726"/>
          </a:xfrm>
          <a:prstGeom prst="rect">
            <a:avLst/>
          </a:prstGeom>
        </p:spPr>
      </p:pic>
      <p:sp>
        <p:nvSpPr>
          <p:cNvPr id="14" name="Rectangle 13">
            <a:extLst>
              <a:ext uri="{FF2B5EF4-FFF2-40B4-BE49-F238E27FC236}">
                <a16:creationId xmlns:a16="http://schemas.microsoft.com/office/drawing/2014/main" id="{55B0A55C-9445-4F0C-B0EF-F4254BDB64B0}"/>
              </a:ext>
            </a:extLst>
          </p:cNvPr>
          <p:cNvSpPr/>
          <p:nvPr/>
        </p:nvSpPr>
        <p:spPr>
          <a:xfrm>
            <a:off x="642766" y="1873940"/>
            <a:ext cx="2146229" cy="461665"/>
          </a:xfrm>
          <a:prstGeom prst="rect">
            <a:avLst/>
          </a:prstGeom>
        </p:spPr>
        <p:txBody>
          <a:bodyPr wrap="none">
            <a:spAutoFit/>
          </a:bodyPr>
          <a:lstStyle/>
          <a:p>
            <a:r>
              <a:rPr lang="en-US" sz="2400" dirty="0"/>
              <a:t>9) Check status:</a:t>
            </a:r>
          </a:p>
        </p:txBody>
      </p:sp>
    </p:spTree>
    <p:extLst>
      <p:ext uri="{BB962C8B-B14F-4D97-AF65-F5344CB8AC3E}">
        <p14:creationId xmlns:p14="http://schemas.microsoft.com/office/powerpoint/2010/main" val="3428537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89CBC20-6D64-4B0C-9E40-B305B70554B9}"/>
              </a:ext>
            </a:extLst>
          </p:cNvPr>
          <p:cNvPicPr>
            <a:picLocks noGrp="1" noChangeAspect="1"/>
          </p:cNvPicPr>
          <p:nvPr>
            <p:ph idx="1"/>
          </p:nvPr>
        </p:nvPicPr>
        <p:blipFill>
          <a:blip r:embed="rId2"/>
          <a:stretch>
            <a:fillRect/>
          </a:stretch>
        </p:blipFill>
        <p:spPr>
          <a:xfrm>
            <a:off x="546986" y="569928"/>
            <a:ext cx="8358711" cy="3930004"/>
          </a:xfrm>
          <a:prstGeom prst="rect">
            <a:avLst/>
          </a:prstGeom>
        </p:spPr>
      </p:pic>
      <p:sp>
        <p:nvSpPr>
          <p:cNvPr id="4" name="Footer Placeholder 3">
            <a:extLst>
              <a:ext uri="{FF2B5EF4-FFF2-40B4-BE49-F238E27FC236}">
                <a16:creationId xmlns:a16="http://schemas.microsoft.com/office/drawing/2014/main" id="{D5F085FB-027C-4D6E-8349-E611EAE4B1C3}"/>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0B9288B6-FF32-4D02-821C-A64112E4E175}"/>
              </a:ext>
            </a:extLst>
          </p:cNvPr>
          <p:cNvSpPr>
            <a:spLocks noGrp="1"/>
          </p:cNvSpPr>
          <p:nvPr>
            <p:ph type="sldNum" sz="quarter" idx="12"/>
          </p:nvPr>
        </p:nvSpPr>
        <p:spPr/>
        <p:txBody>
          <a:bodyPr/>
          <a:lstStyle/>
          <a:p>
            <a:fld id="{BEB89F34-5B3E-4115-AFB1-294CBD5BE68B}" type="slidenum">
              <a:rPr lang="en-US" smtClean="0"/>
              <a:t>35</a:t>
            </a:fld>
            <a:endParaRPr lang="en-US"/>
          </a:p>
        </p:txBody>
      </p:sp>
      <p:sp>
        <p:nvSpPr>
          <p:cNvPr id="7" name="TextBox 6">
            <a:extLst>
              <a:ext uri="{FF2B5EF4-FFF2-40B4-BE49-F238E27FC236}">
                <a16:creationId xmlns:a16="http://schemas.microsoft.com/office/drawing/2014/main" id="{83A314CE-6E50-4F69-A36B-0A7660DB11DD}"/>
              </a:ext>
            </a:extLst>
          </p:cNvPr>
          <p:cNvSpPr txBox="1"/>
          <p:nvPr/>
        </p:nvSpPr>
        <p:spPr>
          <a:xfrm>
            <a:off x="503521" y="4571172"/>
            <a:ext cx="3709605" cy="461665"/>
          </a:xfrm>
          <a:prstGeom prst="rect">
            <a:avLst/>
          </a:prstGeom>
          <a:noFill/>
        </p:spPr>
        <p:txBody>
          <a:bodyPr wrap="none" rtlCol="0">
            <a:spAutoFit/>
          </a:bodyPr>
          <a:lstStyle/>
          <a:p>
            <a:r>
              <a:rPr lang="en-US" sz="2400" dirty="0"/>
              <a:t>Commit files in staging area:</a:t>
            </a:r>
          </a:p>
        </p:txBody>
      </p:sp>
      <p:pic>
        <p:nvPicPr>
          <p:cNvPr id="8" name="Picture 7">
            <a:extLst>
              <a:ext uri="{FF2B5EF4-FFF2-40B4-BE49-F238E27FC236}">
                <a16:creationId xmlns:a16="http://schemas.microsoft.com/office/drawing/2014/main" id="{AED5A7B9-2A16-4319-A934-40A8CEC7C262}"/>
              </a:ext>
            </a:extLst>
          </p:cNvPr>
          <p:cNvPicPr>
            <a:picLocks noChangeAspect="1"/>
          </p:cNvPicPr>
          <p:nvPr/>
        </p:nvPicPr>
        <p:blipFill>
          <a:blip r:embed="rId3"/>
          <a:stretch>
            <a:fillRect/>
          </a:stretch>
        </p:blipFill>
        <p:spPr>
          <a:xfrm>
            <a:off x="546985" y="4986857"/>
            <a:ext cx="7332281" cy="1493457"/>
          </a:xfrm>
          <a:prstGeom prst="rect">
            <a:avLst/>
          </a:prstGeom>
        </p:spPr>
      </p:pic>
      <p:sp>
        <p:nvSpPr>
          <p:cNvPr id="9" name="TextBox 8">
            <a:extLst>
              <a:ext uri="{FF2B5EF4-FFF2-40B4-BE49-F238E27FC236}">
                <a16:creationId xmlns:a16="http://schemas.microsoft.com/office/drawing/2014/main" id="{92BED99A-EB74-449E-86AD-5034A36442DF}"/>
              </a:ext>
            </a:extLst>
          </p:cNvPr>
          <p:cNvSpPr txBox="1"/>
          <p:nvPr/>
        </p:nvSpPr>
        <p:spPr>
          <a:xfrm>
            <a:off x="546986" y="151255"/>
            <a:ext cx="6673109" cy="461665"/>
          </a:xfrm>
          <a:prstGeom prst="rect">
            <a:avLst/>
          </a:prstGeom>
          <a:noFill/>
        </p:spPr>
        <p:txBody>
          <a:bodyPr wrap="none" rtlCol="0">
            <a:spAutoFit/>
          </a:bodyPr>
          <a:lstStyle/>
          <a:p>
            <a:r>
              <a:rPr lang="en-US" sz="2400" dirty="0"/>
              <a:t>Status after staging index.html and the two .gif files:</a:t>
            </a:r>
          </a:p>
        </p:txBody>
      </p:sp>
    </p:spTree>
    <p:extLst>
      <p:ext uri="{BB962C8B-B14F-4D97-AF65-F5344CB8AC3E}">
        <p14:creationId xmlns:p14="http://schemas.microsoft.com/office/powerpoint/2010/main" val="154058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3BD0BB-D743-4986-845D-D44E27B895F0}"/>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AC09ABC2-E56E-4802-AA5F-BF88B967D476}"/>
              </a:ext>
            </a:extLst>
          </p:cNvPr>
          <p:cNvSpPr>
            <a:spLocks noGrp="1"/>
          </p:cNvSpPr>
          <p:nvPr>
            <p:ph type="sldNum" sz="quarter" idx="12"/>
          </p:nvPr>
        </p:nvSpPr>
        <p:spPr/>
        <p:txBody>
          <a:bodyPr/>
          <a:lstStyle/>
          <a:p>
            <a:fld id="{BEB89F34-5B3E-4115-AFB1-294CBD5BE68B}" type="slidenum">
              <a:rPr lang="en-US" smtClean="0"/>
              <a:t>36</a:t>
            </a:fld>
            <a:endParaRPr lang="en-US"/>
          </a:p>
        </p:txBody>
      </p:sp>
      <p:sp>
        <p:nvSpPr>
          <p:cNvPr id="7" name="TextBox 6">
            <a:extLst>
              <a:ext uri="{FF2B5EF4-FFF2-40B4-BE49-F238E27FC236}">
                <a16:creationId xmlns:a16="http://schemas.microsoft.com/office/drawing/2014/main" id="{56C35A32-7F81-49F6-8676-83671EB4ABC7}"/>
              </a:ext>
            </a:extLst>
          </p:cNvPr>
          <p:cNvSpPr txBox="1"/>
          <p:nvPr/>
        </p:nvSpPr>
        <p:spPr>
          <a:xfrm>
            <a:off x="543715" y="511638"/>
            <a:ext cx="4175182" cy="461665"/>
          </a:xfrm>
          <a:prstGeom prst="rect">
            <a:avLst/>
          </a:prstGeom>
          <a:noFill/>
        </p:spPr>
        <p:txBody>
          <a:bodyPr wrap="none" rtlCol="0">
            <a:spAutoFit/>
          </a:bodyPr>
          <a:lstStyle/>
          <a:p>
            <a:r>
              <a:rPr lang="en-US" sz="2400" dirty="0"/>
              <a:t>Output of the </a:t>
            </a:r>
            <a:r>
              <a:rPr lang="en-US" sz="2400" b="1" i="1" dirty="0"/>
              <a:t>git log </a:t>
            </a:r>
            <a:r>
              <a:rPr lang="en-US" sz="2400" dirty="0"/>
              <a:t>command:</a:t>
            </a:r>
          </a:p>
        </p:txBody>
      </p:sp>
      <p:pic>
        <p:nvPicPr>
          <p:cNvPr id="10" name="Content Placeholder 9">
            <a:extLst>
              <a:ext uri="{FF2B5EF4-FFF2-40B4-BE49-F238E27FC236}">
                <a16:creationId xmlns:a16="http://schemas.microsoft.com/office/drawing/2014/main" id="{2F3D4CEE-7C21-43CC-B774-D5E4E9583133}"/>
              </a:ext>
            </a:extLst>
          </p:cNvPr>
          <p:cNvPicPr>
            <a:picLocks noGrp="1" noChangeAspect="1"/>
          </p:cNvPicPr>
          <p:nvPr>
            <p:ph idx="1"/>
          </p:nvPr>
        </p:nvPicPr>
        <p:blipFill>
          <a:blip r:embed="rId2"/>
          <a:stretch>
            <a:fillRect/>
          </a:stretch>
        </p:blipFill>
        <p:spPr>
          <a:xfrm>
            <a:off x="581967" y="1344580"/>
            <a:ext cx="10515600" cy="4147820"/>
          </a:xfrm>
          <a:prstGeom prst="rect">
            <a:avLst/>
          </a:prstGeom>
        </p:spPr>
      </p:pic>
    </p:spTree>
    <p:extLst>
      <p:ext uri="{BB962C8B-B14F-4D97-AF65-F5344CB8AC3E}">
        <p14:creationId xmlns:p14="http://schemas.microsoft.com/office/powerpoint/2010/main" val="425863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B74C3-6159-4009-BFBF-DBEC20EE4D44}"/>
              </a:ext>
            </a:extLst>
          </p:cNvPr>
          <p:cNvPicPr>
            <a:picLocks noGrp="1" noChangeAspect="1"/>
          </p:cNvPicPr>
          <p:nvPr>
            <p:ph idx="1"/>
          </p:nvPr>
        </p:nvPicPr>
        <p:blipFill>
          <a:blip r:embed="rId2"/>
          <a:stretch>
            <a:fillRect/>
          </a:stretch>
        </p:blipFill>
        <p:spPr>
          <a:xfrm>
            <a:off x="2676971" y="268409"/>
            <a:ext cx="9351562" cy="6168327"/>
          </a:xfrm>
          <a:prstGeom prst="rect">
            <a:avLst/>
          </a:prstGeom>
        </p:spPr>
      </p:pic>
      <p:sp>
        <p:nvSpPr>
          <p:cNvPr id="4" name="Footer Placeholder 3">
            <a:extLst>
              <a:ext uri="{FF2B5EF4-FFF2-40B4-BE49-F238E27FC236}">
                <a16:creationId xmlns:a16="http://schemas.microsoft.com/office/drawing/2014/main" id="{A33F0D99-A079-4202-9FD9-4A97EB648BEE}"/>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9A921E47-05F4-4D89-90F5-CB7F720E3D87}"/>
              </a:ext>
            </a:extLst>
          </p:cNvPr>
          <p:cNvSpPr>
            <a:spLocks noGrp="1"/>
          </p:cNvSpPr>
          <p:nvPr>
            <p:ph type="sldNum" sz="quarter" idx="12"/>
          </p:nvPr>
        </p:nvSpPr>
        <p:spPr/>
        <p:txBody>
          <a:bodyPr/>
          <a:lstStyle/>
          <a:p>
            <a:fld id="{BEB89F34-5B3E-4115-AFB1-294CBD5BE68B}" type="slidenum">
              <a:rPr lang="en-US" smtClean="0"/>
              <a:t>37</a:t>
            </a:fld>
            <a:endParaRPr lang="en-US"/>
          </a:p>
        </p:txBody>
      </p:sp>
      <p:sp>
        <p:nvSpPr>
          <p:cNvPr id="7" name="TextBox 6">
            <a:extLst>
              <a:ext uri="{FF2B5EF4-FFF2-40B4-BE49-F238E27FC236}">
                <a16:creationId xmlns:a16="http://schemas.microsoft.com/office/drawing/2014/main" id="{C0F9A0CD-687A-48AE-8674-6C80FCC2D7DC}"/>
              </a:ext>
            </a:extLst>
          </p:cNvPr>
          <p:cNvSpPr txBox="1"/>
          <p:nvPr/>
        </p:nvSpPr>
        <p:spPr>
          <a:xfrm>
            <a:off x="222168" y="948742"/>
            <a:ext cx="2124122" cy="1200329"/>
          </a:xfrm>
          <a:prstGeom prst="rect">
            <a:avLst/>
          </a:prstGeom>
          <a:noFill/>
        </p:spPr>
        <p:txBody>
          <a:bodyPr wrap="square" rtlCol="0">
            <a:spAutoFit/>
          </a:bodyPr>
          <a:lstStyle/>
          <a:p>
            <a:r>
              <a:rPr lang="en-US" sz="2400" dirty="0"/>
              <a:t>Output of the </a:t>
            </a:r>
            <a:r>
              <a:rPr lang="en-US" sz="2400" b="1" i="1" dirty="0"/>
              <a:t>git log --stat </a:t>
            </a:r>
            <a:r>
              <a:rPr lang="en-US" sz="2400" dirty="0"/>
              <a:t>command:</a:t>
            </a:r>
          </a:p>
        </p:txBody>
      </p:sp>
    </p:spTree>
    <p:extLst>
      <p:ext uri="{BB962C8B-B14F-4D97-AF65-F5344CB8AC3E}">
        <p14:creationId xmlns:p14="http://schemas.microsoft.com/office/powerpoint/2010/main" val="697744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AE824A-62AD-41E2-85AA-EDF55675664C}"/>
              </a:ext>
            </a:extLst>
          </p:cNvPr>
          <p:cNvPicPr>
            <a:picLocks noGrp="1" noChangeAspect="1"/>
          </p:cNvPicPr>
          <p:nvPr>
            <p:ph idx="1"/>
          </p:nvPr>
        </p:nvPicPr>
        <p:blipFill>
          <a:blip r:embed="rId2"/>
          <a:stretch>
            <a:fillRect/>
          </a:stretch>
        </p:blipFill>
        <p:spPr>
          <a:xfrm>
            <a:off x="2622620" y="94160"/>
            <a:ext cx="9308739" cy="6528490"/>
          </a:xfrm>
          <a:prstGeom prst="rect">
            <a:avLst/>
          </a:prstGeom>
        </p:spPr>
      </p:pic>
      <p:sp>
        <p:nvSpPr>
          <p:cNvPr id="4" name="Footer Placeholder 3">
            <a:extLst>
              <a:ext uri="{FF2B5EF4-FFF2-40B4-BE49-F238E27FC236}">
                <a16:creationId xmlns:a16="http://schemas.microsoft.com/office/drawing/2014/main" id="{C4BB1436-D022-4857-8258-A3914057334F}"/>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1DD5684F-DA61-4E76-B756-E5788EA60874}"/>
              </a:ext>
            </a:extLst>
          </p:cNvPr>
          <p:cNvSpPr>
            <a:spLocks noGrp="1"/>
          </p:cNvSpPr>
          <p:nvPr>
            <p:ph type="sldNum" sz="quarter" idx="12"/>
          </p:nvPr>
        </p:nvSpPr>
        <p:spPr/>
        <p:txBody>
          <a:bodyPr/>
          <a:lstStyle/>
          <a:p>
            <a:fld id="{BEB89F34-5B3E-4115-AFB1-294CBD5BE68B}" type="slidenum">
              <a:rPr lang="en-US" smtClean="0"/>
              <a:t>38</a:t>
            </a:fld>
            <a:endParaRPr lang="en-US"/>
          </a:p>
        </p:txBody>
      </p:sp>
      <p:sp>
        <p:nvSpPr>
          <p:cNvPr id="7" name="TextBox 6">
            <a:extLst>
              <a:ext uri="{FF2B5EF4-FFF2-40B4-BE49-F238E27FC236}">
                <a16:creationId xmlns:a16="http://schemas.microsoft.com/office/drawing/2014/main" id="{5DE7443D-A5BE-4876-AD11-A016B12AB82A}"/>
              </a:ext>
            </a:extLst>
          </p:cNvPr>
          <p:cNvSpPr txBox="1"/>
          <p:nvPr/>
        </p:nvSpPr>
        <p:spPr>
          <a:xfrm>
            <a:off x="347773" y="2305269"/>
            <a:ext cx="1852817" cy="1938992"/>
          </a:xfrm>
          <a:prstGeom prst="rect">
            <a:avLst/>
          </a:prstGeom>
          <a:noFill/>
        </p:spPr>
        <p:txBody>
          <a:bodyPr wrap="square" rtlCol="0">
            <a:spAutoFit/>
          </a:bodyPr>
          <a:lstStyle/>
          <a:p>
            <a:r>
              <a:rPr lang="en-US" sz="2400" dirty="0"/>
              <a:t>The </a:t>
            </a:r>
            <a:r>
              <a:rPr lang="en-US" sz="2400" b="1" i="1" dirty="0"/>
              <a:t>git diff</a:t>
            </a:r>
          </a:p>
          <a:p>
            <a:r>
              <a:rPr lang="en-US" sz="2400" dirty="0"/>
              <a:t>Command:</a:t>
            </a:r>
          </a:p>
          <a:p>
            <a:r>
              <a:rPr lang="en-US" sz="2400" dirty="0"/>
              <a:t>Comparing different versions.</a:t>
            </a:r>
          </a:p>
        </p:txBody>
      </p:sp>
    </p:spTree>
    <p:extLst>
      <p:ext uri="{BB962C8B-B14F-4D97-AF65-F5344CB8AC3E}">
        <p14:creationId xmlns:p14="http://schemas.microsoft.com/office/powerpoint/2010/main" val="3131117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CEAD-71C5-4D90-A27F-A583B1A930BF}"/>
              </a:ext>
            </a:extLst>
          </p:cNvPr>
          <p:cNvSpPr>
            <a:spLocks noGrp="1"/>
          </p:cNvSpPr>
          <p:nvPr>
            <p:ph type="title"/>
          </p:nvPr>
        </p:nvSpPr>
        <p:spPr/>
        <p:txBody>
          <a:bodyPr/>
          <a:lstStyle/>
          <a:p>
            <a:r>
              <a:rPr lang="en-US" dirty="0"/>
              <a:t>The </a:t>
            </a:r>
            <a:r>
              <a:rPr lang="en-US" b="1" i="1" dirty="0"/>
              <a:t>git diff </a:t>
            </a:r>
            <a:r>
              <a:rPr lang="en-US" dirty="0"/>
              <a:t>Command Options</a:t>
            </a:r>
          </a:p>
        </p:txBody>
      </p:sp>
      <p:sp>
        <p:nvSpPr>
          <p:cNvPr id="3" name="Content Placeholder 2">
            <a:extLst>
              <a:ext uri="{FF2B5EF4-FFF2-40B4-BE49-F238E27FC236}">
                <a16:creationId xmlns:a16="http://schemas.microsoft.com/office/drawing/2014/main" id="{C4B33B84-136D-4605-A56D-EA0F84C73E59}"/>
              </a:ext>
            </a:extLst>
          </p:cNvPr>
          <p:cNvSpPr>
            <a:spLocks noGrp="1"/>
          </p:cNvSpPr>
          <p:nvPr>
            <p:ph idx="1"/>
          </p:nvPr>
        </p:nvSpPr>
        <p:spPr/>
        <p:txBody>
          <a:bodyPr/>
          <a:lstStyle/>
          <a:p>
            <a:r>
              <a:rPr lang="en-US" dirty="0">
                <a:solidFill>
                  <a:srgbClr val="C00000"/>
                </a:solidFill>
              </a:rPr>
              <a:t>git diff</a:t>
            </a:r>
          </a:p>
          <a:p>
            <a:pPr marL="0" indent="0">
              <a:buNone/>
            </a:pPr>
            <a:r>
              <a:rPr lang="en-US" dirty="0"/>
              <a:t>	compares working directory to staging area</a:t>
            </a:r>
          </a:p>
          <a:p>
            <a:r>
              <a:rPr lang="en-US" dirty="0">
                <a:solidFill>
                  <a:srgbClr val="C00000"/>
                </a:solidFill>
              </a:rPr>
              <a:t>git diff --staged</a:t>
            </a:r>
          </a:p>
          <a:p>
            <a:pPr marL="0" indent="0">
              <a:buNone/>
            </a:pPr>
            <a:r>
              <a:rPr lang="en-US" dirty="0"/>
              <a:t>	compares staging area to last commit</a:t>
            </a:r>
          </a:p>
          <a:p>
            <a:r>
              <a:rPr lang="en-US" dirty="0">
                <a:solidFill>
                  <a:srgbClr val="C00000"/>
                </a:solidFill>
              </a:rPr>
              <a:t>git diff &lt;commit id1&gt; &lt;commit id2&gt;</a:t>
            </a:r>
          </a:p>
          <a:p>
            <a:pPr marL="0" indent="0">
              <a:buNone/>
            </a:pPr>
            <a:r>
              <a:rPr lang="en-US" dirty="0"/>
              <a:t>	compares two previous commits</a:t>
            </a:r>
          </a:p>
        </p:txBody>
      </p:sp>
      <p:sp>
        <p:nvSpPr>
          <p:cNvPr id="4" name="Footer Placeholder 3">
            <a:extLst>
              <a:ext uri="{FF2B5EF4-FFF2-40B4-BE49-F238E27FC236}">
                <a16:creationId xmlns:a16="http://schemas.microsoft.com/office/drawing/2014/main" id="{B4C071B8-EEA9-439B-962A-854D73743BE2}"/>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32A4B51D-F9F5-4105-9E75-1C8CC29DB3B7}"/>
              </a:ext>
            </a:extLst>
          </p:cNvPr>
          <p:cNvSpPr>
            <a:spLocks noGrp="1"/>
          </p:cNvSpPr>
          <p:nvPr>
            <p:ph type="sldNum" sz="quarter" idx="12"/>
          </p:nvPr>
        </p:nvSpPr>
        <p:spPr/>
        <p:txBody>
          <a:bodyPr/>
          <a:lstStyle/>
          <a:p>
            <a:fld id="{BEB89F34-5B3E-4115-AFB1-294CBD5BE68B}" type="slidenum">
              <a:rPr lang="en-US" smtClean="0"/>
              <a:t>39</a:t>
            </a:fld>
            <a:endParaRPr lang="en-US"/>
          </a:p>
        </p:txBody>
      </p:sp>
    </p:spTree>
    <p:extLst>
      <p:ext uri="{BB962C8B-B14F-4D97-AF65-F5344CB8AC3E}">
        <p14:creationId xmlns:p14="http://schemas.microsoft.com/office/powerpoint/2010/main" val="278466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DE3E5-27CD-4A06-B77B-90AE467CF2F9}"/>
              </a:ext>
            </a:extLst>
          </p:cNvPr>
          <p:cNvSpPr>
            <a:spLocks noGrp="1"/>
          </p:cNvSpPr>
          <p:nvPr>
            <p:ph idx="1"/>
          </p:nvPr>
        </p:nvSpPr>
        <p:spPr>
          <a:xfrm>
            <a:off x="838200" y="866553"/>
            <a:ext cx="11086214" cy="5310410"/>
          </a:xfrm>
        </p:spPr>
        <p:txBody>
          <a:bodyPr>
            <a:normAutofit/>
          </a:bodyPr>
          <a:lstStyle/>
          <a:p>
            <a:pPr>
              <a:spcBef>
                <a:spcPts val="1800"/>
              </a:spcBef>
            </a:pPr>
            <a:r>
              <a:rPr lang="en-US" sz="2400" dirty="0"/>
              <a:t>To edit the config file:</a:t>
            </a:r>
          </a:p>
          <a:p>
            <a:pPr marL="0" indent="0">
              <a:buNone/>
            </a:pPr>
            <a:r>
              <a:rPr lang="en-US" sz="2400" dirty="0"/>
              <a:t>	</a:t>
            </a:r>
            <a:r>
              <a:rPr lang="en-US" sz="2400" dirty="0">
                <a:solidFill>
                  <a:srgbClr val="C00000"/>
                </a:solidFill>
              </a:rPr>
              <a:t>git config  --global --edit </a:t>
            </a:r>
          </a:p>
          <a:p>
            <a:pPr>
              <a:spcBef>
                <a:spcPts val="1800"/>
              </a:spcBef>
            </a:pPr>
            <a:r>
              <a:rPr lang="en-US" sz="2400" dirty="0"/>
              <a:t>Windows uses both a carriage-return character and a linefeed character for newlines in its files, whereas Mac and Linux systems use only the linefeed character.</a:t>
            </a:r>
          </a:p>
          <a:p>
            <a:pPr marL="0" indent="0">
              <a:spcBef>
                <a:spcPts val="1800"/>
              </a:spcBef>
              <a:buNone/>
            </a:pPr>
            <a:r>
              <a:rPr lang="en-US" sz="2400" dirty="0"/>
              <a:t>   On a Windows machine, set </a:t>
            </a:r>
            <a:r>
              <a:rPr lang="en-US" sz="2400" b="1" i="1" dirty="0"/>
              <a:t>core.autocrlf </a:t>
            </a:r>
            <a:r>
              <a:rPr lang="en-US" sz="2400" dirty="0"/>
              <a:t>to true — this converts LF endings into CRLF:</a:t>
            </a:r>
          </a:p>
          <a:p>
            <a:pPr marL="0" indent="0">
              <a:buNone/>
            </a:pPr>
            <a:r>
              <a:rPr lang="en-US" sz="2400" dirty="0">
                <a:solidFill>
                  <a:srgbClr val="C00000"/>
                </a:solidFill>
              </a:rPr>
              <a:t>	git config  --global  core.autocrlf  true</a:t>
            </a:r>
          </a:p>
          <a:p>
            <a:pPr marL="0" indent="0">
              <a:buNone/>
            </a:pPr>
            <a:endParaRPr lang="en-US" sz="2400" dirty="0"/>
          </a:p>
        </p:txBody>
      </p:sp>
      <p:sp>
        <p:nvSpPr>
          <p:cNvPr id="4" name="Footer Placeholder 3">
            <a:extLst>
              <a:ext uri="{FF2B5EF4-FFF2-40B4-BE49-F238E27FC236}">
                <a16:creationId xmlns:a16="http://schemas.microsoft.com/office/drawing/2014/main" id="{962BBC39-78B1-4525-8587-215628BC48E9}"/>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E295751F-72F9-42D1-8608-3121599F358B}"/>
              </a:ext>
            </a:extLst>
          </p:cNvPr>
          <p:cNvSpPr>
            <a:spLocks noGrp="1"/>
          </p:cNvSpPr>
          <p:nvPr>
            <p:ph type="sldNum" sz="quarter" idx="12"/>
          </p:nvPr>
        </p:nvSpPr>
        <p:spPr/>
        <p:txBody>
          <a:bodyPr/>
          <a:lstStyle/>
          <a:p>
            <a:fld id="{BEB89F34-5B3E-4115-AFB1-294CBD5BE68B}" type="slidenum">
              <a:rPr lang="en-US" smtClean="0"/>
              <a:t>4</a:t>
            </a:fld>
            <a:endParaRPr lang="en-US"/>
          </a:p>
        </p:txBody>
      </p:sp>
    </p:spTree>
    <p:extLst>
      <p:ext uri="{BB962C8B-B14F-4D97-AF65-F5344CB8AC3E}">
        <p14:creationId xmlns:p14="http://schemas.microsoft.com/office/powerpoint/2010/main" val="812849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FC7D5F-9492-4ADE-A745-8A414B3E930A}"/>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EBDECEBA-78EC-44B2-8575-20F6A6AB396D}"/>
              </a:ext>
            </a:extLst>
          </p:cNvPr>
          <p:cNvSpPr>
            <a:spLocks noGrp="1"/>
          </p:cNvSpPr>
          <p:nvPr>
            <p:ph type="sldNum" sz="quarter" idx="12"/>
          </p:nvPr>
        </p:nvSpPr>
        <p:spPr/>
        <p:txBody>
          <a:bodyPr/>
          <a:lstStyle/>
          <a:p>
            <a:fld id="{BEB89F34-5B3E-4115-AFB1-294CBD5BE68B}" type="slidenum">
              <a:rPr lang="en-US" smtClean="0"/>
              <a:t>40</a:t>
            </a:fld>
            <a:endParaRPr lang="en-US"/>
          </a:p>
        </p:txBody>
      </p:sp>
      <p:pic>
        <p:nvPicPr>
          <p:cNvPr id="9" name="Content Placeholder 8">
            <a:extLst>
              <a:ext uri="{FF2B5EF4-FFF2-40B4-BE49-F238E27FC236}">
                <a16:creationId xmlns:a16="http://schemas.microsoft.com/office/drawing/2014/main" id="{3A9207F1-5757-4A69-B551-277D7B82E1E3}"/>
              </a:ext>
            </a:extLst>
          </p:cNvPr>
          <p:cNvPicPr>
            <a:picLocks noGrp="1" noChangeAspect="1"/>
          </p:cNvPicPr>
          <p:nvPr>
            <p:ph idx="1"/>
          </p:nvPr>
        </p:nvPicPr>
        <p:blipFill>
          <a:blip r:embed="rId2"/>
          <a:stretch>
            <a:fillRect/>
          </a:stretch>
        </p:blipFill>
        <p:spPr>
          <a:xfrm>
            <a:off x="790389" y="701261"/>
            <a:ext cx="4414657" cy="2222183"/>
          </a:xfrm>
          <a:prstGeom prst="rect">
            <a:avLst/>
          </a:prstGeom>
          <a:ln>
            <a:solidFill>
              <a:schemeClr val="accent1"/>
            </a:solidFill>
          </a:ln>
        </p:spPr>
      </p:pic>
      <p:sp>
        <p:nvSpPr>
          <p:cNvPr id="10" name="Rectangle 9">
            <a:extLst>
              <a:ext uri="{FF2B5EF4-FFF2-40B4-BE49-F238E27FC236}">
                <a16:creationId xmlns:a16="http://schemas.microsoft.com/office/drawing/2014/main" id="{175FE90B-B2AB-4DB3-99CA-9F98F406E2CD}"/>
              </a:ext>
            </a:extLst>
          </p:cNvPr>
          <p:cNvSpPr/>
          <p:nvPr/>
        </p:nvSpPr>
        <p:spPr>
          <a:xfrm>
            <a:off x="710001" y="186789"/>
            <a:ext cx="8815836" cy="461665"/>
          </a:xfrm>
          <a:prstGeom prst="rect">
            <a:avLst/>
          </a:prstGeom>
        </p:spPr>
        <p:txBody>
          <a:bodyPr wrap="square">
            <a:spAutoFit/>
          </a:bodyPr>
          <a:lstStyle/>
          <a:p>
            <a:r>
              <a:rPr lang="en-US" sz="2400" dirty="0"/>
              <a:t>The working directory, the staged snapshot, and the commit history:</a:t>
            </a:r>
          </a:p>
        </p:txBody>
      </p:sp>
      <p:sp>
        <p:nvSpPr>
          <p:cNvPr id="11" name="Rectangle 10">
            <a:extLst>
              <a:ext uri="{FF2B5EF4-FFF2-40B4-BE49-F238E27FC236}">
                <a16:creationId xmlns:a16="http://schemas.microsoft.com/office/drawing/2014/main" id="{C65551F7-91EF-41F6-AC2B-8515CEEEC3B3}"/>
              </a:ext>
            </a:extLst>
          </p:cNvPr>
          <p:cNvSpPr/>
          <p:nvPr/>
        </p:nvSpPr>
        <p:spPr>
          <a:xfrm>
            <a:off x="790389" y="3088880"/>
            <a:ext cx="10433621" cy="461665"/>
          </a:xfrm>
          <a:prstGeom prst="rect">
            <a:avLst/>
          </a:prstGeom>
        </p:spPr>
        <p:txBody>
          <a:bodyPr wrap="square">
            <a:spAutoFit/>
          </a:bodyPr>
          <a:lstStyle/>
          <a:p>
            <a:r>
              <a:rPr lang="en-US" sz="2400" dirty="0"/>
              <a:t>A checkout is an operation that moves the HEAD ref pointer to a specified commit:</a:t>
            </a:r>
          </a:p>
        </p:txBody>
      </p:sp>
      <p:pic>
        <p:nvPicPr>
          <p:cNvPr id="12" name="Picture 11">
            <a:extLst>
              <a:ext uri="{FF2B5EF4-FFF2-40B4-BE49-F238E27FC236}">
                <a16:creationId xmlns:a16="http://schemas.microsoft.com/office/drawing/2014/main" id="{3095D149-DD5E-49EC-9EF4-9869E778510C}"/>
              </a:ext>
            </a:extLst>
          </p:cNvPr>
          <p:cNvPicPr>
            <a:picLocks noChangeAspect="1"/>
          </p:cNvPicPr>
          <p:nvPr/>
        </p:nvPicPr>
        <p:blipFill>
          <a:blip r:embed="rId3"/>
          <a:stretch>
            <a:fillRect/>
          </a:stretch>
        </p:blipFill>
        <p:spPr>
          <a:xfrm>
            <a:off x="790389" y="3515902"/>
            <a:ext cx="4349343" cy="1121357"/>
          </a:xfrm>
          <a:prstGeom prst="rect">
            <a:avLst/>
          </a:prstGeom>
          <a:ln>
            <a:solidFill>
              <a:schemeClr val="accent1"/>
            </a:solidFill>
          </a:ln>
        </p:spPr>
      </p:pic>
      <p:pic>
        <p:nvPicPr>
          <p:cNvPr id="14" name="Picture 13">
            <a:extLst>
              <a:ext uri="{FF2B5EF4-FFF2-40B4-BE49-F238E27FC236}">
                <a16:creationId xmlns:a16="http://schemas.microsoft.com/office/drawing/2014/main" id="{779FC37D-E884-4A32-A3BA-B266DE4A9C34}"/>
              </a:ext>
            </a:extLst>
          </p:cNvPr>
          <p:cNvPicPr>
            <a:picLocks noChangeAspect="1"/>
          </p:cNvPicPr>
          <p:nvPr/>
        </p:nvPicPr>
        <p:blipFill>
          <a:blip r:embed="rId4"/>
          <a:stretch>
            <a:fillRect/>
          </a:stretch>
        </p:blipFill>
        <p:spPr>
          <a:xfrm>
            <a:off x="790389" y="5184279"/>
            <a:ext cx="4349343" cy="1521399"/>
          </a:xfrm>
          <a:prstGeom prst="rect">
            <a:avLst/>
          </a:prstGeom>
          <a:ln>
            <a:solidFill>
              <a:schemeClr val="accent1"/>
            </a:solidFill>
          </a:ln>
        </p:spPr>
      </p:pic>
      <p:sp>
        <p:nvSpPr>
          <p:cNvPr id="15" name="Rectangle 14">
            <a:extLst>
              <a:ext uri="{FF2B5EF4-FFF2-40B4-BE49-F238E27FC236}">
                <a16:creationId xmlns:a16="http://schemas.microsoft.com/office/drawing/2014/main" id="{D6CC6C3D-69FB-4254-9B44-FDCE8CB38C59}"/>
              </a:ext>
            </a:extLst>
          </p:cNvPr>
          <p:cNvSpPr/>
          <p:nvPr/>
        </p:nvSpPr>
        <p:spPr>
          <a:xfrm>
            <a:off x="710001" y="4722615"/>
            <a:ext cx="8815836" cy="461665"/>
          </a:xfrm>
          <a:prstGeom prst="rect">
            <a:avLst/>
          </a:prstGeom>
        </p:spPr>
        <p:txBody>
          <a:bodyPr wrap="square">
            <a:spAutoFit/>
          </a:bodyPr>
          <a:lstStyle/>
          <a:p>
            <a:r>
              <a:rPr lang="en-US" sz="2400" dirty="0"/>
              <a:t>After </a:t>
            </a:r>
            <a:r>
              <a:rPr lang="en-US" sz="2400" b="1" i="1" dirty="0"/>
              <a:t>git checkout b</a:t>
            </a:r>
            <a:r>
              <a:rPr lang="en-US" sz="2400" dirty="0"/>
              <a:t>:</a:t>
            </a:r>
          </a:p>
        </p:txBody>
      </p:sp>
    </p:spTree>
    <p:extLst>
      <p:ext uri="{BB962C8B-B14F-4D97-AF65-F5344CB8AC3E}">
        <p14:creationId xmlns:p14="http://schemas.microsoft.com/office/powerpoint/2010/main" val="1802512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8D11-DDD8-4FE9-B22D-E5DD248F1A77}"/>
              </a:ext>
            </a:extLst>
          </p:cNvPr>
          <p:cNvSpPr>
            <a:spLocks noGrp="1"/>
          </p:cNvSpPr>
          <p:nvPr>
            <p:ph type="title"/>
          </p:nvPr>
        </p:nvSpPr>
        <p:spPr>
          <a:xfrm>
            <a:off x="838200" y="365125"/>
            <a:ext cx="10515600" cy="654783"/>
          </a:xfrm>
        </p:spPr>
        <p:txBody>
          <a:bodyPr>
            <a:normAutofit fontScale="90000"/>
          </a:bodyPr>
          <a:lstStyle/>
          <a:p>
            <a:r>
              <a:rPr lang="en-US" dirty="0"/>
              <a:t>Git Branching and Merging</a:t>
            </a:r>
          </a:p>
        </p:txBody>
      </p:sp>
      <p:sp>
        <p:nvSpPr>
          <p:cNvPr id="3" name="Content Placeholder 2">
            <a:extLst>
              <a:ext uri="{FF2B5EF4-FFF2-40B4-BE49-F238E27FC236}">
                <a16:creationId xmlns:a16="http://schemas.microsoft.com/office/drawing/2014/main" id="{3C16CD58-7088-4B5F-9FAF-97A1CF07A2DC}"/>
              </a:ext>
            </a:extLst>
          </p:cNvPr>
          <p:cNvSpPr>
            <a:spLocks noGrp="1"/>
          </p:cNvSpPr>
          <p:nvPr>
            <p:ph idx="1"/>
          </p:nvPr>
        </p:nvSpPr>
        <p:spPr>
          <a:xfrm>
            <a:off x="752789" y="1210826"/>
            <a:ext cx="10515600" cy="4823976"/>
          </a:xfrm>
        </p:spPr>
        <p:txBody>
          <a:bodyPr>
            <a:normAutofit/>
          </a:bodyPr>
          <a:lstStyle/>
          <a:p>
            <a:pPr marL="0" indent="0">
              <a:buNone/>
            </a:pPr>
            <a:r>
              <a:rPr lang="en-US" dirty="0"/>
              <a:t>Scenario:</a:t>
            </a:r>
          </a:p>
          <a:p>
            <a:pPr lvl="1"/>
            <a:r>
              <a:rPr lang="en-US" dirty="0"/>
              <a:t>Do some work on a website.</a:t>
            </a:r>
          </a:p>
          <a:p>
            <a:pPr lvl="1"/>
            <a:r>
              <a:rPr lang="en-US" dirty="0"/>
              <a:t>Create a branch for a new story you’re working on.</a:t>
            </a:r>
          </a:p>
          <a:p>
            <a:pPr lvl="1"/>
            <a:r>
              <a:rPr lang="en-US" dirty="0"/>
              <a:t>Do some work in that branch.</a:t>
            </a:r>
          </a:p>
          <a:p>
            <a:pPr marL="0" indent="0">
              <a:spcBef>
                <a:spcPts val="1800"/>
              </a:spcBef>
              <a:spcAft>
                <a:spcPts val="1800"/>
              </a:spcAft>
              <a:buNone/>
            </a:pPr>
            <a:r>
              <a:rPr lang="en-US" sz="2400" dirty="0"/>
              <a:t>At this stage, you’ll receive a call that another issue is critical and you need a hotfix. You’ll do the following:</a:t>
            </a:r>
          </a:p>
          <a:p>
            <a:pPr lvl="1"/>
            <a:r>
              <a:rPr lang="en-US" dirty="0"/>
              <a:t>Switch to your production branch.</a:t>
            </a:r>
          </a:p>
          <a:p>
            <a:pPr lvl="1"/>
            <a:r>
              <a:rPr lang="en-US" dirty="0"/>
              <a:t>Create a branch to add the hotfix.</a:t>
            </a:r>
          </a:p>
          <a:p>
            <a:pPr lvl="1"/>
            <a:r>
              <a:rPr lang="en-US" dirty="0"/>
              <a:t>After it’s tested, merge the hotfix branch, and push to production.</a:t>
            </a:r>
          </a:p>
          <a:p>
            <a:pPr lvl="1"/>
            <a:r>
              <a:rPr lang="en-US" dirty="0"/>
              <a:t>Switch back to your original story and continue working.</a:t>
            </a:r>
          </a:p>
          <a:p>
            <a:pPr marL="0" indent="0">
              <a:buNone/>
            </a:pPr>
            <a:endParaRPr lang="en-US" dirty="0"/>
          </a:p>
        </p:txBody>
      </p:sp>
      <p:sp>
        <p:nvSpPr>
          <p:cNvPr id="4" name="Footer Placeholder 3">
            <a:extLst>
              <a:ext uri="{FF2B5EF4-FFF2-40B4-BE49-F238E27FC236}">
                <a16:creationId xmlns:a16="http://schemas.microsoft.com/office/drawing/2014/main" id="{973416BA-2B98-4AA4-910E-7F142FD660EA}"/>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3C5C1F83-93A8-43A9-9852-DC4D4E24DECB}"/>
              </a:ext>
            </a:extLst>
          </p:cNvPr>
          <p:cNvSpPr>
            <a:spLocks noGrp="1"/>
          </p:cNvSpPr>
          <p:nvPr>
            <p:ph type="sldNum" sz="quarter" idx="12"/>
          </p:nvPr>
        </p:nvSpPr>
        <p:spPr/>
        <p:txBody>
          <a:bodyPr/>
          <a:lstStyle/>
          <a:p>
            <a:fld id="{BEB89F34-5B3E-4115-AFB1-294CBD5BE68B}" type="slidenum">
              <a:rPr lang="en-US" smtClean="0"/>
              <a:t>41</a:t>
            </a:fld>
            <a:endParaRPr lang="en-US"/>
          </a:p>
        </p:txBody>
      </p:sp>
    </p:spTree>
    <p:extLst>
      <p:ext uri="{BB962C8B-B14F-4D97-AF65-F5344CB8AC3E}">
        <p14:creationId xmlns:p14="http://schemas.microsoft.com/office/powerpoint/2010/main" val="679419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DA04C1B-06C5-4609-9E76-CFFC97726D29}"/>
              </a:ext>
            </a:extLst>
          </p:cNvPr>
          <p:cNvPicPr>
            <a:picLocks noGrp="1" noChangeAspect="1"/>
          </p:cNvPicPr>
          <p:nvPr>
            <p:ph idx="1"/>
          </p:nvPr>
        </p:nvPicPr>
        <p:blipFill>
          <a:blip r:embed="rId2"/>
          <a:stretch>
            <a:fillRect/>
          </a:stretch>
        </p:blipFill>
        <p:spPr>
          <a:xfrm>
            <a:off x="1039167" y="904687"/>
            <a:ext cx="6250912" cy="1739048"/>
          </a:xfrm>
          <a:prstGeom prst="rect">
            <a:avLst/>
          </a:prstGeom>
        </p:spPr>
      </p:pic>
      <p:sp>
        <p:nvSpPr>
          <p:cNvPr id="4" name="Footer Placeholder 3">
            <a:extLst>
              <a:ext uri="{FF2B5EF4-FFF2-40B4-BE49-F238E27FC236}">
                <a16:creationId xmlns:a16="http://schemas.microsoft.com/office/drawing/2014/main" id="{809AF251-C9DB-4140-A749-10CF4B7A961F}"/>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41444DC2-4AB0-43E1-B937-6000128A7F7E}"/>
              </a:ext>
            </a:extLst>
          </p:cNvPr>
          <p:cNvSpPr>
            <a:spLocks noGrp="1"/>
          </p:cNvSpPr>
          <p:nvPr>
            <p:ph type="sldNum" sz="quarter" idx="12"/>
          </p:nvPr>
        </p:nvSpPr>
        <p:spPr/>
        <p:txBody>
          <a:bodyPr/>
          <a:lstStyle/>
          <a:p>
            <a:fld id="{BEB89F34-5B3E-4115-AFB1-294CBD5BE68B}" type="slidenum">
              <a:rPr lang="en-US" smtClean="0"/>
              <a:t>42</a:t>
            </a:fld>
            <a:endParaRPr lang="en-US"/>
          </a:p>
        </p:txBody>
      </p:sp>
      <p:sp>
        <p:nvSpPr>
          <p:cNvPr id="8" name="Rectangle 7">
            <a:extLst>
              <a:ext uri="{FF2B5EF4-FFF2-40B4-BE49-F238E27FC236}">
                <a16:creationId xmlns:a16="http://schemas.microsoft.com/office/drawing/2014/main" id="{575B7FB9-4D84-4D3F-B5D5-AD855B9D93A4}"/>
              </a:ext>
            </a:extLst>
          </p:cNvPr>
          <p:cNvSpPr/>
          <p:nvPr/>
        </p:nvSpPr>
        <p:spPr>
          <a:xfrm>
            <a:off x="212607" y="443022"/>
            <a:ext cx="11533915" cy="461665"/>
          </a:xfrm>
          <a:prstGeom prst="rect">
            <a:avLst/>
          </a:prstGeom>
        </p:spPr>
        <p:txBody>
          <a:bodyPr wrap="square">
            <a:spAutoFit/>
          </a:bodyPr>
          <a:lstStyle/>
          <a:p>
            <a:r>
              <a:rPr lang="en-US" sz="2400" dirty="0"/>
              <a:t>You’re working on your project and have a couple of commits already on the master branch.</a:t>
            </a:r>
          </a:p>
        </p:txBody>
      </p:sp>
      <p:sp>
        <p:nvSpPr>
          <p:cNvPr id="9" name="Rectangle 8">
            <a:extLst>
              <a:ext uri="{FF2B5EF4-FFF2-40B4-BE49-F238E27FC236}">
                <a16:creationId xmlns:a16="http://schemas.microsoft.com/office/drawing/2014/main" id="{7D34418F-4883-4201-80E1-79C57E9B4F4D}"/>
              </a:ext>
            </a:extLst>
          </p:cNvPr>
          <p:cNvSpPr/>
          <p:nvPr/>
        </p:nvSpPr>
        <p:spPr>
          <a:xfrm>
            <a:off x="366765" y="3022715"/>
            <a:ext cx="11113477" cy="2092881"/>
          </a:xfrm>
          <a:prstGeom prst="rect">
            <a:avLst/>
          </a:prstGeom>
        </p:spPr>
        <p:txBody>
          <a:bodyPr wrap="square">
            <a:spAutoFit/>
          </a:bodyPr>
          <a:lstStyle/>
          <a:p>
            <a:pPr>
              <a:spcAft>
                <a:spcPts val="1200"/>
              </a:spcAft>
            </a:pPr>
            <a:r>
              <a:rPr lang="en-US" sz="2400" dirty="0"/>
              <a:t>You decide to work on issue #53. So, you create a new branch and switch to :</a:t>
            </a:r>
          </a:p>
          <a:p>
            <a:r>
              <a:rPr lang="en-US" sz="2400" dirty="0">
                <a:solidFill>
                  <a:srgbClr val="C00000"/>
                </a:solidFill>
              </a:rPr>
              <a:t>	git checkout -b iss53</a:t>
            </a:r>
          </a:p>
          <a:p>
            <a:r>
              <a:rPr lang="en-US" sz="2400" dirty="0"/>
              <a:t>Same as, </a:t>
            </a:r>
          </a:p>
          <a:p>
            <a:r>
              <a:rPr lang="en-US" sz="2400" dirty="0">
                <a:solidFill>
                  <a:srgbClr val="C00000"/>
                </a:solidFill>
              </a:rPr>
              <a:t>	git branch iss53</a:t>
            </a:r>
          </a:p>
          <a:p>
            <a:r>
              <a:rPr lang="en-US" sz="2400" dirty="0">
                <a:solidFill>
                  <a:srgbClr val="C00000"/>
                </a:solidFill>
              </a:rPr>
              <a:t>	git checkout iss53</a:t>
            </a:r>
          </a:p>
        </p:txBody>
      </p:sp>
      <p:pic>
        <p:nvPicPr>
          <p:cNvPr id="12" name="Picture 11">
            <a:extLst>
              <a:ext uri="{FF2B5EF4-FFF2-40B4-BE49-F238E27FC236}">
                <a16:creationId xmlns:a16="http://schemas.microsoft.com/office/drawing/2014/main" id="{AA50283F-15EB-45B0-9561-BA4221A688FA}"/>
              </a:ext>
            </a:extLst>
          </p:cNvPr>
          <p:cNvPicPr>
            <a:picLocks noChangeAspect="1"/>
          </p:cNvPicPr>
          <p:nvPr/>
        </p:nvPicPr>
        <p:blipFill>
          <a:blip r:embed="rId3"/>
          <a:stretch>
            <a:fillRect/>
          </a:stretch>
        </p:blipFill>
        <p:spPr>
          <a:xfrm>
            <a:off x="4396154" y="3470784"/>
            <a:ext cx="6255099" cy="2924929"/>
          </a:xfrm>
          <a:prstGeom prst="rect">
            <a:avLst/>
          </a:prstGeom>
        </p:spPr>
      </p:pic>
    </p:spTree>
    <p:extLst>
      <p:ext uri="{BB962C8B-B14F-4D97-AF65-F5344CB8AC3E}">
        <p14:creationId xmlns:p14="http://schemas.microsoft.com/office/powerpoint/2010/main" val="2209636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0DA07-2AF1-4416-B24C-D45D751460A1}"/>
              </a:ext>
            </a:extLst>
          </p:cNvPr>
          <p:cNvSpPr>
            <a:spLocks noGrp="1"/>
          </p:cNvSpPr>
          <p:nvPr>
            <p:ph idx="1"/>
          </p:nvPr>
        </p:nvSpPr>
        <p:spPr>
          <a:xfrm>
            <a:off x="326571" y="321547"/>
            <a:ext cx="11605847" cy="5855416"/>
          </a:xfrm>
        </p:spPr>
        <p:txBody>
          <a:bodyPr/>
          <a:lstStyle/>
          <a:p>
            <a:pPr marL="0" indent="0">
              <a:buNone/>
            </a:pPr>
            <a:r>
              <a:rPr lang="en-US" dirty="0"/>
              <a:t>You work on your website and do some commits. Doing so moves the iss53 branch forward, because you have it checked out (that is, your HEAD is pointing to it):</a:t>
            </a:r>
          </a:p>
          <a:p>
            <a:pPr marL="0" indent="0">
              <a:buNone/>
            </a:pPr>
            <a:r>
              <a:rPr lang="en-US" dirty="0"/>
              <a:t>	</a:t>
            </a:r>
            <a:r>
              <a:rPr lang="en-US" dirty="0">
                <a:solidFill>
                  <a:srgbClr val="C00000"/>
                </a:solidFill>
              </a:rPr>
              <a:t>vim index.html</a:t>
            </a:r>
          </a:p>
          <a:p>
            <a:pPr marL="0" indent="0">
              <a:buNone/>
            </a:pPr>
            <a:r>
              <a:rPr lang="en-US" dirty="0">
                <a:solidFill>
                  <a:srgbClr val="C00000"/>
                </a:solidFill>
              </a:rPr>
              <a:t>	git commit -a -m 'added a new footer [issue 53]'</a:t>
            </a:r>
          </a:p>
        </p:txBody>
      </p:sp>
      <p:sp>
        <p:nvSpPr>
          <p:cNvPr id="4" name="Footer Placeholder 3">
            <a:extLst>
              <a:ext uri="{FF2B5EF4-FFF2-40B4-BE49-F238E27FC236}">
                <a16:creationId xmlns:a16="http://schemas.microsoft.com/office/drawing/2014/main" id="{90559483-8F62-4986-8F29-50B8D48B2D6C}"/>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275E9A71-CEC2-485D-91D1-3ABFBE166FA1}"/>
              </a:ext>
            </a:extLst>
          </p:cNvPr>
          <p:cNvSpPr>
            <a:spLocks noGrp="1"/>
          </p:cNvSpPr>
          <p:nvPr>
            <p:ph type="sldNum" sz="quarter" idx="12"/>
          </p:nvPr>
        </p:nvSpPr>
        <p:spPr/>
        <p:txBody>
          <a:bodyPr/>
          <a:lstStyle/>
          <a:p>
            <a:fld id="{BEB89F34-5B3E-4115-AFB1-294CBD5BE68B}" type="slidenum">
              <a:rPr lang="en-US" smtClean="0"/>
              <a:t>43</a:t>
            </a:fld>
            <a:endParaRPr lang="en-US"/>
          </a:p>
        </p:txBody>
      </p:sp>
      <p:pic>
        <p:nvPicPr>
          <p:cNvPr id="6" name="Picture 5">
            <a:extLst>
              <a:ext uri="{FF2B5EF4-FFF2-40B4-BE49-F238E27FC236}">
                <a16:creationId xmlns:a16="http://schemas.microsoft.com/office/drawing/2014/main" id="{B95BC4CD-3E4F-4418-ABF8-5A1EE2181F08}"/>
              </a:ext>
            </a:extLst>
          </p:cNvPr>
          <p:cNvPicPr>
            <a:picLocks noChangeAspect="1"/>
          </p:cNvPicPr>
          <p:nvPr/>
        </p:nvPicPr>
        <p:blipFill>
          <a:blip r:embed="rId2"/>
          <a:stretch>
            <a:fillRect/>
          </a:stretch>
        </p:blipFill>
        <p:spPr>
          <a:xfrm>
            <a:off x="1355690" y="2940295"/>
            <a:ext cx="6797710" cy="2300708"/>
          </a:xfrm>
          <a:prstGeom prst="rect">
            <a:avLst/>
          </a:prstGeom>
        </p:spPr>
      </p:pic>
      <p:sp>
        <p:nvSpPr>
          <p:cNvPr id="7" name="Rectangle 6">
            <a:extLst>
              <a:ext uri="{FF2B5EF4-FFF2-40B4-BE49-F238E27FC236}">
                <a16:creationId xmlns:a16="http://schemas.microsoft.com/office/drawing/2014/main" id="{D70AE73A-ABB4-40B1-81BD-6269B4D19298}"/>
              </a:ext>
            </a:extLst>
          </p:cNvPr>
          <p:cNvSpPr/>
          <p:nvPr/>
        </p:nvSpPr>
        <p:spPr>
          <a:xfrm>
            <a:off x="430404" y="5505511"/>
            <a:ext cx="11215636" cy="954107"/>
          </a:xfrm>
          <a:prstGeom prst="rect">
            <a:avLst/>
          </a:prstGeom>
        </p:spPr>
        <p:txBody>
          <a:bodyPr wrap="square">
            <a:spAutoFit/>
          </a:bodyPr>
          <a:lstStyle/>
          <a:p>
            <a:r>
              <a:rPr lang="en-US" sz="2800" dirty="0"/>
              <a:t>Now you get the call that there is an issue with the website, and you need to fix it immediately. </a:t>
            </a:r>
          </a:p>
        </p:txBody>
      </p:sp>
    </p:spTree>
    <p:extLst>
      <p:ext uri="{BB962C8B-B14F-4D97-AF65-F5344CB8AC3E}">
        <p14:creationId xmlns:p14="http://schemas.microsoft.com/office/powerpoint/2010/main" val="3286031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45E9F52-D271-477C-AADB-3535FE20A2AC}"/>
              </a:ext>
            </a:extLst>
          </p:cNvPr>
          <p:cNvPicPr>
            <a:picLocks noChangeAspect="1"/>
          </p:cNvPicPr>
          <p:nvPr/>
        </p:nvPicPr>
        <p:blipFill>
          <a:blip r:embed="rId2"/>
          <a:stretch>
            <a:fillRect/>
          </a:stretch>
        </p:blipFill>
        <p:spPr>
          <a:xfrm>
            <a:off x="4235380" y="3270973"/>
            <a:ext cx="7340323" cy="3396913"/>
          </a:xfrm>
          <a:prstGeom prst="rect">
            <a:avLst/>
          </a:prstGeom>
        </p:spPr>
      </p:pic>
      <p:sp>
        <p:nvSpPr>
          <p:cNvPr id="4" name="Footer Placeholder 3">
            <a:extLst>
              <a:ext uri="{FF2B5EF4-FFF2-40B4-BE49-F238E27FC236}">
                <a16:creationId xmlns:a16="http://schemas.microsoft.com/office/drawing/2014/main" id="{6F752F22-48B4-44F7-904E-8DE167B4C228}"/>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0EE8CA4E-57F2-4EA7-B6A5-AD50EC541450}"/>
              </a:ext>
            </a:extLst>
          </p:cNvPr>
          <p:cNvSpPr>
            <a:spLocks noGrp="1"/>
          </p:cNvSpPr>
          <p:nvPr>
            <p:ph type="sldNum" sz="quarter" idx="12"/>
          </p:nvPr>
        </p:nvSpPr>
        <p:spPr/>
        <p:txBody>
          <a:bodyPr/>
          <a:lstStyle/>
          <a:p>
            <a:fld id="{BEB89F34-5B3E-4115-AFB1-294CBD5BE68B}" type="slidenum">
              <a:rPr lang="en-US" smtClean="0"/>
              <a:t>44</a:t>
            </a:fld>
            <a:endParaRPr lang="en-US"/>
          </a:p>
        </p:txBody>
      </p:sp>
      <p:sp>
        <p:nvSpPr>
          <p:cNvPr id="6" name="Rectangle 5">
            <a:extLst>
              <a:ext uri="{FF2B5EF4-FFF2-40B4-BE49-F238E27FC236}">
                <a16:creationId xmlns:a16="http://schemas.microsoft.com/office/drawing/2014/main" id="{DA994E3E-3DFF-46CC-A794-19CFEF086780}"/>
              </a:ext>
            </a:extLst>
          </p:cNvPr>
          <p:cNvSpPr/>
          <p:nvPr/>
        </p:nvSpPr>
        <p:spPr>
          <a:xfrm>
            <a:off x="430403" y="141573"/>
            <a:ext cx="11049838" cy="3816429"/>
          </a:xfrm>
          <a:prstGeom prst="rect">
            <a:avLst/>
          </a:prstGeom>
        </p:spPr>
        <p:txBody>
          <a:bodyPr wrap="square">
            <a:spAutoFit/>
          </a:bodyPr>
          <a:lstStyle/>
          <a:p>
            <a:r>
              <a:rPr lang="en-US" sz="2400" dirty="0"/>
              <a:t>you commit all your changes, so that you can switch back to the master branch:</a:t>
            </a:r>
          </a:p>
          <a:p>
            <a:r>
              <a:rPr lang="en-US" sz="2400" dirty="0">
                <a:solidFill>
                  <a:srgbClr val="C00000"/>
                </a:solidFill>
              </a:rPr>
              <a:t>	git checkout master</a:t>
            </a:r>
          </a:p>
          <a:p>
            <a:pPr>
              <a:spcBef>
                <a:spcPts val="1200"/>
              </a:spcBef>
            </a:pPr>
            <a:r>
              <a:rPr lang="en-US" sz="2400" dirty="0"/>
              <a:t>At this point, your project working directory is exactly the way it was before you started working on issue #53.</a:t>
            </a:r>
          </a:p>
          <a:p>
            <a:pPr>
              <a:spcBef>
                <a:spcPts val="1200"/>
              </a:spcBef>
            </a:pPr>
            <a:r>
              <a:rPr lang="en-US" sz="2400" dirty="0"/>
              <a:t>Next, you create a hotfix branch on which to work until it’s completed:</a:t>
            </a:r>
          </a:p>
          <a:p>
            <a:pPr>
              <a:spcBef>
                <a:spcPts val="1200"/>
              </a:spcBef>
            </a:pPr>
            <a:r>
              <a:rPr lang="en-US" sz="2400" dirty="0"/>
              <a:t>	</a:t>
            </a:r>
            <a:r>
              <a:rPr lang="en-US" sz="2400" dirty="0">
                <a:solidFill>
                  <a:srgbClr val="C00000"/>
                </a:solidFill>
              </a:rPr>
              <a:t>git checkout -b hotfix</a:t>
            </a:r>
          </a:p>
          <a:p>
            <a:pPr>
              <a:spcBef>
                <a:spcPts val="1200"/>
              </a:spcBef>
            </a:pPr>
            <a:r>
              <a:rPr lang="en-US" sz="2400" dirty="0">
                <a:solidFill>
                  <a:srgbClr val="C00000"/>
                </a:solidFill>
              </a:rPr>
              <a:t>	vim index.html</a:t>
            </a:r>
          </a:p>
          <a:p>
            <a:pPr>
              <a:spcBef>
                <a:spcPts val="1200"/>
              </a:spcBef>
            </a:pPr>
            <a:r>
              <a:rPr lang="en-US" sz="2400" dirty="0">
                <a:solidFill>
                  <a:srgbClr val="C00000"/>
                </a:solidFill>
              </a:rPr>
              <a:t>	git commit -a -m 'fixed the broken email address'</a:t>
            </a:r>
          </a:p>
        </p:txBody>
      </p:sp>
    </p:spTree>
    <p:extLst>
      <p:ext uri="{BB962C8B-B14F-4D97-AF65-F5344CB8AC3E}">
        <p14:creationId xmlns:p14="http://schemas.microsoft.com/office/powerpoint/2010/main" val="4072245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7CF3F4-91FC-4796-B001-60C6EBE2BAC5}"/>
              </a:ext>
            </a:extLst>
          </p:cNvPr>
          <p:cNvPicPr>
            <a:picLocks noChangeAspect="1"/>
          </p:cNvPicPr>
          <p:nvPr/>
        </p:nvPicPr>
        <p:blipFill>
          <a:blip r:embed="rId2"/>
          <a:stretch>
            <a:fillRect/>
          </a:stretch>
        </p:blipFill>
        <p:spPr>
          <a:xfrm>
            <a:off x="2291024" y="2621935"/>
            <a:ext cx="7014976" cy="4116752"/>
          </a:xfrm>
          <a:prstGeom prst="rect">
            <a:avLst/>
          </a:prstGeom>
        </p:spPr>
      </p:pic>
      <p:sp>
        <p:nvSpPr>
          <p:cNvPr id="4" name="Footer Placeholder 3">
            <a:extLst>
              <a:ext uri="{FF2B5EF4-FFF2-40B4-BE49-F238E27FC236}">
                <a16:creationId xmlns:a16="http://schemas.microsoft.com/office/drawing/2014/main" id="{9BD9D4E6-03DF-41AE-992A-4F168CBC8C45}"/>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8B6FB3A1-0D7F-4DDD-9737-2B1092FDB653}"/>
              </a:ext>
            </a:extLst>
          </p:cNvPr>
          <p:cNvSpPr>
            <a:spLocks noGrp="1"/>
          </p:cNvSpPr>
          <p:nvPr>
            <p:ph type="sldNum" sz="quarter" idx="12"/>
          </p:nvPr>
        </p:nvSpPr>
        <p:spPr/>
        <p:txBody>
          <a:bodyPr/>
          <a:lstStyle/>
          <a:p>
            <a:fld id="{BEB89F34-5B3E-4115-AFB1-294CBD5BE68B}" type="slidenum">
              <a:rPr lang="en-US" smtClean="0"/>
              <a:t>45</a:t>
            </a:fld>
            <a:endParaRPr lang="en-US"/>
          </a:p>
        </p:txBody>
      </p:sp>
      <p:sp>
        <p:nvSpPr>
          <p:cNvPr id="6" name="Rectangle 5">
            <a:extLst>
              <a:ext uri="{FF2B5EF4-FFF2-40B4-BE49-F238E27FC236}">
                <a16:creationId xmlns:a16="http://schemas.microsoft.com/office/drawing/2014/main" id="{44A1F388-260A-46CC-AF8C-037E1778E3D3}"/>
              </a:ext>
            </a:extLst>
          </p:cNvPr>
          <p:cNvSpPr/>
          <p:nvPr/>
        </p:nvSpPr>
        <p:spPr>
          <a:xfrm>
            <a:off x="336620" y="298159"/>
            <a:ext cx="11264203" cy="2616101"/>
          </a:xfrm>
          <a:prstGeom prst="rect">
            <a:avLst/>
          </a:prstGeom>
        </p:spPr>
        <p:txBody>
          <a:bodyPr wrap="square">
            <a:spAutoFit/>
          </a:bodyPr>
          <a:lstStyle/>
          <a:p>
            <a:pPr>
              <a:spcAft>
                <a:spcPts val="1200"/>
              </a:spcAft>
            </a:pPr>
            <a:r>
              <a:rPr lang="en-US" sz="2400" dirty="0"/>
              <a:t>After making sure the fix works, merge the hotfix branch back into your master branch to deploy to production:</a:t>
            </a:r>
          </a:p>
          <a:p>
            <a:r>
              <a:rPr lang="en-US" sz="2400" dirty="0"/>
              <a:t>	</a:t>
            </a:r>
            <a:r>
              <a:rPr lang="en-US" sz="2400" dirty="0">
                <a:solidFill>
                  <a:srgbClr val="C00000"/>
                </a:solidFill>
              </a:rPr>
              <a:t>git checkout master</a:t>
            </a:r>
          </a:p>
          <a:p>
            <a:r>
              <a:rPr lang="en-US" sz="2400" dirty="0">
                <a:solidFill>
                  <a:srgbClr val="C00000"/>
                </a:solidFill>
              </a:rPr>
              <a:t>	git merge hotfix</a:t>
            </a:r>
          </a:p>
          <a:p>
            <a:pPr>
              <a:spcBef>
                <a:spcPts val="1200"/>
              </a:spcBef>
            </a:pPr>
            <a:r>
              <a:rPr lang="en-US" sz="2400" dirty="0"/>
              <a:t>The change is now in the snapshot of the commit pointed to by the master branch, and you can deploy the fix.</a:t>
            </a:r>
          </a:p>
        </p:txBody>
      </p:sp>
    </p:spTree>
    <p:extLst>
      <p:ext uri="{BB962C8B-B14F-4D97-AF65-F5344CB8AC3E}">
        <p14:creationId xmlns:p14="http://schemas.microsoft.com/office/powerpoint/2010/main" val="1518176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BD01102-11A7-4DFE-8A7F-30FB7BA0A299}"/>
              </a:ext>
            </a:extLst>
          </p:cNvPr>
          <p:cNvPicPr>
            <a:picLocks noChangeAspect="1"/>
          </p:cNvPicPr>
          <p:nvPr/>
        </p:nvPicPr>
        <p:blipFill>
          <a:blip r:embed="rId2"/>
          <a:stretch>
            <a:fillRect/>
          </a:stretch>
        </p:blipFill>
        <p:spPr>
          <a:xfrm>
            <a:off x="3440972" y="3548707"/>
            <a:ext cx="8521590" cy="3068132"/>
          </a:xfrm>
          <a:prstGeom prst="rect">
            <a:avLst/>
          </a:prstGeom>
        </p:spPr>
      </p:pic>
      <p:sp>
        <p:nvSpPr>
          <p:cNvPr id="4" name="Footer Placeholder 3">
            <a:extLst>
              <a:ext uri="{FF2B5EF4-FFF2-40B4-BE49-F238E27FC236}">
                <a16:creationId xmlns:a16="http://schemas.microsoft.com/office/drawing/2014/main" id="{6ECF6536-24A8-4B11-80D2-D0F840125252}"/>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C8B1D766-C492-400F-9840-92419E7DACA9}"/>
              </a:ext>
            </a:extLst>
          </p:cNvPr>
          <p:cNvSpPr>
            <a:spLocks noGrp="1"/>
          </p:cNvSpPr>
          <p:nvPr>
            <p:ph type="sldNum" sz="quarter" idx="12"/>
          </p:nvPr>
        </p:nvSpPr>
        <p:spPr/>
        <p:txBody>
          <a:bodyPr/>
          <a:lstStyle/>
          <a:p>
            <a:fld id="{BEB89F34-5B3E-4115-AFB1-294CBD5BE68B}" type="slidenum">
              <a:rPr lang="en-US" smtClean="0"/>
              <a:t>46</a:t>
            </a:fld>
            <a:endParaRPr lang="en-US"/>
          </a:p>
        </p:txBody>
      </p:sp>
      <p:sp>
        <p:nvSpPr>
          <p:cNvPr id="6" name="Rectangle 5">
            <a:extLst>
              <a:ext uri="{FF2B5EF4-FFF2-40B4-BE49-F238E27FC236}">
                <a16:creationId xmlns:a16="http://schemas.microsoft.com/office/drawing/2014/main" id="{88287979-4B84-4DD9-B913-45CD6EB2BD7A}"/>
              </a:ext>
            </a:extLst>
          </p:cNvPr>
          <p:cNvSpPr/>
          <p:nvPr/>
        </p:nvSpPr>
        <p:spPr>
          <a:xfrm>
            <a:off x="365089" y="135878"/>
            <a:ext cx="11280949" cy="3724096"/>
          </a:xfrm>
          <a:prstGeom prst="rect">
            <a:avLst/>
          </a:prstGeom>
        </p:spPr>
        <p:txBody>
          <a:bodyPr wrap="square">
            <a:spAutoFit/>
          </a:bodyPr>
          <a:lstStyle/>
          <a:p>
            <a:pPr>
              <a:spcAft>
                <a:spcPts val="600"/>
              </a:spcAft>
            </a:pPr>
            <a:r>
              <a:rPr lang="en-US" sz="2400" dirty="0"/>
              <a:t>Switch back to the work you were doing before you were interrupted. However, first you’ll delete the hotfix branch, because you no longer need it — the master branch points at the same place.</a:t>
            </a:r>
          </a:p>
          <a:p>
            <a:pPr>
              <a:spcAft>
                <a:spcPts val="1200"/>
              </a:spcAft>
            </a:pPr>
            <a:r>
              <a:rPr lang="en-US" sz="2400" dirty="0"/>
              <a:t>	</a:t>
            </a:r>
            <a:r>
              <a:rPr lang="en-US" sz="2400" dirty="0">
                <a:solidFill>
                  <a:srgbClr val="C00000"/>
                </a:solidFill>
              </a:rPr>
              <a:t>git branch -d hotfix</a:t>
            </a:r>
          </a:p>
          <a:p>
            <a:pPr>
              <a:spcAft>
                <a:spcPts val="600"/>
              </a:spcAft>
            </a:pPr>
            <a:r>
              <a:rPr lang="en-US" sz="2400" dirty="0"/>
              <a:t>Now you can switch back to your work-in-progress branch on issue #53 and continue working on it.</a:t>
            </a:r>
          </a:p>
          <a:p>
            <a:r>
              <a:rPr lang="en-US" sz="2400" dirty="0"/>
              <a:t>	</a:t>
            </a:r>
            <a:r>
              <a:rPr lang="en-US" sz="2400" dirty="0">
                <a:solidFill>
                  <a:srgbClr val="C00000"/>
                </a:solidFill>
              </a:rPr>
              <a:t>git checkout iss53</a:t>
            </a:r>
          </a:p>
          <a:p>
            <a:r>
              <a:rPr lang="en-US" sz="2400" dirty="0">
                <a:solidFill>
                  <a:srgbClr val="C00000"/>
                </a:solidFill>
              </a:rPr>
              <a:t>	vim index.html</a:t>
            </a:r>
          </a:p>
          <a:p>
            <a:pPr>
              <a:spcAft>
                <a:spcPts val="1200"/>
              </a:spcAft>
            </a:pPr>
            <a:r>
              <a:rPr lang="en-US" sz="2400" dirty="0">
                <a:solidFill>
                  <a:srgbClr val="C00000"/>
                </a:solidFill>
              </a:rPr>
              <a:t>	git commit -a -m 'finished the new footer [issue 53]'</a:t>
            </a:r>
          </a:p>
        </p:txBody>
      </p:sp>
    </p:spTree>
    <p:extLst>
      <p:ext uri="{BB962C8B-B14F-4D97-AF65-F5344CB8AC3E}">
        <p14:creationId xmlns:p14="http://schemas.microsoft.com/office/powerpoint/2010/main" val="2908355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4E22B6-1C24-4EC6-93E2-00CF9AD63487}"/>
              </a:ext>
            </a:extLst>
          </p:cNvPr>
          <p:cNvPicPr>
            <a:picLocks noChangeAspect="1"/>
          </p:cNvPicPr>
          <p:nvPr/>
        </p:nvPicPr>
        <p:blipFill>
          <a:blip r:embed="rId2"/>
          <a:stretch>
            <a:fillRect/>
          </a:stretch>
        </p:blipFill>
        <p:spPr>
          <a:xfrm>
            <a:off x="2562329" y="4022743"/>
            <a:ext cx="7335297" cy="2638847"/>
          </a:xfrm>
          <a:prstGeom prst="rect">
            <a:avLst/>
          </a:prstGeom>
        </p:spPr>
      </p:pic>
      <p:sp>
        <p:nvSpPr>
          <p:cNvPr id="4" name="Footer Placeholder 3">
            <a:extLst>
              <a:ext uri="{FF2B5EF4-FFF2-40B4-BE49-F238E27FC236}">
                <a16:creationId xmlns:a16="http://schemas.microsoft.com/office/drawing/2014/main" id="{503E3DCE-1C15-4B7F-B080-C5733014F201}"/>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FF5E9ADD-E795-456B-806E-F31B2639D8E2}"/>
              </a:ext>
            </a:extLst>
          </p:cNvPr>
          <p:cNvSpPr>
            <a:spLocks noGrp="1"/>
          </p:cNvSpPr>
          <p:nvPr>
            <p:ph type="sldNum" sz="quarter" idx="12"/>
          </p:nvPr>
        </p:nvSpPr>
        <p:spPr/>
        <p:txBody>
          <a:bodyPr/>
          <a:lstStyle/>
          <a:p>
            <a:fld id="{BEB89F34-5B3E-4115-AFB1-294CBD5BE68B}" type="slidenum">
              <a:rPr lang="en-US" smtClean="0"/>
              <a:t>47</a:t>
            </a:fld>
            <a:endParaRPr lang="en-US"/>
          </a:p>
        </p:txBody>
      </p:sp>
      <p:sp>
        <p:nvSpPr>
          <p:cNvPr id="6" name="Rectangle 5">
            <a:extLst>
              <a:ext uri="{FF2B5EF4-FFF2-40B4-BE49-F238E27FC236}">
                <a16:creationId xmlns:a16="http://schemas.microsoft.com/office/drawing/2014/main" id="{A4516D49-E40B-4E81-94D4-045C4EA636B1}"/>
              </a:ext>
            </a:extLst>
          </p:cNvPr>
          <p:cNvSpPr/>
          <p:nvPr/>
        </p:nvSpPr>
        <p:spPr>
          <a:xfrm>
            <a:off x="371789" y="150725"/>
            <a:ext cx="11615894" cy="3277820"/>
          </a:xfrm>
          <a:prstGeom prst="rect">
            <a:avLst/>
          </a:prstGeom>
        </p:spPr>
        <p:txBody>
          <a:bodyPr wrap="square">
            <a:spAutoFit/>
          </a:bodyPr>
          <a:lstStyle/>
          <a:p>
            <a:pPr>
              <a:spcAft>
                <a:spcPts val="600"/>
              </a:spcAft>
            </a:pPr>
            <a:r>
              <a:rPr lang="en-US" sz="2400" dirty="0"/>
              <a:t>You decide that issue #53 is complete and ready to be merged into the master branch. so you’ll merge iss53 branch into master:</a:t>
            </a:r>
          </a:p>
          <a:p>
            <a:r>
              <a:rPr lang="en-US" sz="2400" dirty="0"/>
              <a:t>	</a:t>
            </a:r>
            <a:r>
              <a:rPr lang="en-US" sz="2400" dirty="0">
                <a:solidFill>
                  <a:srgbClr val="C00000"/>
                </a:solidFill>
              </a:rPr>
              <a:t>git checkout master</a:t>
            </a:r>
          </a:p>
          <a:p>
            <a:r>
              <a:rPr lang="en-US" sz="2400" dirty="0">
                <a:solidFill>
                  <a:srgbClr val="C00000"/>
                </a:solidFill>
              </a:rPr>
              <a:t>	git merge iss53</a:t>
            </a:r>
          </a:p>
          <a:p>
            <a:pPr>
              <a:spcBef>
                <a:spcPts val="1200"/>
              </a:spcBef>
            </a:pPr>
            <a:r>
              <a:rPr lang="en-US" sz="2400" dirty="0"/>
              <a:t>In this case, your development history has diverged from some older point. Because the commit on the branch you’re on isn’t a direct ancestor of the branch you’re merging in, Git has to do some work. In this case, Git does a simple three-way merge, using the two snapshots pointed to by the branch tips and the common ancestor of the two.</a:t>
            </a:r>
          </a:p>
        </p:txBody>
      </p:sp>
    </p:spTree>
    <p:extLst>
      <p:ext uri="{BB962C8B-B14F-4D97-AF65-F5344CB8AC3E}">
        <p14:creationId xmlns:p14="http://schemas.microsoft.com/office/powerpoint/2010/main" val="3411978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13FB4F-7FDC-4C33-8068-170AA2DD6E54}"/>
              </a:ext>
            </a:extLst>
          </p:cNvPr>
          <p:cNvPicPr>
            <a:picLocks noChangeAspect="1"/>
          </p:cNvPicPr>
          <p:nvPr/>
        </p:nvPicPr>
        <p:blipFill>
          <a:blip r:embed="rId2"/>
          <a:stretch>
            <a:fillRect/>
          </a:stretch>
        </p:blipFill>
        <p:spPr>
          <a:xfrm>
            <a:off x="497394" y="1501780"/>
            <a:ext cx="10786905" cy="3159577"/>
          </a:xfrm>
          <a:prstGeom prst="rect">
            <a:avLst/>
          </a:prstGeom>
        </p:spPr>
      </p:pic>
      <p:sp>
        <p:nvSpPr>
          <p:cNvPr id="4" name="Footer Placeholder 3">
            <a:extLst>
              <a:ext uri="{FF2B5EF4-FFF2-40B4-BE49-F238E27FC236}">
                <a16:creationId xmlns:a16="http://schemas.microsoft.com/office/drawing/2014/main" id="{F658F2F6-131F-45BF-8709-E45ED8D56E7B}"/>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AC4D7E15-475A-4E8B-95DC-C58B26013FC0}"/>
              </a:ext>
            </a:extLst>
          </p:cNvPr>
          <p:cNvSpPr>
            <a:spLocks noGrp="1"/>
          </p:cNvSpPr>
          <p:nvPr>
            <p:ph type="sldNum" sz="quarter" idx="12"/>
          </p:nvPr>
        </p:nvSpPr>
        <p:spPr/>
        <p:txBody>
          <a:bodyPr/>
          <a:lstStyle/>
          <a:p>
            <a:fld id="{BEB89F34-5B3E-4115-AFB1-294CBD5BE68B}" type="slidenum">
              <a:rPr lang="en-US" smtClean="0"/>
              <a:t>48</a:t>
            </a:fld>
            <a:endParaRPr lang="en-US"/>
          </a:p>
        </p:txBody>
      </p:sp>
      <p:sp>
        <p:nvSpPr>
          <p:cNvPr id="6" name="Rectangle 5">
            <a:extLst>
              <a:ext uri="{FF2B5EF4-FFF2-40B4-BE49-F238E27FC236}">
                <a16:creationId xmlns:a16="http://schemas.microsoft.com/office/drawing/2014/main" id="{2E0F76AA-D929-4D8F-8768-BEE8BD4160CC}"/>
              </a:ext>
            </a:extLst>
          </p:cNvPr>
          <p:cNvSpPr/>
          <p:nvPr/>
        </p:nvSpPr>
        <p:spPr>
          <a:xfrm>
            <a:off x="256233" y="301451"/>
            <a:ext cx="11465169" cy="1200329"/>
          </a:xfrm>
          <a:prstGeom prst="rect">
            <a:avLst/>
          </a:prstGeom>
        </p:spPr>
        <p:txBody>
          <a:bodyPr wrap="square">
            <a:spAutoFit/>
          </a:bodyPr>
          <a:lstStyle/>
          <a:p>
            <a:r>
              <a:rPr lang="en-US" sz="2400" dirty="0"/>
              <a:t>Instead of just moving the branch pointer forward, Git creates a new snapshot that results from this three-way merge and automatically creates a new commit that points to it. This is referred to as a merge commit, and is special in that it has more than one parent.</a:t>
            </a:r>
          </a:p>
        </p:txBody>
      </p:sp>
      <p:sp>
        <p:nvSpPr>
          <p:cNvPr id="8" name="Rectangle 7">
            <a:extLst>
              <a:ext uri="{FF2B5EF4-FFF2-40B4-BE49-F238E27FC236}">
                <a16:creationId xmlns:a16="http://schemas.microsoft.com/office/drawing/2014/main" id="{674CAFE4-7288-45DC-8FBE-9A5E2F81055E}"/>
              </a:ext>
            </a:extLst>
          </p:cNvPr>
          <p:cNvSpPr/>
          <p:nvPr/>
        </p:nvSpPr>
        <p:spPr>
          <a:xfrm>
            <a:off x="552660" y="4938989"/>
            <a:ext cx="11334540" cy="984885"/>
          </a:xfrm>
          <a:prstGeom prst="rect">
            <a:avLst/>
          </a:prstGeom>
        </p:spPr>
        <p:txBody>
          <a:bodyPr wrap="square">
            <a:spAutoFit/>
          </a:bodyPr>
          <a:lstStyle/>
          <a:p>
            <a:pPr>
              <a:spcAft>
                <a:spcPts val="1200"/>
              </a:spcAft>
            </a:pPr>
            <a:r>
              <a:rPr lang="en-US" sz="2400" dirty="0"/>
              <a:t>you have no further need for the iss53 branch. You can delete the branch:</a:t>
            </a:r>
          </a:p>
          <a:p>
            <a:r>
              <a:rPr lang="en-US" sz="2400" dirty="0">
                <a:solidFill>
                  <a:srgbClr val="C00000"/>
                </a:solidFill>
              </a:rPr>
              <a:t>	git branch -d iss53</a:t>
            </a:r>
          </a:p>
        </p:txBody>
      </p:sp>
    </p:spTree>
    <p:extLst>
      <p:ext uri="{BB962C8B-B14F-4D97-AF65-F5344CB8AC3E}">
        <p14:creationId xmlns:p14="http://schemas.microsoft.com/office/powerpoint/2010/main" val="3359079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C732-2C7A-467D-AB74-035E85CEA143}"/>
              </a:ext>
            </a:extLst>
          </p:cNvPr>
          <p:cNvSpPr>
            <a:spLocks noGrp="1"/>
          </p:cNvSpPr>
          <p:nvPr>
            <p:ph type="title"/>
          </p:nvPr>
        </p:nvSpPr>
        <p:spPr>
          <a:xfrm>
            <a:off x="838200" y="365126"/>
            <a:ext cx="10515600" cy="810532"/>
          </a:xfrm>
        </p:spPr>
        <p:txBody>
          <a:bodyPr/>
          <a:lstStyle/>
          <a:p>
            <a:r>
              <a:rPr lang="en-US" dirty="0"/>
              <a:t>Setting up the git Bash Environment</a:t>
            </a:r>
          </a:p>
        </p:txBody>
      </p:sp>
      <p:sp>
        <p:nvSpPr>
          <p:cNvPr id="3" name="Content Placeholder 2">
            <a:extLst>
              <a:ext uri="{FF2B5EF4-FFF2-40B4-BE49-F238E27FC236}">
                <a16:creationId xmlns:a16="http://schemas.microsoft.com/office/drawing/2014/main" id="{AB62F7F9-01EF-40F0-8468-763995C40F51}"/>
              </a:ext>
            </a:extLst>
          </p:cNvPr>
          <p:cNvSpPr>
            <a:spLocks noGrp="1"/>
          </p:cNvSpPr>
          <p:nvPr>
            <p:ph idx="1"/>
          </p:nvPr>
        </p:nvSpPr>
        <p:spPr>
          <a:xfrm>
            <a:off x="838200" y="1371600"/>
            <a:ext cx="10515600" cy="4805363"/>
          </a:xfrm>
        </p:spPr>
        <p:txBody>
          <a:bodyPr/>
          <a:lstStyle/>
          <a:p>
            <a:r>
              <a:rPr lang="en-US" dirty="0"/>
              <a:t>Copy the file </a:t>
            </a:r>
            <a:r>
              <a:rPr lang="en-US" b="1" i="1" dirty="0"/>
              <a:t>.bash_profile </a:t>
            </a:r>
            <a:r>
              <a:rPr lang="en-US" dirty="0"/>
              <a:t>to the home directory</a:t>
            </a:r>
          </a:p>
          <a:p>
            <a:r>
              <a:rPr lang="en-US" dirty="0"/>
              <a:t>Copy the file </a:t>
            </a:r>
            <a:r>
              <a:rPr lang="en-US" b="1" dirty="0"/>
              <a:t>git-completion.bash</a:t>
            </a:r>
            <a:r>
              <a:rPr lang="en-US" dirty="0"/>
              <a:t> to the home directory</a:t>
            </a:r>
          </a:p>
          <a:p>
            <a:r>
              <a:rPr lang="en-US" dirty="0"/>
              <a:t>Copy the file </a:t>
            </a:r>
            <a:r>
              <a:rPr lang="en-US" b="1" dirty="0"/>
              <a:t>git-prompt.sh </a:t>
            </a:r>
            <a:r>
              <a:rPr lang="en-US" dirty="0"/>
              <a:t>to the home directory</a:t>
            </a:r>
          </a:p>
          <a:p>
            <a:r>
              <a:rPr lang="en-US" dirty="0"/>
              <a:t>Configure colors for git bash</a:t>
            </a:r>
          </a:p>
          <a:p>
            <a:pPr>
              <a:spcBef>
                <a:spcPts val="1200"/>
              </a:spcBef>
            </a:pPr>
            <a:r>
              <a:rPr lang="en-US" dirty="0"/>
              <a:t>To configure git to use a specific editor:</a:t>
            </a:r>
          </a:p>
          <a:p>
            <a:pPr lvl="1"/>
            <a:r>
              <a:rPr lang="en-US" dirty="0"/>
              <a:t>Find path to the editor</a:t>
            </a:r>
          </a:p>
          <a:p>
            <a:pPr lvl="1"/>
            <a:r>
              <a:rPr lang="en-US" dirty="0"/>
              <a:t>Type the command: </a:t>
            </a:r>
            <a:r>
              <a:rPr lang="en-US" dirty="0">
                <a:solidFill>
                  <a:srgbClr val="C00000"/>
                </a:solidFill>
              </a:rPr>
              <a:t>git config –global core.editor “&lt;path&gt; -n –w”</a:t>
            </a:r>
          </a:p>
          <a:p>
            <a:r>
              <a:rPr lang="en-US" dirty="0"/>
              <a:t>To create the alias </a:t>
            </a:r>
            <a:r>
              <a:rPr lang="en-US" b="1" i="1" dirty="0"/>
              <a:t>ed</a:t>
            </a:r>
            <a:r>
              <a:rPr lang="en-US" dirty="0"/>
              <a:t> for your editor in </a:t>
            </a:r>
            <a:r>
              <a:rPr lang="en-US" dirty="0" err="1"/>
              <a:t>Bash,add</a:t>
            </a:r>
            <a:r>
              <a:rPr lang="en-US" dirty="0"/>
              <a:t> the line to your .bash_profile:</a:t>
            </a:r>
          </a:p>
          <a:p>
            <a:pPr marL="0" indent="0">
              <a:buNone/>
            </a:pPr>
            <a:r>
              <a:rPr lang="en-US" dirty="0">
                <a:solidFill>
                  <a:srgbClr val="C00000"/>
                </a:solidFill>
              </a:rPr>
              <a:t>	alias ed = “ &lt;path to editor&gt; “</a:t>
            </a:r>
          </a:p>
        </p:txBody>
      </p:sp>
      <p:sp>
        <p:nvSpPr>
          <p:cNvPr id="4" name="Footer Placeholder 3">
            <a:extLst>
              <a:ext uri="{FF2B5EF4-FFF2-40B4-BE49-F238E27FC236}">
                <a16:creationId xmlns:a16="http://schemas.microsoft.com/office/drawing/2014/main" id="{7C629A5F-7E04-4B6F-AED4-F35EBA385CC5}"/>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CE8E9512-2BD3-4592-BAAC-4E5CBFB66594}"/>
              </a:ext>
            </a:extLst>
          </p:cNvPr>
          <p:cNvSpPr>
            <a:spLocks noGrp="1"/>
          </p:cNvSpPr>
          <p:nvPr>
            <p:ph type="sldNum" sz="quarter" idx="12"/>
          </p:nvPr>
        </p:nvSpPr>
        <p:spPr/>
        <p:txBody>
          <a:bodyPr/>
          <a:lstStyle/>
          <a:p>
            <a:fld id="{BEB89F34-5B3E-4115-AFB1-294CBD5BE68B}" type="slidenum">
              <a:rPr lang="en-US" smtClean="0"/>
              <a:t>49</a:t>
            </a:fld>
            <a:endParaRPr lang="en-US"/>
          </a:p>
        </p:txBody>
      </p:sp>
    </p:spTree>
    <p:extLst>
      <p:ext uri="{BB962C8B-B14F-4D97-AF65-F5344CB8AC3E}">
        <p14:creationId xmlns:p14="http://schemas.microsoft.com/office/powerpoint/2010/main" val="99748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a:t>
            </a:r>
          </a:p>
        </p:txBody>
      </p:sp>
      <p:sp>
        <p:nvSpPr>
          <p:cNvPr id="3" name="Content Placeholder 2"/>
          <p:cNvSpPr>
            <a:spLocks noGrp="1"/>
          </p:cNvSpPr>
          <p:nvPr>
            <p:ph idx="1"/>
          </p:nvPr>
        </p:nvSpPr>
        <p:spPr/>
        <p:txBody>
          <a:bodyPr/>
          <a:lstStyle/>
          <a:p>
            <a:r>
              <a:rPr lang="en-US" dirty="0"/>
              <a:t>To get the manual page for any of the Git commands:</a:t>
            </a:r>
          </a:p>
          <a:p>
            <a:pPr marL="0" indent="0">
              <a:buNone/>
            </a:pPr>
            <a:r>
              <a:rPr lang="en-US" dirty="0">
                <a:solidFill>
                  <a:srgbClr val="C00000"/>
                </a:solidFill>
              </a:rPr>
              <a:t>	git help &lt;verb&gt;</a:t>
            </a:r>
          </a:p>
          <a:p>
            <a:pPr marL="0" indent="0">
              <a:buNone/>
            </a:pPr>
            <a:r>
              <a:rPr lang="en-US" dirty="0">
                <a:solidFill>
                  <a:srgbClr val="C00000"/>
                </a:solidFill>
              </a:rPr>
              <a:t>	git &lt;verb&gt; --help</a:t>
            </a:r>
          </a:p>
          <a:p>
            <a:pPr marL="0" indent="0">
              <a:buNone/>
            </a:pPr>
            <a:r>
              <a:rPr lang="en-US" dirty="0">
                <a:solidFill>
                  <a:srgbClr val="C00000"/>
                </a:solidFill>
              </a:rPr>
              <a:t>	man git-&lt;verb&gt;</a:t>
            </a:r>
          </a:p>
          <a:p>
            <a:pPr>
              <a:spcBef>
                <a:spcPts val="1800"/>
              </a:spcBef>
            </a:pPr>
            <a:r>
              <a:rPr lang="en-US" dirty="0"/>
              <a:t>For example, to get the manpage help for the config command:</a:t>
            </a:r>
          </a:p>
          <a:p>
            <a:pPr marL="0" indent="0">
              <a:buNone/>
            </a:pPr>
            <a:r>
              <a:rPr lang="en-US" dirty="0"/>
              <a:t>	</a:t>
            </a:r>
            <a:r>
              <a:rPr lang="en-US" dirty="0">
                <a:solidFill>
                  <a:srgbClr val="C00000"/>
                </a:solidFill>
              </a:rPr>
              <a:t>git help config</a:t>
            </a:r>
          </a:p>
          <a:p>
            <a:pPr marL="0" indent="0">
              <a:buNone/>
            </a:pPr>
            <a:endParaRPr lang="en-US" dirty="0"/>
          </a:p>
        </p:txBody>
      </p:sp>
      <p:sp>
        <p:nvSpPr>
          <p:cNvPr id="4" name="Slide Number Placeholder 3"/>
          <p:cNvSpPr>
            <a:spLocks noGrp="1"/>
          </p:cNvSpPr>
          <p:nvPr>
            <p:ph type="sldNum" sz="quarter" idx="12"/>
          </p:nvPr>
        </p:nvSpPr>
        <p:spPr/>
        <p:txBody>
          <a:bodyPr/>
          <a:lstStyle/>
          <a:p>
            <a:fld id="{BEB89F34-5B3E-4115-AFB1-294CBD5BE68B}" type="slidenum">
              <a:rPr lang="en-US" smtClean="0"/>
              <a:t>5</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143494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0C67-0709-4AA6-A29F-8BC809EBB691}"/>
              </a:ext>
            </a:extLst>
          </p:cNvPr>
          <p:cNvSpPr>
            <a:spLocks noGrp="1"/>
          </p:cNvSpPr>
          <p:nvPr>
            <p:ph type="title"/>
          </p:nvPr>
        </p:nvSpPr>
        <p:spPr>
          <a:xfrm>
            <a:off x="7887956" y="365125"/>
            <a:ext cx="3465844" cy="559323"/>
          </a:xfrm>
        </p:spPr>
        <p:txBody>
          <a:bodyPr>
            <a:normAutofit fontScale="90000"/>
          </a:bodyPr>
          <a:lstStyle/>
          <a:p>
            <a:r>
              <a:rPr lang="en-US" dirty="0"/>
              <a:t>.bash_profile</a:t>
            </a:r>
          </a:p>
        </p:txBody>
      </p:sp>
      <p:sp>
        <p:nvSpPr>
          <p:cNvPr id="3" name="Content Placeholder 2">
            <a:extLst>
              <a:ext uri="{FF2B5EF4-FFF2-40B4-BE49-F238E27FC236}">
                <a16:creationId xmlns:a16="http://schemas.microsoft.com/office/drawing/2014/main" id="{7C13D7C0-8086-4739-8137-BC7D7076DDD8}"/>
              </a:ext>
            </a:extLst>
          </p:cNvPr>
          <p:cNvSpPr>
            <a:spLocks noGrp="1"/>
          </p:cNvSpPr>
          <p:nvPr>
            <p:ph idx="1"/>
          </p:nvPr>
        </p:nvSpPr>
        <p:spPr>
          <a:xfrm>
            <a:off x="276330" y="185896"/>
            <a:ext cx="11077470" cy="6571620"/>
          </a:xfrm>
        </p:spPr>
        <p:txBody>
          <a:bodyPr>
            <a:normAutofit fontScale="85000" lnSpcReduction="20000"/>
          </a:bodyPr>
          <a:lstStyle/>
          <a:p>
            <a:pPr marL="0" indent="0">
              <a:buNone/>
            </a:pPr>
            <a:r>
              <a:rPr lang="en-US" dirty="0"/>
              <a:t># Enable tab completion</a:t>
            </a:r>
          </a:p>
          <a:p>
            <a:pPr marL="0" indent="0">
              <a:spcAft>
                <a:spcPts val="600"/>
              </a:spcAft>
              <a:buNone/>
            </a:pPr>
            <a:r>
              <a:rPr lang="en-US" dirty="0"/>
              <a:t>source ~/git-completion.bash</a:t>
            </a:r>
          </a:p>
          <a:p>
            <a:pPr marL="0" indent="0">
              <a:buNone/>
            </a:pPr>
            <a:r>
              <a:rPr lang="en-US" dirty="0"/>
              <a:t># colors!</a:t>
            </a:r>
          </a:p>
          <a:p>
            <a:pPr marL="0" indent="0">
              <a:buNone/>
            </a:pPr>
            <a:r>
              <a:rPr lang="en-US" dirty="0"/>
              <a:t>green="\[\033[0;32m\]"</a:t>
            </a:r>
          </a:p>
          <a:p>
            <a:pPr marL="0" indent="0">
              <a:buNone/>
            </a:pPr>
            <a:r>
              <a:rPr lang="en-US" dirty="0"/>
              <a:t>blue="\[\033[0;34m\]"</a:t>
            </a:r>
          </a:p>
          <a:p>
            <a:pPr marL="0" indent="0">
              <a:buNone/>
            </a:pPr>
            <a:r>
              <a:rPr lang="en-US" dirty="0"/>
              <a:t>purple="\[\033[0;35m\]"</a:t>
            </a:r>
          </a:p>
          <a:p>
            <a:pPr marL="0" indent="0">
              <a:buNone/>
            </a:pPr>
            <a:r>
              <a:rPr lang="en-US" dirty="0"/>
              <a:t>red="\[\033[0;31m\]"</a:t>
            </a:r>
          </a:p>
          <a:p>
            <a:pPr marL="0" indent="0">
              <a:spcAft>
                <a:spcPts val="600"/>
              </a:spcAft>
              <a:buNone/>
            </a:pPr>
            <a:r>
              <a:rPr lang="en-US" dirty="0"/>
              <a:t>reset="\[\033[0m\]"</a:t>
            </a:r>
          </a:p>
          <a:p>
            <a:pPr marL="0" indent="0">
              <a:buNone/>
            </a:pPr>
            <a:r>
              <a:rPr lang="en-US" dirty="0"/>
              <a:t># Change command prompt</a:t>
            </a:r>
          </a:p>
          <a:p>
            <a:pPr marL="0" indent="0">
              <a:buNone/>
            </a:pPr>
            <a:r>
              <a:rPr lang="en-US" dirty="0"/>
              <a:t>source ~/git-prompt.sh</a:t>
            </a:r>
          </a:p>
          <a:p>
            <a:pPr marL="0" indent="0">
              <a:buNone/>
            </a:pPr>
            <a:r>
              <a:rPr lang="en-US" dirty="0"/>
              <a:t>export GIT_PS1_SHOWDIRTYSTATE=1</a:t>
            </a:r>
          </a:p>
          <a:p>
            <a:pPr marL="0" indent="0">
              <a:buNone/>
            </a:pPr>
            <a:r>
              <a:rPr lang="en-US" dirty="0"/>
              <a:t># '\u' adds the name of the current user to the prompt</a:t>
            </a:r>
          </a:p>
          <a:p>
            <a:pPr marL="0" indent="0">
              <a:buNone/>
            </a:pPr>
            <a:r>
              <a:rPr lang="en-US" dirty="0"/>
              <a:t># '\$(__git_ps1)' adds git-related stuff</a:t>
            </a:r>
          </a:p>
          <a:p>
            <a:pPr marL="0" indent="0">
              <a:buNone/>
            </a:pPr>
            <a:r>
              <a:rPr lang="en-US" dirty="0"/>
              <a:t># '\W' adds the name of the current directory</a:t>
            </a:r>
          </a:p>
          <a:p>
            <a:pPr marL="0" indent="0">
              <a:spcAft>
                <a:spcPts val="600"/>
              </a:spcAft>
              <a:buNone/>
            </a:pPr>
            <a:r>
              <a:rPr lang="en-US" dirty="0"/>
              <a:t>export PS1="$red\u$green\$(__git_ps1)$blue \W $ $reset"</a:t>
            </a:r>
          </a:p>
          <a:p>
            <a:pPr marL="0" indent="0">
              <a:buNone/>
            </a:pPr>
            <a:r>
              <a:rPr lang="en-US" dirty="0"/>
              <a:t>alias t="C:/Program\ Files/TextPad\ 8/TextPad.exe"</a:t>
            </a:r>
          </a:p>
        </p:txBody>
      </p:sp>
      <p:sp>
        <p:nvSpPr>
          <p:cNvPr id="4" name="Footer Placeholder 3">
            <a:extLst>
              <a:ext uri="{FF2B5EF4-FFF2-40B4-BE49-F238E27FC236}">
                <a16:creationId xmlns:a16="http://schemas.microsoft.com/office/drawing/2014/main" id="{1DCA33F4-A571-4567-90CB-8FF40F65A916}"/>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A64D8065-6C76-4814-A03E-1A5D490F3BE3}"/>
              </a:ext>
            </a:extLst>
          </p:cNvPr>
          <p:cNvSpPr>
            <a:spLocks noGrp="1"/>
          </p:cNvSpPr>
          <p:nvPr>
            <p:ph type="sldNum" sz="quarter" idx="12"/>
          </p:nvPr>
        </p:nvSpPr>
        <p:spPr/>
        <p:txBody>
          <a:bodyPr/>
          <a:lstStyle/>
          <a:p>
            <a:fld id="{BEB89F34-5B3E-4115-AFB1-294CBD5BE68B}" type="slidenum">
              <a:rPr lang="en-US" smtClean="0"/>
              <a:t>50</a:t>
            </a:fld>
            <a:endParaRPr lang="en-US"/>
          </a:p>
        </p:txBody>
      </p:sp>
    </p:spTree>
    <p:extLst>
      <p:ext uri="{BB962C8B-B14F-4D97-AF65-F5344CB8AC3E}">
        <p14:creationId xmlns:p14="http://schemas.microsoft.com/office/powerpoint/2010/main" val="376058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2057"/>
          </a:xfrm>
        </p:spPr>
        <p:txBody>
          <a:bodyPr>
            <a:normAutofit fontScale="90000"/>
          </a:bodyPr>
          <a:lstStyle/>
          <a:p>
            <a:r>
              <a:rPr lang="en-US" dirty="0"/>
              <a:t>Initializing a Repository in an Existing Directory</a:t>
            </a:r>
          </a:p>
        </p:txBody>
      </p:sp>
      <p:sp>
        <p:nvSpPr>
          <p:cNvPr id="3" name="Content Placeholder 2"/>
          <p:cNvSpPr>
            <a:spLocks noGrp="1"/>
          </p:cNvSpPr>
          <p:nvPr>
            <p:ph idx="1"/>
          </p:nvPr>
        </p:nvSpPr>
        <p:spPr>
          <a:xfrm>
            <a:off x="838200" y="1639613"/>
            <a:ext cx="10515600" cy="4537349"/>
          </a:xfrm>
        </p:spPr>
        <p:txBody>
          <a:bodyPr/>
          <a:lstStyle/>
          <a:p>
            <a:pPr marL="971550" lvl="1" indent="-514350">
              <a:spcAft>
                <a:spcPts val="600"/>
              </a:spcAft>
              <a:buFont typeface="+mj-lt"/>
              <a:buAutoNum type="arabicPeriod"/>
            </a:pPr>
            <a:r>
              <a:rPr lang="en-US" sz="2800" dirty="0"/>
              <a:t>cd to the project’s directory</a:t>
            </a:r>
          </a:p>
          <a:p>
            <a:pPr marL="971550" lvl="1" indent="-514350">
              <a:spcAft>
                <a:spcPts val="600"/>
              </a:spcAft>
              <a:buFont typeface="+mj-lt"/>
              <a:buAutoNum type="arabicPeriod"/>
            </a:pPr>
            <a:r>
              <a:rPr lang="en-US" sz="2800" dirty="0"/>
              <a:t>Type: </a:t>
            </a:r>
            <a:r>
              <a:rPr lang="en-US" sz="2800" dirty="0">
                <a:solidFill>
                  <a:srgbClr val="C00000"/>
                </a:solidFill>
              </a:rPr>
              <a:t>git init</a:t>
            </a:r>
          </a:p>
          <a:p>
            <a:pPr marL="971550" lvl="1" indent="-514350">
              <a:spcAft>
                <a:spcPts val="600"/>
              </a:spcAft>
              <a:buFont typeface="+mj-lt"/>
              <a:buAutoNum type="arabicPeriod"/>
            </a:pPr>
            <a:r>
              <a:rPr lang="en-US" sz="2800" dirty="0"/>
              <a:t>This creates a new subdirectory named </a:t>
            </a:r>
            <a:r>
              <a:rPr lang="en-US" sz="2800" dirty="0">
                <a:solidFill>
                  <a:srgbClr val="00B0F0"/>
                </a:solidFill>
              </a:rPr>
              <a:t>.git </a:t>
            </a:r>
            <a:r>
              <a:rPr lang="en-US" sz="2800" dirty="0"/>
              <a:t>that contains all of your necessary repository files – a Git repository skeleton. At this point, nothing in your project is tracked yet.</a:t>
            </a:r>
          </a:p>
          <a:p>
            <a:pPr marL="971550" lvl="1" indent="-514350">
              <a:buFont typeface="+mj-lt"/>
              <a:buAutoNum type="arabicPeriod"/>
            </a:pPr>
            <a:r>
              <a:rPr lang="en-US" sz="2800" dirty="0"/>
              <a:t>To start version-controlling existing files:</a:t>
            </a:r>
          </a:p>
          <a:p>
            <a:pPr marL="457200" lvl="1" indent="0">
              <a:buNone/>
            </a:pPr>
            <a:r>
              <a:rPr lang="en-US" sz="2800" dirty="0">
                <a:solidFill>
                  <a:srgbClr val="C00000"/>
                </a:solidFill>
              </a:rPr>
              <a:t>	git add *.java</a:t>
            </a:r>
          </a:p>
          <a:p>
            <a:pPr marL="457200" lvl="1" indent="0">
              <a:buNone/>
            </a:pPr>
            <a:r>
              <a:rPr lang="en-US" sz="2800" dirty="0">
                <a:solidFill>
                  <a:srgbClr val="C00000"/>
                </a:solidFill>
              </a:rPr>
              <a:t>	git add data.txt</a:t>
            </a:r>
          </a:p>
          <a:p>
            <a:pPr marL="457200" lvl="1" indent="0">
              <a:buNone/>
            </a:pPr>
            <a:r>
              <a:rPr lang="en-US" sz="2800" dirty="0">
                <a:solidFill>
                  <a:srgbClr val="C00000"/>
                </a:solidFill>
              </a:rPr>
              <a:t>	git commit -m 'project version 1'</a:t>
            </a:r>
          </a:p>
        </p:txBody>
      </p:sp>
      <p:sp>
        <p:nvSpPr>
          <p:cNvPr id="5" name="Slide Number Placeholder 4"/>
          <p:cNvSpPr>
            <a:spLocks noGrp="1"/>
          </p:cNvSpPr>
          <p:nvPr>
            <p:ph type="sldNum" sz="quarter" idx="12"/>
          </p:nvPr>
        </p:nvSpPr>
        <p:spPr/>
        <p:txBody>
          <a:bodyPr/>
          <a:lstStyle/>
          <a:p>
            <a:fld id="{BEB89F34-5B3E-4115-AFB1-294CBD5BE68B}" type="slidenum">
              <a:rPr lang="en-US" smtClean="0"/>
              <a:t>6</a:t>
            </a:fld>
            <a:endParaRPr lang="en-US"/>
          </a:p>
        </p:txBody>
      </p:sp>
      <p:sp>
        <p:nvSpPr>
          <p:cNvPr id="4" name="Footer Placeholder 3"/>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380196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8729"/>
          </a:xfrm>
        </p:spPr>
        <p:txBody>
          <a:bodyPr/>
          <a:lstStyle/>
          <a:p>
            <a:r>
              <a:rPr lang="en-US" dirty="0"/>
              <a:t>Cloning an Existing Repository</a:t>
            </a:r>
          </a:p>
        </p:txBody>
      </p:sp>
      <p:sp>
        <p:nvSpPr>
          <p:cNvPr id="3" name="Content Placeholder 2"/>
          <p:cNvSpPr>
            <a:spLocks noGrp="1"/>
          </p:cNvSpPr>
          <p:nvPr>
            <p:ph idx="1"/>
          </p:nvPr>
        </p:nvSpPr>
        <p:spPr>
          <a:xfrm>
            <a:off x="838200" y="1494570"/>
            <a:ext cx="10515600" cy="4981903"/>
          </a:xfrm>
        </p:spPr>
        <p:txBody>
          <a:bodyPr>
            <a:normAutofit lnSpcReduction="10000"/>
          </a:bodyPr>
          <a:lstStyle/>
          <a:p>
            <a:r>
              <a:rPr lang="en-US" dirty="0"/>
              <a:t>To get a copy of an existing Git repository – for example, a project to which you will be contributing:</a:t>
            </a:r>
          </a:p>
          <a:p>
            <a:pPr marL="0" indent="0">
              <a:spcAft>
                <a:spcPts val="600"/>
              </a:spcAft>
              <a:buNone/>
            </a:pPr>
            <a:r>
              <a:rPr lang="en-US" dirty="0"/>
              <a:t>	</a:t>
            </a:r>
            <a:r>
              <a:rPr lang="en-US" dirty="0">
                <a:solidFill>
                  <a:srgbClr val="C00000"/>
                </a:solidFill>
              </a:rPr>
              <a:t>git clone https://github.com/libgit2/libgit2</a:t>
            </a:r>
          </a:p>
          <a:p>
            <a:pPr>
              <a:spcAft>
                <a:spcPts val="600"/>
              </a:spcAft>
            </a:pPr>
            <a:r>
              <a:rPr lang="en-US" dirty="0"/>
              <a:t>It creates a directory named “libgit2”, initializes a .git directory inside it, pulls down all the data for that repository, and checks out a working copy of the latest version.</a:t>
            </a:r>
          </a:p>
          <a:p>
            <a:pPr>
              <a:spcAft>
                <a:spcPts val="600"/>
              </a:spcAft>
            </a:pPr>
            <a:r>
              <a:rPr lang="en-US" dirty="0"/>
              <a:t>The new libgit2 directory, has the project files in there, ready to be worked on or used. </a:t>
            </a:r>
          </a:p>
          <a:p>
            <a:r>
              <a:rPr lang="en-US" dirty="0"/>
              <a:t>To clone the repository into a directory with a different name, we can specify the directory name as a command-line option:</a:t>
            </a:r>
          </a:p>
          <a:p>
            <a:pPr marL="0" indent="0">
              <a:buNone/>
            </a:pPr>
            <a:r>
              <a:rPr lang="en-US" dirty="0"/>
              <a:t>	</a:t>
            </a:r>
            <a:r>
              <a:rPr lang="en-US" dirty="0">
                <a:solidFill>
                  <a:srgbClr val="C00000"/>
                </a:solidFill>
              </a:rPr>
              <a:t>git clone https://github.com/libgit2/libgit2 mylibgit</a:t>
            </a:r>
          </a:p>
        </p:txBody>
      </p:sp>
      <p:sp>
        <p:nvSpPr>
          <p:cNvPr id="5" name="Slide Number Placeholder 4"/>
          <p:cNvSpPr>
            <a:spLocks noGrp="1"/>
          </p:cNvSpPr>
          <p:nvPr>
            <p:ph type="sldNum" sz="quarter" idx="12"/>
          </p:nvPr>
        </p:nvSpPr>
        <p:spPr/>
        <p:txBody>
          <a:bodyPr/>
          <a:lstStyle/>
          <a:p>
            <a:fld id="{BEB89F34-5B3E-4115-AFB1-294CBD5BE68B}" type="slidenum">
              <a:rPr lang="en-US" smtClean="0"/>
              <a:t>7</a:t>
            </a:fld>
            <a:endParaRPr lang="en-US"/>
          </a:p>
        </p:txBody>
      </p:sp>
      <p:sp>
        <p:nvSpPr>
          <p:cNvPr id="4" name="Footer Placeholder 3"/>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133810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Changes to the Repository</a:t>
            </a:r>
          </a:p>
        </p:txBody>
      </p:sp>
      <p:sp>
        <p:nvSpPr>
          <p:cNvPr id="3" name="Content Placeholder 2"/>
          <p:cNvSpPr>
            <a:spLocks noGrp="1"/>
          </p:cNvSpPr>
          <p:nvPr>
            <p:ph idx="1"/>
          </p:nvPr>
        </p:nvSpPr>
        <p:spPr/>
        <p:txBody>
          <a:bodyPr>
            <a:normAutofit lnSpcReduction="10000"/>
          </a:bodyPr>
          <a:lstStyle/>
          <a:p>
            <a:pPr>
              <a:spcAft>
                <a:spcPts val="600"/>
              </a:spcAft>
            </a:pPr>
            <a:r>
              <a:rPr lang="en-US" dirty="0"/>
              <a:t>Each file in the working directory can be in one of two states: </a:t>
            </a:r>
          </a:p>
          <a:p>
            <a:pPr marL="0" indent="0">
              <a:spcAft>
                <a:spcPts val="600"/>
              </a:spcAft>
              <a:buNone/>
            </a:pPr>
            <a:r>
              <a:rPr lang="en-US" dirty="0"/>
              <a:t>	Tracked or Untracked. </a:t>
            </a:r>
          </a:p>
          <a:p>
            <a:pPr>
              <a:spcAft>
                <a:spcPts val="600"/>
              </a:spcAft>
            </a:pPr>
            <a:r>
              <a:rPr lang="en-US" dirty="0"/>
              <a:t>Tracked files are files that were in the last snapshot: they can be unmodified, modified, or staged. </a:t>
            </a:r>
          </a:p>
          <a:p>
            <a:pPr>
              <a:spcAft>
                <a:spcPts val="600"/>
              </a:spcAft>
            </a:pPr>
            <a:r>
              <a:rPr lang="en-US" dirty="0"/>
              <a:t>Untracked files are everything else: any files in the working directory that were not in the last snapshot and are not in the staging area.</a:t>
            </a:r>
          </a:p>
          <a:p>
            <a:r>
              <a:rPr lang="en-US" dirty="0"/>
              <a:t>When you first clone a repository, all of the files will be tracked and unmodified because Git just checked them out and you haven’t edited anything.</a:t>
            </a:r>
          </a:p>
        </p:txBody>
      </p:sp>
      <p:sp>
        <p:nvSpPr>
          <p:cNvPr id="4" name="Slide Number Placeholder 3"/>
          <p:cNvSpPr>
            <a:spLocks noGrp="1"/>
          </p:cNvSpPr>
          <p:nvPr>
            <p:ph type="sldNum" sz="quarter" idx="12"/>
          </p:nvPr>
        </p:nvSpPr>
        <p:spPr/>
        <p:txBody>
          <a:bodyPr/>
          <a:lstStyle/>
          <a:p>
            <a:fld id="{BEB89F34-5B3E-4115-AFB1-294CBD5BE68B}" type="slidenum">
              <a:rPr lang="en-US" smtClean="0"/>
              <a:t>8</a:t>
            </a:fld>
            <a:endParaRPr lang="en-US"/>
          </a:p>
        </p:txBody>
      </p:sp>
      <p:sp>
        <p:nvSpPr>
          <p:cNvPr id="5" name="Footer Placeholder 4"/>
          <p:cNvSpPr>
            <a:spLocks noGrp="1"/>
          </p:cNvSpPr>
          <p:nvPr>
            <p:ph type="ftr" sz="quarter" idx="11"/>
          </p:nvPr>
        </p:nvSpPr>
        <p:spPr/>
        <p:txBody>
          <a:bodyPr/>
          <a:lstStyle/>
          <a:p>
            <a:r>
              <a:rPr lang="en-US"/>
              <a:t>Dr. Leon Jololian</a:t>
            </a:r>
          </a:p>
        </p:txBody>
      </p:sp>
    </p:spTree>
    <p:extLst>
      <p:ext uri="{BB962C8B-B14F-4D97-AF65-F5344CB8AC3E}">
        <p14:creationId xmlns:p14="http://schemas.microsoft.com/office/powerpoint/2010/main" val="90256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17AB-6F1A-4D11-9883-05074C8C8235}"/>
              </a:ext>
            </a:extLst>
          </p:cNvPr>
          <p:cNvSpPr>
            <a:spLocks noGrp="1"/>
          </p:cNvSpPr>
          <p:nvPr>
            <p:ph type="title"/>
          </p:nvPr>
        </p:nvSpPr>
        <p:spPr/>
        <p:txBody>
          <a:bodyPr/>
          <a:lstStyle/>
          <a:p>
            <a:r>
              <a:rPr lang="en-US" b="1" dirty="0"/>
              <a:t>The Three States of a File</a:t>
            </a:r>
            <a:endParaRPr lang="en-US" dirty="0"/>
          </a:p>
        </p:txBody>
      </p:sp>
      <p:sp>
        <p:nvSpPr>
          <p:cNvPr id="3" name="Content Placeholder 2">
            <a:extLst>
              <a:ext uri="{FF2B5EF4-FFF2-40B4-BE49-F238E27FC236}">
                <a16:creationId xmlns:a16="http://schemas.microsoft.com/office/drawing/2014/main" id="{70B5A6E9-C373-4170-97D9-E2FEA993D169}"/>
              </a:ext>
            </a:extLst>
          </p:cNvPr>
          <p:cNvSpPr>
            <a:spLocks noGrp="1"/>
          </p:cNvSpPr>
          <p:nvPr>
            <p:ph idx="1"/>
          </p:nvPr>
        </p:nvSpPr>
        <p:spPr/>
        <p:txBody>
          <a:bodyPr>
            <a:normAutofit/>
          </a:bodyPr>
          <a:lstStyle/>
          <a:p>
            <a:pPr>
              <a:spcAft>
                <a:spcPts val="1200"/>
              </a:spcAft>
            </a:pPr>
            <a:r>
              <a:rPr lang="en-US" dirty="0"/>
              <a:t>Git has three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pPr lvl="1">
              <a:spcAft>
                <a:spcPts val="1200"/>
              </a:spcAft>
            </a:pPr>
            <a:r>
              <a:rPr lang="en-US" dirty="0"/>
              <a:t>Committed means that the data is safely stored in your local database.</a:t>
            </a:r>
          </a:p>
          <a:p>
            <a:pPr lvl="1">
              <a:spcAft>
                <a:spcPts val="1200"/>
              </a:spcAft>
            </a:pPr>
            <a:r>
              <a:rPr lang="en-US" dirty="0"/>
              <a:t>Modified means that you have changed the file but have not committed it to your database yet.</a:t>
            </a:r>
          </a:p>
          <a:p>
            <a:pPr lvl="1"/>
            <a:r>
              <a:rPr lang="en-US" dirty="0"/>
              <a:t>Staged means that you have marked a modified file in its current version to go into your next commit snapshot.</a:t>
            </a:r>
          </a:p>
          <a:p>
            <a:endParaRPr lang="en-US" dirty="0"/>
          </a:p>
        </p:txBody>
      </p:sp>
      <p:sp>
        <p:nvSpPr>
          <p:cNvPr id="4" name="Footer Placeholder 3">
            <a:extLst>
              <a:ext uri="{FF2B5EF4-FFF2-40B4-BE49-F238E27FC236}">
                <a16:creationId xmlns:a16="http://schemas.microsoft.com/office/drawing/2014/main" id="{3C6EDC8D-8AF9-460B-8331-D51B919C12B5}"/>
              </a:ext>
            </a:extLst>
          </p:cNvPr>
          <p:cNvSpPr>
            <a:spLocks noGrp="1"/>
          </p:cNvSpPr>
          <p:nvPr>
            <p:ph type="ftr" sz="quarter" idx="11"/>
          </p:nvPr>
        </p:nvSpPr>
        <p:spPr/>
        <p:txBody>
          <a:bodyPr/>
          <a:lstStyle/>
          <a:p>
            <a:r>
              <a:rPr lang="en-US"/>
              <a:t>Dr. Leon Jololian</a:t>
            </a:r>
          </a:p>
        </p:txBody>
      </p:sp>
      <p:sp>
        <p:nvSpPr>
          <p:cNvPr id="5" name="Slide Number Placeholder 4">
            <a:extLst>
              <a:ext uri="{FF2B5EF4-FFF2-40B4-BE49-F238E27FC236}">
                <a16:creationId xmlns:a16="http://schemas.microsoft.com/office/drawing/2014/main" id="{AE2AAC2A-F13F-45A8-9CC8-A8646C47EAD2}"/>
              </a:ext>
            </a:extLst>
          </p:cNvPr>
          <p:cNvSpPr>
            <a:spLocks noGrp="1"/>
          </p:cNvSpPr>
          <p:nvPr>
            <p:ph type="sldNum" sz="quarter" idx="12"/>
          </p:nvPr>
        </p:nvSpPr>
        <p:spPr/>
        <p:txBody>
          <a:bodyPr/>
          <a:lstStyle/>
          <a:p>
            <a:fld id="{BEB89F34-5B3E-4115-AFB1-294CBD5BE68B}" type="slidenum">
              <a:rPr lang="en-US" smtClean="0"/>
              <a:t>9</a:t>
            </a:fld>
            <a:endParaRPr lang="en-US"/>
          </a:p>
        </p:txBody>
      </p:sp>
    </p:spTree>
    <p:extLst>
      <p:ext uri="{BB962C8B-B14F-4D97-AF65-F5344CB8AC3E}">
        <p14:creationId xmlns:p14="http://schemas.microsoft.com/office/powerpoint/2010/main" val="419643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18548</TotalTime>
  <Words>2273</Words>
  <Application>Microsoft Office PowerPoint</Application>
  <PresentationFormat>Widescreen</PresentationFormat>
  <Paragraphs>456</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GIT</vt:lpstr>
      <vt:lpstr>Installing GIT on Windows</vt:lpstr>
      <vt:lpstr>Configuring the default text editor</vt:lpstr>
      <vt:lpstr>PowerPoint Presentation</vt:lpstr>
      <vt:lpstr>Getting Help</vt:lpstr>
      <vt:lpstr>Initializing a Repository in an Existing Directory</vt:lpstr>
      <vt:lpstr>Cloning an Existing Repository</vt:lpstr>
      <vt:lpstr>Recording Changes to the Repository</vt:lpstr>
      <vt:lpstr>The Three States of a File</vt:lpstr>
      <vt:lpstr>PowerPoint Presentation</vt:lpstr>
      <vt:lpstr>The lifecycle of the status of your files</vt:lpstr>
      <vt:lpstr>Checking the Status of Files</vt:lpstr>
      <vt:lpstr>PowerPoint Presentation</vt:lpstr>
      <vt:lpstr>Tracking New Files</vt:lpstr>
      <vt:lpstr>Staging Modified Files</vt:lpstr>
      <vt:lpstr>PowerPoint Presentation</vt:lpstr>
      <vt:lpstr>PowerPoint Presentation</vt:lpstr>
      <vt:lpstr>PowerPoint Presentation</vt:lpstr>
      <vt:lpstr>Short Status</vt:lpstr>
      <vt:lpstr>PowerPoint Presentation</vt:lpstr>
      <vt:lpstr>Ignoring Files</vt:lpstr>
      <vt:lpstr>Example .gitignore File</vt:lpstr>
      <vt:lpstr>Undoing Things</vt:lpstr>
      <vt:lpstr>Unstaging a Staged File</vt:lpstr>
      <vt:lpstr>PowerPoint Presentation</vt:lpstr>
      <vt:lpstr>Unmodifying a Modified File</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git diff Command Options</vt:lpstr>
      <vt:lpstr>PowerPoint Presentation</vt:lpstr>
      <vt:lpstr>Git Branching and Merging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up the git Bash Environment</vt:lpstr>
      <vt:lpstr>.bash_profile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Jololian, Leon</dc:creator>
  <cp:lastModifiedBy>Jololian, Leon</cp:lastModifiedBy>
  <cp:revision>273</cp:revision>
  <dcterms:created xsi:type="dcterms:W3CDTF">2017-03-13T04:54:05Z</dcterms:created>
  <dcterms:modified xsi:type="dcterms:W3CDTF">2018-03-20T20:06:04Z</dcterms:modified>
</cp:coreProperties>
</file>