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32" r:id="rId3"/>
    <p:sldId id="257" r:id="rId4"/>
    <p:sldId id="330" r:id="rId5"/>
    <p:sldId id="331" r:id="rId6"/>
    <p:sldId id="333" r:id="rId7"/>
    <p:sldId id="334" r:id="rId8"/>
    <p:sldId id="335" r:id="rId9"/>
    <p:sldId id="336" r:id="rId10"/>
    <p:sldId id="306" r:id="rId11"/>
    <p:sldId id="258" r:id="rId12"/>
    <p:sldId id="259" r:id="rId13"/>
    <p:sldId id="308" r:id="rId14"/>
    <p:sldId id="337" r:id="rId15"/>
    <p:sldId id="338" r:id="rId16"/>
    <p:sldId id="339" r:id="rId17"/>
    <p:sldId id="280" r:id="rId18"/>
    <p:sldId id="318" r:id="rId19"/>
    <p:sldId id="340" r:id="rId20"/>
    <p:sldId id="281" r:id="rId21"/>
    <p:sldId id="282" r:id="rId22"/>
    <p:sldId id="283" r:id="rId23"/>
    <p:sldId id="319" r:id="rId24"/>
    <p:sldId id="284" r:id="rId25"/>
    <p:sldId id="285" r:id="rId26"/>
    <p:sldId id="320" r:id="rId27"/>
    <p:sldId id="321" r:id="rId28"/>
    <p:sldId id="322" r:id="rId29"/>
    <p:sldId id="323" r:id="rId30"/>
    <p:sldId id="324" r:id="rId31"/>
    <p:sldId id="289" r:id="rId32"/>
    <p:sldId id="290" r:id="rId33"/>
    <p:sldId id="291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57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10239-E638-4ECE-8A85-B845F68408F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3AF33-6DBD-4F29-A90E-E1F6763D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2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9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941F-F570-4D55-A851-750463BE703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C9420-5CF3-499E-BF21-12B5B3E06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luemix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Apps with REST-</a:t>
            </a:r>
            <a:r>
              <a:rPr lang="en-US" dirty="0" err="1"/>
              <a:t>ful</a:t>
            </a:r>
            <a:r>
              <a:rPr lang="en-US" dirty="0"/>
              <a:t>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153494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5055-8A8E-4E68-B84D-16E9B72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102"/>
            <a:ext cx="10515600" cy="64202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the dashboard screen click on </a:t>
            </a:r>
            <a:r>
              <a:rPr lang="en-US" dirty="0">
                <a:solidFill>
                  <a:srgbClr val="C00000"/>
                </a:solidFill>
              </a:rPr>
              <a:t>Create Database</a:t>
            </a:r>
            <a:r>
              <a:rPr lang="en-US" dirty="0"/>
              <a:t>. Database names should contain only </a:t>
            </a:r>
            <a:r>
              <a:rPr lang="en-US" u="sng" dirty="0"/>
              <a:t>lowercase alphanumeric </a:t>
            </a:r>
            <a:r>
              <a:rPr lang="en-US" dirty="0"/>
              <a:t>with no space.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add a new document to your DB, click on the                        tab </a:t>
            </a:r>
            <a:r>
              <a:rPr lang="en-US" dirty="0">
                <a:sym typeface="Wingdings" panose="05000000000000000000" pitchFamily="2" charset="2"/>
              </a:rPr>
              <a:t> 				       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Cloudant displays a JSON editor that verifies the correctness of the JSON contents being entered.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B83D-F89E-4B4C-BC7F-D9556704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075" y="2954673"/>
            <a:ext cx="1769946" cy="459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E1850-1F61-4031-9576-80652B4CD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25" y="3356042"/>
            <a:ext cx="2872876" cy="468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9BD7F-7A36-4058-98FB-23BB13697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842" y="3297005"/>
            <a:ext cx="1464222" cy="23267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AA61D6-A0B1-4DDD-8DF9-2F4DAC151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929" y="1174410"/>
            <a:ext cx="8690043" cy="1483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91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79" y="809564"/>
            <a:ext cx="10917621" cy="5367399"/>
          </a:xfrm>
        </p:spPr>
        <p:txBody>
          <a:bodyPr/>
          <a:lstStyle/>
          <a:p>
            <a:r>
              <a:rPr lang="en-US" dirty="0"/>
              <a:t>When you create a new document, Cloudant automatically assigns a unique document identifier (</a:t>
            </a:r>
            <a:r>
              <a:rPr lang="en-US" dirty="0">
                <a:solidFill>
                  <a:srgbClr val="00B0F0"/>
                </a:solidFill>
              </a:rPr>
              <a:t>_id</a:t>
            </a:r>
            <a:r>
              <a:rPr lang="en-US" dirty="0"/>
              <a:t>). Optionally, you can override the value of the document identifier. </a:t>
            </a:r>
          </a:p>
          <a:p>
            <a:r>
              <a:rPr lang="en-US" dirty="0"/>
              <a:t>The value of the </a:t>
            </a:r>
            <a:r>
              <a:rPr lang="en-US" dirty="0">
                <a:solidFill>
                  <a:srgbClr val="00B0F0"/>
                </a:solidFill>
              </a:rPr>
              <a:t>_id </a:t>
            </a:r>
            <a:r>
              <a:rPr lang="en-US" dirty="0"/>
              <a:t>key is used by the database to identify a document and must be unique in each database.</a:t>
            </a:r>
          </a:p>
          <a:p>
            <a:r>
              <a:rPr lang="en-US" dirty="0"/>
              <a:t>Each document in the DB can use the same schema or a unique schema.</a:t>
            </a:r>
          </a:p>
          <a:p>
            <a:r>
              <a:rPr lang="en-US" dirty="0"/>
              <a:t>The values can be: numbers, strings, Boolean, nested objects, arrays.</a:t>
            </a:r>
          </a:p>
          <a:p>
            <a:r>
              <a:rPr lang="en-US" dirty="0"/>
              <a:t>Click on the </a:t>
            </a:r>
            <a:r>
              <a:rPr lang="en-US" dirty="0">
                <a:solidFill>
                  <a:srgbClr val="C00000"/>
                </a:solidFill>
              </a:rPr>
              <a:t>Save</a:t>
            </a:r>
            <a:r>
              <a:rPr lang="en-US" dirty="0"/>
              <a:t> button to save the documents you have entered. </a:t>
            </a:r>
          </a:p>
          <a:p>
            <a:r>
              <a:rPr lang="en-US" dirty="0"/>
              <a:t>On the Dashboard screen, you will notice that Cloudant has added a new key/value pair to each document (</a:t>
            </a:r>
            <a:r>
              <a:rPr lang="en-US" dirty="0">
                <a:solidFill>
                  <a:srgbClr val="00B0F0"/>
                </a:solidFill>
              </a:rPr>
              <a:t>_rev</a:t>
            </a:r>
            <a:r>
              <a:rPr lang="en-US" dirty="0"/>
              <a:t>) in order to track document’s history.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9F34-5B3E-4115-AFB1-294CBD5BE68B}" type="slidenum">
              <a:rPr lang="en-US" smtClean="0"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83385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6460217"/>
          </a:xfrm>
        </p:spPr>
        <p:txBody>
          <a:bodyPr>
            <a:normAutofit/>
          </a:bodyPr>
          <a:lstStyle/>
          <a:p>
            <a:r>
              <a:rPr lang="en-US" sz="2400" dirty="0"/>
              <a:t>Cloudant allows you to set permissions on each individual database. Click on </a:t>
            </a:r>
            <a:r>
              <a:rPr lang="en-US" sz="2400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</a:rPr>
              <a:t>Permissions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give database access to individual users. They will be able to use the DB from their own dashboard.</a:t>
            </a:r>
          </a:p>
          <a:p>
            <a:r>
              <a:rPr lang="en-US" sz="2400" dirty="0"/>
              <a:t>To get programmatic access to a database, click on the </a:t>
            </a:r>
            <a:r>
              <a:rPr lang="en-US" sz="2400" dirty="0">
                <a:solidFill>
                  <a:srgbClr val="C00000"/>
                </a:solidFill>
              </a:rPr>
              <a:t>Generate API Key</a:t>
            </a:r>
            <a:r>
              <a:rPr lang="en-US" sz="2400" dirty="0"/>
              <a:t> to generate the needed credentials.</a:t>
            </a:r>
          </a:p>
          <a:p>
            <a:r>
              <a:rPr lang="en-US" sz="2400" dirty="0"/>
              <a:t>The Cloudant Web site includes some examples and tutorials to help you get started. You can replicate any of the sample databases to your account.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9F34-5B3E-4115-AFB1-294CBD5BE68B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6189C-2210-402F-B05E-B3A8C4A3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91" y="1161322"/>
            <a:ext cx="8729175" cy="30021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6FF83F-8BC9-4359-9E03-A737F5B1E9AA}"/>
              </a:ext>
            </a:extLst>
          </p:cNvPr>
          <p:cNvSpPr/>
          <p:nvPr/>
        </p:nvSpPr>
        <p:spPr>
          <a:xfrm>
            <a:off x="1318097" y="1468877"/>
            <a:ext cx="1843392" cy="38910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0D41F5-3694-4A6B-8C24-59D49D2DC5AE}"/>
              </a:ext>
            </a:extLst>
          </p:cNvPr>
          <p:cNvSpPr/>
          <p:nvPr/>
        </p:nvSpPr>
        <p:spPr>
          <a:xfrm>
            <a:off x="3161489" y="1663430"/>
            <a:ext cx="943583" cy="38910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AF4BD-9837-4B58-966A-6A4F63C4C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41" y="249397"/>
            <a:ext cx="7951674" cy="4443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A8668-779F-4731-A752-0772B67E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445" y="4814826"/>
            <a:ext cx="7951674" cy="1894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565455-3767-4D2A-9745-3447D9FB2F70}"/>
              </a:ext>
            </a:extLst>
          </p:cNvPr>
          <p:cNvSpPr/>
          <p:nvPr/>
        </p:nvSpPr>
        <p:spPr>
          <a:xfrm>
            <a:off x="7094483" y="3846786"/>
            <a:ext cx="1250732" cy="914399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7370A9-257C-43B4-9F32-E0DC47DF25A1}"/>
              </a:ext>
            </a:extLst>
          </p:cNvPr>
          <p:cNvSpPr/>
          <p:nvPr/>
        </p:nvSpPr>
        <p:spPr>
          <a:xfrm>
            <a:off x="4099034" y="5659821"/>
            <a:ext cx="5502166" cy="5360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29689F-F7A4-434C-BBFD-CA75EB9DEA48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7714593" y="4761185"/>
            <a:ext cx="5256" cy="8986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20D380-7DF9-48EB-9D9D-3AB6E23D7279}"/>
              </a:ext>
            </a:extLst>
          </p:cNvPr>
          <p:cNvSpPr txBox="1"/>
          <p:nvPr/>
        </p:nvSpPr>
        <p:spPr>
          <a:xfrm>
            <a:off x="8276441" y="127384"/>
            <a:ext cx="3915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the key/Password</a:t>
            </a:r>
          </a:p>
          <a:p>
            <a:r>
              <a:rPr lang="en-US" sz="2400" dirty="0"/>
              <a:t>Credentials for authentication</a:t>
            </a:r>
          </a:p>
          <a:p>
            <a:r>
              <a:rPr lang="en-US" sz="2400" dirty="0"/>
              <a:t>From within apps</a:t>
            </a:r>
          </a:p>
        </p:txBody>
      </p:sp>
    </p:spTree>
    <p:extLst>
      <p:ext uri="{BB962C8B-B14F-4D97-AF65-F5344CB8AC3E}">
        <p14:creationId xmlns:p14="http://schemas.microsoft.com/office/powerpoint/2010/main" val="85737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835AFD-0842-427B-B7BE-97C08A0EF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92" y="2485418"/>
            <a:ext cx="7738604" cy="4197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8C736-914D-4D6B-8732-F0727C88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2" y="1012265"/>
            <a:ext cx="11395587" cy="1322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E9A1082-B48D-411F-88C8-1031C5E8B987}"/>
              </a:ext>
            </a:extLst>
          </p:cNvPr>
          <p:cNvSpPr/>
          <p:nvPr/>
        </p:nvSpPr>
        <p:spPr>
          <a:xfrm>
            <a:off x="2242226" y="1974708"/>
            <a:ext cx="9713068" cy="41342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38A41-A48B-445A-9710-95507976951C}"/>
              </a:ext>
            </a:extLst>
          </p:cNvPr>
          <p:cNvSpPr txBox="1"/>
          <p:nvPr/>
        </p:nvSpPr>
        <p:spPr>
          <a:xfrm>
            <a:off x="976000" y="350196"/>
            <a:ext cx="399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Creating Documents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66CAE6-C464-4C38-8523-E40F1D8DC980}"/>
              </a:ext>
            </a:extLst>
          </p:cNvPr>
          <p:cNvSpPr/>
          <p:nvPr/>
        </p:nvSpPr>
        <p:spPr>
          <a:xfrm>
            <a:off x="5209154" y="3102391"/>
            <a:ext cx="745738" cy="30715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840500-10A5-4C8A-B7AD-620A411808EB}"/>
              </a:ext>
            </a:extLst>
          </p:cNvPr>
          <p:cNvSpPr/>
          <p:nvPr/>
        </p:nvSpPr>
        <p:spPr>
          <a:xfrm>
            <a:off x="4028294" y="3803515"/>
            <a:ext cx="943583" cy="38910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D10D2-8908-45B2-B074-36F239316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892" y="5204298"/>
            <a:ext cx="6083928" cy="13083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567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585E16-D180-4B09-8504-C0AC660A9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54" y="575621"/>
            <a:ext cx="8614768" cy="4024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D7944-55B3-4CCB-933B-B6CE9751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33" y="2823268"/>
            <a:ext cx="5103121" cy="37863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879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482F23-442A-437F-95EF-8F838F439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7" y="1974715"/>
            <a:ext cx="11836607" cy="1939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3C2CA0-A459-4E0C-BC01-F3D0FFC8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08" y="243530"/>
            <a:ext cx="9468256" cy="6903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+mn-ea"/>
                <a:cs typeface="+mn-cs"/>
              </a:rPr>
              <a:t>The Created Documents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37821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9"/>
            <a:ext cx="10515600" cy="791149"/>
          </a:xfrm>
        </p:spPr>
        <p:txBody>
          <a:bodyPr/>
          <a:lstStyle/>
          <a:p>
            <a:r>
              <a:rPr lang="en-US" dirty="0"/>
              <a:t>REST Access to Cloudant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45658"/>
            <a:ext cx="11087911" cy="1377236"/>
          </a:xfrm>
        </p:spPr>
        <p:txBody>
          <a:bodyPr>
            <a:normAutofit/>
          </a:bodyPr>
          <a:lstStyle/>
          <a:p>
            <a:r>
              <a:rPr lang="en-US" dirty="0"/>
              <a:t>The following command uses REST API to return all rows for the “</a:t>
            </a:r>
            <a:r>
              <a:rPr lang="en-US" i="1" dirty="0"/>
              <a:t>sales”</a:t>
            </a:r>
            <a:r>
              <a:rPr lang="en-US" dirty="0"/>
              <a:t> database:    </a:t>
            </a:r>
            <a:r>
              <a:rPr lang="en-US" dirty="0">
                <a:solidFill>
                  <a:srgbClr val="C00000"/>
                </a:solidFill>
              </a:rPr>
              <a:t>GET https://40d02993-f365-44c9-9473-2a66fc48ec03-bluemix.cloudant.com/sales/_all_docs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50651" y="3842248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(Postman)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DC6A1-5C85-4396-8DF8-C1BFFFF44BA1}"/>
              </a:ext>
            </a:extLst>
          </p:cNvPr>
          <p:cNvSpPr/>
          <p:nvPr/>
        </p:nvSpPr>
        <p:spPr>
          <a:xfrm>
            <a:off x="591766" y="59246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Key:atentlyingthentstsiongth</a:t>
            </a:r>
            <a:endParaRPr lang="en-US" dirty="0"/>
          </a:p>
          <a:p>
            <a:r>
              <a:rPr lang="en-US" dirty="0"/>
              <a:t>Password:e0882a2b2b58728103412802e3c82aef4100db17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38A72-1CA9-4E81-9817-4F1CC1A7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79" y="2565197"/>
            <a:ext cx="9011055" cy="3077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564FADB-3291-4D86-A7D9-58C786561449}"/>
              </a:ext>
            </a:extLst>
          </p:cNvPr>
          <p:cNvSpPr/>
          <p:nvPr/>
        </p:nvSpPr>
        <p:spPr>
          <a:xfrm>
            <a:off x="980642" y="4523367"/>
            <a:ext cx="1336491" cy="39576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4689F-A401-4B72-96E6-E0CDB9993E1C}"/>
              </a:ext>
            </a:extLst>
          </p:cNvPr>
          <p:cNvSpPr/>
          <p:nvPr/>
        </p:nvSpPr>
        <p:spPr>
          <a:xfrm>
            <a:off x="980641" y="5030081"/>
            <a:ext cx="1336491" cy="34962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CF8464-03A0-48AA-8AB6-53B579DB689A}"/>
              </a:ext>
            </a:extLst>
          </p:cNvPr>
          <p:cNvSpPr txBox="1"/>
          <p:nvPr/>
        </p:nvSpPr>
        <p:spPr>
          <a:xfrm>
            <a:off x="437699" y="507068"/>
            <a:ext cx="546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Returned results in Postman, Using: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C05E7D-1E22-41CA-B5E2-64B45322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69" y="1149552"/>
            <a:ext cx="5327165" cy="54509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279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D10A-7DE8-4DE3-B779-A3CB5697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214010"/>
            <a:ext cx="11444592" cy="9873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https://40d02993-f365-44c9-9473-2a66fc48ec03-bluemix.cloudant.com/sales/</a:t>
            </a:r>
            <a:r>
              <a:rPr lang="en-US" dirty="0">
                <a:solidFill>
                  <a:srgbClr val="FF0000"/>
                </a:solidFill>
              </a:rPr>
              <a:t>_all_docs?include_docs=true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E98F3-912D-40A1-9B9F-AE30EA2D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90" y="1179953"/>
            <a:ext cx="4324980" cy="5478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93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08F4-1A35-4383-BC7D-5D3450E2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Bluemix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F875-2646-4368-B5EC-45ED5DBA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Bluemix is a cloud platform as a service (PaaS) developed by IBM.</a:t>
            </a:r>
          </a:p>
          <a:p>
            <a:r>
              <a:rPr lang="en-US" dirty="0"/>
              <a:t>It supports several programming languages and services as well as integrated DevOps to build, run, deploy and manage applications on the cloud. </a:t>
            </a:r>
          </a:p>
          <a:p>
            <a:r>
              <a:rPr lang="en-US" dirty="0"/>
              <a:t>Bluemix supports several programming languages including Java, Node.js, Go, PHP, Swift, Python, Ruby Sinatra, Ruby on Rails and can be extended to support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53380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7" y="204953"/>
            <a:ext cx="11641268" cy="1918816"/>
          </a:xfrm>
        </p:spPr>
        <p:txBody>
          <a:bodyPr>
            <a:normAutofit/>
          </a:bodyPr>
          <a:lstStyle/>
          <a:p>
            <a:r>
              <a:rPr lang="en-US" sz="2600" dirty="0"/>
              <a:t>To retrieve the full document with ID 403f874115f9de40df0f27886e36fd68:</a:t>
            </a:r>
          </a:p>
          <a:p>
            <a:pPr marL="0" indent="0">
              <a:buNone/>
            </a:pPr>
            <a:r>
              <a:rPr lang="en-US" sz="2600" dirty="0"/>
              <a:t>https://40d02993-f365-44c9-9473-2a66fc48ec03-bluemix.cloudant.com/sales/</a:t>
            </a:r>
            <a:r>
              <a:rPr lang="en-US" sz="2600" dirty="0">
                <a:solidFill>
                  <a:srgbClr val="C00000"/>
                </a:solidFill>
              </a:rPr>
              <a:t>_all_docs?key="265f46c35b3e7bda7faf82670883a7a4"&amp;include_docs=true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86F43-E9AC-41EE-9C8F-73D4ECCD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65" y="1760705"/>
            <a:ext cx="5826259" cy="47856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39144A5-551F-4205-B903-A702C8F49463}"/>
              </a:ext>
            </a:extLst>
          </p:cNvPr>
          <p:cNvSpPr/>
          <p:nvPr/>
        </p:nvSpPr>
        <p:spPr>
          <a:xfrm>
            <a:off x="5822005" y="907662"/>
            <a:ext cx="5710136" cy="67787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0CF721-3985-4AC4-8C5A-0D48D8FD1E8A}"/>
              </a:ext>
            </a:extLst>
          </p:cNvPr>
          <p:cNvSpPr/>
          <p:nvPr/>
        </p:nvSpPr>
        <p:spPr>
          <a:xfrm>
            <a:off x="7143114" y="3844293"/>
            <a:ext cx="3494082" cy="382376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05" y="424841"/>
            <a:ext cx="11224097" cy="208976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Alternatively, we can retrieve the same document using the unique _id as an argument:  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https://40d02993-f365-44c9-9473-2a66fc48ec03-bluemix.cloudant.com/sales/</a:t>
            </a:r>
            <a:r>
              <a:rPr lang="en-US" dirty="0">
                <a:solidFill>
                  <a:srgbClr val="C00000"/>
                </a:solidFill>
              </a:rPr>
              <a:t>265f46c35b3e7bda7faf82670883a7a4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F2050-138B-42F3-B8CD-9D286B9F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43" y="2514601"/>
            <a:ext cx="8254435" cy="39214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023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836174"/>
            <a:ext cx="11789923" cy="4923495"/>
          </a:xfrm>
        </p:spPr>
        <p:txBody>
          <a:bodyPr>
            <a:normAutofit/>
          </a:bodyPr>
          <a:lstStyle/>
          <a:p>
            <a:r>
              <a:rPr lang="en-US" sz="2600" dirty="0"/>
              <a:t>The following table provides a list of the optional parameters that can be supplied to call to the _all_docs endpoint: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</a:t>
            </a:r>
            <a:r>
              <a:rPr lang="en-US" sz="2600" dirty="0">
                <a:solidFill>
                  <a:srgbClr val="00B050"/>
                </a:solidFill>
              </a:rPr>
              <a:t>key 				Retrieve document with specific _id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       startkey, endkey 		Retrieve range of documents based on primary key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       include_docs=(true|false) 	Include document body into results, default "false"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       descending=(true|false) 	Sort in descending order, default is “false”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       limit=N 				Limit result to N documents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       skip=N 				Skip over the first N documents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632C-70E1-440B-9BF2-E9E398F7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9909-6B2C-44EF-943E-D0F8176D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https://2d28bcd9-69cb-4d26-8588-270e1fdc02b4-bluemix.cloudant.com/sensordb</a:t>
            </a:r>
            <a:r>
              <a:rPr lang="en-US" dirty="0">
                <a:solidFill>
                  <a:srgbClr val="C00000"/>
                </a:solidFill>
              </a:rPr>
              <a:t>/_all_docs?include_docs=true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https://2d28bcd9-69cb-4d26-8588-270e1fdc02b4-bluemix.cloudant.com/sensordb</a:t>
            </a:r>
            <a:r>
              <a:rPr lang="en-US" dirty="0">
                <a:solidFill>
                  <a:srgbClr val="C00000"/>
                </a:solidFill>
              </a:rPr>
              <a:t>/_all_docs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?startkey="100"&amp;endkey="235"&amp;skip=2&amp; limit=3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https://2d28bcd9-69cb-4d26-8588-270e1fdc02b4-bluemix.cloudant.com/sensordb</a:t>
            </a:r>
            <a:r>
              <a:rPr lang="en-US" dirty="0">
                <a:solidFill>
                  <a:srgbClr val="C00000"/>
                </a:solidFill>
              </a:rPr>
              <a:t>/_all_docs?limit=4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A9BAE-6F2F-44E9-AD02-1FD526B6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420-5CF3-499E-BF21-12B5B3E06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99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Secondary Index or Map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Secondary indexes, or views, are defined in a map function, which pulls out data from documents and with an optional reduce function that aggregates the data emitted by the map.</a:t>
            </a:r>
          </a:p>
          <a:p>
            <a:r>
              <a:rPr lang="en-US" dirty="0"/>
              <a:t>The map functions are written in JavaScript and held in "design documents". </a:t>
            </a:r>
          </a:p>
          <a:p>
            <a:r>
              <a:rPr lang="en-US" dirty="0"/>
              <a:t>They can be thought of as documents that define secondary indexes.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774" y="5694001"/>
            <a:ext cx="67242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define a secondary index: In the database view,</a:t>
            </a:r>
          </a:p>
          <a:p>
            <a:r>
              <a:rPr lang="en-US" sz="2200" dirty="0"/>
              <a:t>select “</a:t>
            </a:r>
            <a:r>
              <a:rPr lang="en-US" sz="2200" dirty="0">
                <a:solidFill>
                  <a:srgbClr val="C00000"/>
                </a:solidFill>
              </a:rPr>
              <a:t>+</a:t>
            </a:r>
            <a:r>
              <a:rPr lang="en-US" sz="2200" dirty="0"/>
              <a:t>” next to “All Design Docs” line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“New View”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E4A0E1-63C0-4668-82C3-B7FF3578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50" y="358935"/>
            <a:ext cx="3729810" cy="5032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205611" y="3589587"/>
            <a:ext cx="1128409" cy="306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5047489" y="3589587"/>
            <a:ext cx="632102" cy="271591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361142-3337-4C77-BB6B-97D02CBB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39" y="392198"/>
            <a:ext cx="3894735" cy="5865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480735" y="1574677"/>
            <a:ext cx="1489186" cy="3372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80735" y="2640796"/>
            <a:ext cx="1129865" cy="3372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8401" y="3589588"/>
            <a:ext cx="2210657" cy="787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0735" y="4988950"/>
            <a:ext cx="669134" cy="3372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80735" y="5734938"/>
            <a:ext cx="3025137" cy="4056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CF2B-0A3E-42D4-9420-4DEF2D61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7015"/>
            <a:ext cx="10515600" cy="1325563"/>
          </a:xfrm>
        </p:spPr>
        <p:txBody>
          <a:bodyPr/>
          <a:lstStyle/>
          <a:p>
            <a:r>
              <a:rPr lang="en-US" dirty="0"/>
              <a:t>Results from Executing the View in Cloudant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2E690D-FE83-4FC7-AC01-23BD02C64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87243"/>
            <a:ext cx="10515600" cy="30729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691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C885-9268-4128-B352-56872A99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2726" cy="1325563"/>
          </a:xfrm>
        </p:spPr>
        <p:txBody>
          <a:bodyPr/>
          <a:lstStyle/>
          <a:p>
            <a:r>
              <a:rPr lang="en-US" dirty="0"/>
              <a:t>Results using</a:t>
            </a:r>
            <a:br>
              <a:rPr lang="en-US" dirty="0"/>
            </a:br>
            <a:r>
              <a:rPr lang="en-US" dirty="0"/>
              <a:t> Postman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026B2-C50B-4139-9E0F-766FDCEFFB94}"/>
              </a:ext>
            </a:extLst>
          </p:cNvPr>
          <p:cNvSpPr/>
          <p:nvPr/>
        </p:nvSpPr>
        <p:spPr>
          <a:xfrm>
            <a:off x="102139" y="1995129"/>
            <a:ext cx="45671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Sans"/>
              </a:rPr>
              <a:t>https://40d02993-f365-44c9-9473-2a66fc48ec03-bluemix.cloudant.com/sales/_design/MyDesign/_view/MyView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E86CE4-8BF6-4ED3-B965-335E8F775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915" y="201106"/>
            <a:ext cx="5990824" cy="64670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6784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7621" cy="1206172"/>
          </a:xfrm>
        </p:spPr>
        <p:txBody>
          <a:bodyPr>
            <a:normAutofit/>
          </a:bodyPr>
          <a:lstStyle/>
          <a:p>
            <a:r>
              <a:rPr lang="en-US" sz="3600" dirty="0"/>
              <a:t>Using Postman to Inspect a View or Secondary Index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97"/>
            <a:ext cx="10515600" cy="5025884"/>
          </a:xfrm>
        </p:spPr>
        <p:txBody>
          <a:bodyPr>
            <a:normAutofit/>
          </a:bodyPr>
          <a:lstStyle/>
          <a:p>
            <a:r>
              <a:rPr lang="en-US" dirty="0"/>
              <a:t>To find the data using the </a:t>
            </a:r>
            <a:r>
              <a:rPr lang="en-US" dirty="0">
                <a:solidFill>
                  <a:srgbClr val="00B050"/>
                </a:solidFill>
              </a:rPr>
              <a:t>high_temp </a:t>
            </a:r>
            <a:r>
              <a:rPr lang="en-US" dirty="0"/>
              <a:t>index in the </a:t>
            </a:r>
            <a:r>
              <a:rPr lang="en-US" dirty="0">
                <a:solidFill>
                  <a:srgbClr val="00B050"/>
                </a:solidFill>
              </a:rPr>
              <a:t>Temperature</a:t>
            </a:r>
            <a:r>
              <a:rPr lang="en-US" dirty="0"/>
              <a:t> design documents 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00000"/>
                </a:solidFill>
              </a:rPr>
              <a:t>GET https://.../sensordb/_design/Temperature/_view/high_temp</a:t>
            </a:r>
            <a:endParaRPr lang="en-US" dirty="0"/>
          </a:p>
          <a:p>
            <a:r>
              <a:rPr lang="en-US" dirty="0"/>
              <a:t>To see all fields in documents, we can use the </a:t>
            </a:r>
            <a:r>
              <a:rPr lang="en-US" dirty="0">
                <a:solidFill>
                  <a:srgbClr val="00B0F0"/>
                </a:solidFill>
              </a:rPr>
              <a:t>include_docs</a:t>
            </a:r>
            <a:r>
              <a:rPr lang="en-US" dirty="0"/>
              <a:t> option equal to TRUE. We can also limit the result to 2 documents: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00000"/>
                </a:solidFill>
              </a:rPr>
              <a:t>GET https://.../sensordb/_design/Temperature/_view/high_temp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? include_docs=true&amp;limit=2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61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839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To find sensor data with temperatures between 23 and 24, but only return up to 1 row, skipping the first row, you can submit the following request: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https://2d28bcd9-69cb-4d26-8588-270e1fdc02b4-bluemix.cloudant.com/sensordb/_design/Temperature/_view/high_temp?startkey=23&amp;endkey=24&amp;skip=1&amp;limit=1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8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54" y="437424"/>
            <a:ext cx="11339725" cy="1123362"/>
          </a:xfrm>
        </p:spPr>
        <p:txBody>
          <a:bodyPr>
            <a:normAutofit/>
          </a:bodyPr>
          <a:lstStyle/>
          <a:p>
            <a:r>
              <a:rPr lang="en-US" sz="3600" b="1" dirty="0"/>
              <a:t>The Cloudant NoSQL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73" y="1653170"/>
            <a:ext cx="10515600" cy="4374513"/>
          </a:xfrm>
        </p:spPr>
        <p:txBody>
          <a:bodyPr>
            <a:normAutofit/>
          </a:bodyPr>
          <a:lstStyle/>
          <a:p>
            <a:r>
              <a:rPr lang="en-US" dirty="0"/>
              <a:t>Cloudant is a NoSQL document database (not a relational database).</a:t>
            </a:r>
          </a:p>
          <a:p>
            <a:r>
              <a:rPr lang="en-US" dirty="0"/>
              <a:t>A NoSQL database contains a collection of JSON-formatted documents. </a:t>
            </a:r>
          </a:p>
          <a:p>
            <a:r>
              <a:rPr lang="en-US" dirty="0"/>
              <a:t>The database is maintained on the cloud and is widely accessible.</a:t>
            </a:r>
          </a:p>
          <a:p>
            <a:r>
              <a:rPr lang="en-US" dirty="0"/>
              <a:t>Cloudant’s RESTful API makes every document in your database accessible as JSON.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9F34-5B3E-4115-AFB1-294CBD5BE68B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771149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FD50-93BE-4B8B-BB3E-09E40F65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85" y="1163911"/>
            <a:ext cx="3922986" cy="1325563"/>
          </a:xfrm>
        </p:spPr>
        <p:txBody>
          <a:bodyPr/>
          <a:lstStyle/>
          <a:p>
            <a:r>
              <a:rPr lang="en-US" dirty="0"/>
              <a:t>Complex keys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7E28ED-8B04-4361-9557-28C8D714A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316" y="186450"/>
            <a:ext cx="4338145" cy="38436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E2966-1931-458A-8FCA-3A264572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96" y="4151186"/>
            <a:ext cx="10110324" cy="25544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7629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Reduce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Reduce function processes the output of the map operation to aggregate results.</a:t>
            </a:r>
          </a:p>
          <a:p>
            <a:r>
              <a:rPr lang="en-US" sz="2400" dirty="0"/>
              <a:t>Reduces are called with three parameters: keys, values, and rereduce.</a:t>
            </a:r>
          </a:p>
          <a:p>
            <a:pPr marL="0" indent="0">
              <a:buNone/>
            </a:pPr>
            <a:r>
              <a:rPr lang="en-US" sz="2400" dirty="0"/>
              <a:t>	- keys will be a list of keys as emitted by the map or, if rereduce is true, null.</a:t>
            </a:r>
          </a:p>
          <a:p>
            <a:pPr marL="0" indent="0">
              <a:buNone/>
            </a:pPr>
            <a:r>
              <a:rPr lang="en-US" sz="2400" dirty="0"/>
              <a:t>	- values will be a list of values for each element in keys, or if rereduce is 	true, a list of results from previous reduce functions.</a:t>
            </a:r>
          </a:p>
          <a:p>
            <a:pPr marL="0" indent="0">
              <a:buNone/>
            </a:pPr>
            <a:r>
              <a:rPr lang="en-US" sz="2400" dirty="0"/>
              <a:t>	- rereduce will be true or false.</a:t>
            </a:r>
          </a:p>
          <a:p>
            <a:r>
              <a:rPr lang="en-US" sz="2400" dirty="0"/>
              <a:t>Whenever possible use of the built-in reduce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6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Reduces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_count </a:t>
            </a:r>
            <a:r>
              <a:rPr lang="en-US" dirty="0"/>
              <a:t>Reports the number of docs emitted by the map function, regardless of the emitted values’ types.</a:t>
            </a:r>
          </a:p>
          <a:p>
            <a:r>
              <a:rPr lang="en-US" dirty="0">
                <a:solidFill>
                  <a:srgbClr val="00B0F0"/>
                </a:solidFill>
              </a:rPr>
              <a:t>_sum </a:t>
            </a:r>
            <a:r>
              <a:rPr lang="en-US" dirty="0"/>
              <a:t>Given an array of numeric values, _sum, sums them up. This can be used to report a summary of salaries for each department.</a:t>
            </a:r>
          </a:p>
          <a:p>
            <a:r>
              <a:rPr lang="en-US" dirty="0">
                <a:solidFill>
                  <a:srgbClr val="00B0F0"/>
                </a:solidFill>
              </a:rPr>
              <a:t>_stats </a:t>
            </a:r>
            <a:r>
              <a:rPr lang="en-US" dirty="0"/>
              <a:t>Produces a JSON structure containing the sum, count, min, max, and sum squared.</a:t>
            </a:r>
          </a:p>
          <a:p>
            <a:endParaRPr lang="en-US" dirty="0"/>
          </a:p>
          <a:p>
            <a:r>
              <a:rPr lang="en-US" dirty="0"/>
              <a:t>As in the case of </a:t>
            </a:r>
            <a:r>
              <a:rPr lang="en-US" dirty="0">
                <a:solidFill>
                  <a:srgbClr val="00B0F0"/>
                </a:solidFill>
              </a:rPr>
              <a:t>_sum</a:t>
            </a:r>
            <a:r>
              <a:rPr lang="en-US" dirty="0"/>
              <a:t>, the </a:t>
            </a:r>
            <a:r>
              <a:rPr lang="en-US" dirty="0">
                <a:solidFill>
                  <a:srgbClr val="00B0F0"/>
                </a:solidFill>
              </a:rPr>
              <a:t>_stats </a:t>
            </a:r>
            <a:r>
              <a:rPr lang="en-US" dirty="0"/>
              <a:t>function only works with numeric values and arrays of numbers; an error is generated if a string or an object is passed as the argument for the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4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16" y="242809"/>
            <a:ext cx="6752897" cy="5275122"/>
          </a:xfrm>
        </p:spPr>
        <p:txBody>
          <a:bodyPr>
            <a:normAutofit/>
          </a:bodyPr>
          <a:lstStyle/>
          <a:p>
            <a:r>
              <a:rPr lang="en-US" dirty="0"/>
              <a:t>To create an index that counts:</a:t>
            </a:r>
          </a:p>
          <a:p>
            <a:r>
              <a:rPr lang="en-US" dirty="0"/>
              <a:t>To create the query to the index: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GET https:// … /sensordb/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_design/Temperature/_view/high_temp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?group=true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33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2D15D-31BC-4910-8639-13817063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43" y="147144"/>
            <a:ext cx="2893438" cy="65743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57208" y="1692916"/>
            <a:ext cx="1128409" cy="306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86991" y="2622408"/>
            <a:ext cx="2944072" cy="13072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63343" y="6276077"/>
            <a:ext cx="1128409" cy="306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6A631B-B2E2-4D06-B0DB-EB4052C2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57" y="2499806"/>
            <a:ext cx="3257550" cy="42672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6193156" y="281052"/>
            <a:ext cx="632102" cy="271591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1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766"/>
            <a:ext cx="10515600" cy="520419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Using the same request but without </a:t>
            </a:r>
            <a:r>
              <a:rPr lang="en-US" dirty="0">
                <a:solidFill>
                  <a:srgbClr val="00B0F0"/>
                </a:solidFill>
              </a:rPr>
              <a:t>group=true</a:t>
            </a:r>
            <a:r>
              <a:rPr lang="en-US" dirty="0"/>
              <a:t> option, the database server returns the number of documents in the database: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00000"/>
                </a:solidFill>
              </a:rPr>
              <a:t>GET https:// … /sensordb/_design/Temperature/_view/high_temp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127E-82FD-45ED-B599-AB11C8E5EF01}" type="slidenum">
              <a:rPr lang="en-US" smtClean="0"/>
              <a:t>34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666E7F-D832-47AE-AFC7-B6EE30F5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47" y="2940733"/>
            <a:ext cx="4809797" cy="33259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978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414564"/>
            <a:ext cx="6987268" cy="723775"/>
          </a:xfrm>
        </p:spPr>
        <p:txBody>
          <a:bodyPr/>
          <a:lstStyle/>
          <a:p>
            <a:r>
              <a:rPr lang="en-US" dirty="0"/>
              <a:t>Getting Started with Bluemix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62062"/>
            <a:ext cx="3490913" cy="4779305"/>
          </a:xfrm>
        </p:spPr>
        <p:txBody>
          <a:bodyPr/>
          <a:lstStyle/>
          <a:p>
            <a:r>
              <a:rPr lang="en-US" dirty="0"/>
              <a:t>Go to: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http://bluemix.net/</a:t>
            </a:r>
            <a:r>
              <a:rPr lang="en-US" dirty="0"/>
              <a:t> </a:t>
            </a:r>
          </a:p>
          <a:p>
            <a:r>
              <a:rPr lang="en-US" dirty="0"/>
              <a:t>Create: </a:t>
            </a:r>
          </a:p>
          <a:p>
            <a:pPr marL="0" indent="0">
              <a:buNone/>
            </a:pPr>
            <a:r>
              <a:rPr lang="en-US" dirty="0"/>
              <a:t>   a free account</a:t>
            </a:r>
          </a:p>
          <a:p>
            <a:r>
              <a:rPr lang="en-US" dirty="0"/>
              <a:t>Log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1262062"/>
            <a:ext cx="8600481" cy="5065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9F34-5B3E-4115-AFB1-294CBD5BE68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</p:spTree>
    <p:extLst>
      <p:ext uri="{BB962C8B-B14F-4D97-AF65-F5344CB8AC3E}">
        <p14:creationId xmlns:p14="http://schemas.microsoft.com/office/powerpoint/2010/main" val="296068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1F5C-B41C-497D-B7E4-EF443552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1884"/>
          </a:xfrm>
        </p:spPr>
        <p:txBody>
          <a:bodyPr/>
          <a:lstStyle/>
          <a:p>
            <a:r>
              <a:rPr lang="en-US" dirty="0"/>
              <a:t>The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5657EE-F94D-4DD8-A067-7466E8300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01" y="1405643"/>
            <a:ext cx="9593197" cy="50971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99284A1-BE2C-42AC-96B9-0EA424583EC8}"/>
              </a:ext>
            </a:extLst>
          </p:cNvPr>
          <p:cNvSpPr/>
          <p:nvPr/>
        </p:nvSpPr>
        <p:spPr>
          <a:xfrm>
            <a:off x="4693596" y="6054570"/>
            <a:ext cx="2534056" cy="48347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7B8FA7-DFBA-4C61-B78B-6DF72F003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694" y="750631"/>
            <a:ext cx="8974455" cy="5830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3454752-DBE1-4222-8320-616C8F76BB2E}"/>
              </a:ext>
            </a:extLst>
          </p:cNvPr>
          <p:cNvSpPr/>
          <p:nvPr/>
        </p:nvSpPr>
        <p:spPr>
          <a:xfrm>
            <a:off x="4664413" y="3899893"/>
            <a:ext cx="3073940" cy="132386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073C9-C07C-4DAB-A102-5AC1E799BC4B}"/>
              </a:ext>
            </a:extLst>
          </p:cNvPr>
          <p:cNvSpPr txBox="1"/>
          <p:nvPr/>
        </p:nvSpPr>
        <p:spPr>
          <a:xfrm>
            <a:off x="1628694" y="104300"/>
            <a:ext cx="4399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Selecting the template</a:t>
            </a:r>
          </a:p>
        </p:txBody>
      </p:sp>
    </p:spTree>
    <p:extLst>
      <p:ext uri="{BB962C8B-B14F-4D97-AF65-F5344CB8AC3E}">
        <p14:creationId xmlns:p14="http://schemas.microsoft.com/office/powerpoint/2010/main" val="226521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E2280-D257-4E2A-AEE7-3A77C83D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95" y="714983"/>
            <a:ext cx="10611980" cy="5847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972CA4D-6DA0-4B56-A222-66F6DFAB7307}"/>
              </a:ext>
            </a:extLst>
          </p:cNvPr>
          <p:cNvSpPr/>
          <p:nvPr/>
        </p:nvSpPr>
        <p:spPr>
          <a:xfrm>
            <a:off x="3647873" y="2208179"/>
            <a:ext cx="1303507" cy="78307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B3F823-691B-473E-9C70-0F41358850F9}"/>
              </a:ext>
            </a:extLst>
          </p:cNvPr>
          <p:cNvSpPr/>
          <p:nvPr/>
        </p:nvSpPr>
        <p:spPr>
          <a:xfrm>
            <a:off x="8829473" y="6065195"/>
            <a:ext cx="2216285" cy="57393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C4B3F-4364-43ED-9E90-A411063EBA96}"/>
              </a:ext>
            </a:extLst>
          </p:cNvPr>
          <p:cNvSpPr txBox="1"/>
          <p:nvPr/>
        </p:nvSpPr>
        <p:spPr>
          <a:xfrm>
            <a:off x="1384561" y="126459"/>
            <a:ext cx="432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8675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BA7EF-EC23-4D41-933B-C85654419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61" y="1055452"/>
            <a:ext cx="11145728" cy="5160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AFFA0-4069-4C2D-90AD-A4FE043A7137}"/>
              </a:ext>
            </a:extLst>
          </p:cNvPr>
          <p:cNvSpPr txBox="1"/>
          <p:nvPr/>
        </p:nvSpPr>
        <p:spPr>
          <a:xfrm>
            <a:off x="976000" y="350196"/>
            <a:ext cx="466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Launching the Database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872FD6-3152-48F9-B26D-45AE2527DF60}"/>
              </a:ext>
            </a:extLst>
          </p:cNvPr>
          <p:cNvSpPr/>
          <p:nvPr/>
        </p:nvSpPr>
        <p:spPr>
          <a:xfrm>
            <a:off x="9489331" y="3015525"/>
            <a:ext cx="1755844" cy="57393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5C92-A70C-4982-8D01-235BCA26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08" y="243530"/>
            <a:ext cx="4760068" cy="6903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+mn-ea"/>
                <a:cs typeface="+mn-cs"/>
              </a:rPr>
              <a:t>The Cloudant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ED6D4-48D3-4324-B28C-4AA3F21D2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421" y="1167319"/>
            <a:ext cx="7840621" cy="52576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AB6C477-1DA3-4D5B-8629-B5F3E5626FDD}"/>
              </a:ext>
            </a:extLst>
          </p:cNvPr>
          <p:cNvSpPr/>
          <p:nvPr/>
        </p:nvSpPr>
        <p:spPr>
          <a:xfrm>
            <a:off x="3526276" y="1838528"/>
            <a:ext cx="676073" cy="38910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B9D1A-A51B-4875-8425-224603BC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91" y="1167319"/>
            <a:ext cx="2149343" cy="39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1228</Words>
  <Application>Microsoft Office PowerPoint</Application>
  <PresentationFormat>Widescreen</PresentationFormat>
  <Paragraphs>149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OpenSans</vt:lpstr>
      <vt:lpstr>Wingdings</vt:lpstr>
      <vt:lpstr>Office Theme</vt:lpstr>
      <vt:lpstr>Web Apps with REST-ful API</vt:lpstr>
      <vt:lpstr>IBM Bluemix </vt:lpstr>
      <vt:lpstr>The Cloudant NoSQL Database </vt:lpstr>
      <vt:lpstr>Getting Started with Bluemix</vt:lpstr>
      <vt:lpstr>The Dashboard</vt:lpstr>
      <vt:lpstr>PowerPoint Presentation</vt:lpstr>
      <vt:lpstr>PowerPoint Presentation</vt:lpstr>
      <vt:lpstr>PowerPoint Presentation</vt:lpstr>
      <vt:lpstr>The Cloudant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Created Documents in the Database</vt:lpstr>
      <vt:lpstr>REST Access to Cloudant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Defining Secondary Index or Map Function</vt:lpstr>
      <vt:lpstr>PowerPoint Presentation</vt:lpstr>
      <vt:lpstr>Results from Executing the View in Cloudant</vt:lpstr>
      <vt:lpstr>Results using  Postman</vt:lpstr>
      <vt:lpstr>Using Postman to Inspect a View or Secondary Index</vt:lpstr>
      <vt:lpstr>PowerPoint Presentation</vt:lpstr>
      <vt:lpstr>Complex keys</vt:lpstr>
      <vt:lpstr>The Reduce Function</vt:lpstr>
      <vt:lpstr>Built-in Reduces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</dc:title>
  <dc:creator>Jololian, Leon</dc:creator>
  <cp:lastModifiedBy>Jololian, Leon</cp:lastModifiedBy>
  <cp:revision>76</cp:revision>
  <dcterms:created xsi:type="dcterms:W3CDTF">2017-08-25T05:19:23Z</dcterms:created>
  <dcterms:modified xsi:type="dcterms:W3CDTF">2018-03-27T22:01:17Z</dcterms:modified>
</cp:coreProperties>
</file>