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Programas base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353535"/>
                </a:solidFill>
                <a:round/>
              </a:ln>
              <a:effectLst>
                <a:outerShdw blurRad="50800" dist="38100" dir="2700000" algn="tl" rotWithShape="0">
                  <a:srgbClr val="35353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Windows</c:v>
                </c:pt>
                <c:pt idx="1">
                  <c:v>Mac Os</c:v>
                </c:pt>
                <c:pt idx="2">
                  <c:v>Linux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0.47</c:v>
                </c:pt>
                <c:pt idx="1">
                  <c:v>0.13</c:v>
                </c:pt>
                <c:pt idx="2">
                  <c:v>0.41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icrosoft" TargetMode="External"/><Relationship Id="rId13" Type="http://schemas.openxmlformats.org/officeDocument/2006/relationships/hyperlink" Target="https://es.wikipedia.org/wiki/Sistema_operativo" TargetMode="External"/><Relationship Id="rId18" Type="http://schemas.openxmlformats.org/officeDocument/2006/relationships/hyperlink" Target="https://es.wikipedia.org/wiki/Mac_OS" TargetMode="External"/><Relationship Id="rId3" Type="http://schemas.openxmlformats.org/officeDocument/2006/relationships/hyperlink" Target="https://es.wikipedia.org/wiki/Software" TargetMode="External"/><Relationship Id="rId7" Type="http://schemas.openxmlformats.org/officeDocument/2006/relationships/hyperlink" Target="https://es.wikipedia.org/wiki/Sistemas_empotrados" TargetMode="External"/><Relationship Id="rId12" Type="http://schemas.openxmlformats.org/officeDocument/2006/relationships/hyperlink" Target="https://es.wikipedia.org/wiki/Windows_NT" TargetMode="External"/><Relationship Id="rId17" Type="http://schemas.openxmlformats.org/officeDocument/2006/relationships/hyperlink" Target="https://es.wikipedia.org/wiki/Microsoft_Windows#cite_note-aboutcomnov-1" TargetMode="External"/><Relationship Id="rId2" Type="http://schemas.openxmlformats.org/officeDocument/2006/relationships/hyperlink" Target="https://es.wikipedia.org/wiki/Distribuci%C3%B3n_de_software" TargetMode="External"/><Relationship Id="rId16" Type="http://schemas.openxmlformats.org/officeDocument/2006/relationships/hyperlink" Target="https://es.wikipedia.org/wiki/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ervidores" TargetMode="External"/><Relationship Id="rId11" Type="http://schemas.openxmlformats.org/officeDocument/2006/relationships/hyperlink" Target="https://es.wikipedia.org/wiki/Sistemas_operativos" TargetMode="External"/><Relationship Id="rId5" Type="http://schemas.openxmlformats.org/officeDocument/2006/relationships/hyperlink" Target="https://es.wikipedia.org/wiki/Smartphone" TargetMode="External"/><Relationship Id="rId15" Type="http://schemas.openxmlformats.org/officeDocument/2006/relationships/hyperlink" Target="https://es.wikipedia.org/wiki/MS-DOS" TargetMode="External"/><Relationship Id="rId10" Type="http://schemas.openxmlformats.org/officeDocument/2006/relationships/hyperlink" Target="https://es.wikipedia.org/wiki/Arquitectura_ARM" TargetMode="External"/><Relationship Id="rId19" Type="http://schemas.openxmlformats.org/officeDocument/2006/relationships/hyperlink" Target="https://es.wikipedia.org/wiki/1984" TargetMode="External"/><Relationship Id="rId4" Type="http://schemas.openxmlformats.org/officeDocument/2006/relationships/hyperlink" Target="https://es.wikipedia.org/wiki/Computadora_personal" TargetMode="External"/><Relationship Id="rId9" Type="http://schemas.openxmlformats.org/officeDocument/2006/relationships/hyperlink" Target="https://es.wikipedia.org/wiki/X86" TargetMode="External"/><Relationship Id="rId14" Type="http://schemas.openxmlformats.org/officeDocument/2006/relationships/hyperlink" Target="https://es.wikipedia.org/wiki/198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Windows_3.0" TargetMode="External"/><Relationship Id="rId13" Type="http://schemas.openxmlformats.org/officeDocument/2006/relationships/hyperlink" Target="https://es.wikipedia.org/wiki/Windows_7" TargetMode="External"/><Relationship Id="rId3" Type="http://schemas.openxmlformats.org/officeDocument/2006/relationships/hyperlink" Target="https://es.wikipedia.org/wiki/Computadora_de_escritorio" TargetMode="External"/><Relationship Id="rId7" Type="http://schemas.openxmlformats.org/officeDocument/2006/relationships/hyperlink" Target="https://es.wikipedia.org/wiki/Dispositivos_m%C3%B3viles" TargetMode="External"/><Relationship Id="rId12" Type="http://schemas.openxmlformats.org/officeDocument/2006/relationships/hyperlink" Target="https://es.wikipedia.org/wiki/L%C3%ADnea_de_comandos" TargetMode="External"/><Relationship Id="rId2" Type="http://schemas.openxmlformats.org/officeDocument/2006/relationships/hyperlink" Target="https://es.wikipedia.org/wiki/Windows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Windows_10_Mobile" TargetMode="External"/><Relationship Id="rId11" Type="http://schemas.openxmlformats.org/officeDocument/2006/relationships/hyperlink" Target="https://es.wikipedia.org/wiki/MS-DOS" TargetMode="External"/><Relationship Id="rId5" Type="http://schemas.openxmlformats.org/officeDocument/2006/relationships/hyperlink" Target="https://es.wikipedia.org/wiki/Servidor" TargetMode="External"/><Relationship Id="rId15" Type="http://schemas.openxmlformats.org/officeDocument/2006/relationships/hyperlink" Target="https://es.wikipedia.org/wiki/Windows_8.1" TargetMode="External"/><Relationship Id="rId10" Type="http://schemas.openxmlformats.org/officeDocument/2006/relationships/hyperlink" Target="https://es.wikipedia.org/wiki/Interfaz_gr%C3%A1fica_de_usuario" TargetMode="External"/><Relationship Id="rId4" Type="http://schemas.openxmlformats.org/officeDocument/2006/relationships/hyperlink" Target="https://es.wikipedia.org/wiki/Windows_Server_2016" TargetMode="External"/><Relationship Id="rId9" Type="http://schemas.openxmlformats.org/officeDocument/2006/relationships/hyperlink" Target="https://es.wikipedia.org/wiki/1985" TargetMode="External"/><Relationship Id="rId14" Type="http://schemas.openxmlformats.org/officeDocument/2006/relationships/hyperlink" Target="https://es.wikipedia.org/wiki/Windows_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PL" TargetMode="External"/><Relationship Id="rId13" Type="http://schemas.openxmlformats.org/officeDocument/2006/relationships/hyperlink" Target="https://es.wikipedia.org/wiki/GNU/Linux#cite_note-2" TargetMode="External"/><Relationship Id="rId18" Type="http://schemas.openxmlformats.org/officeDocument/2006/relationships/hyperlink" Target="https://es.wikipedia.org/wiki/Distribuci%C3%B3n_de_Linux" TargetMode="External"/><Relationship Id="rId3" Type="http://schemas.openxmlformats.org/officeDocument/2006/relationships/hyperlink" Target="https://es.wikipedia.org/wiki/FSF" TargetMode="External"/><Relationship Id="rId7" Type="http://schemas.openxmlformats.org/officeDocument/2006/relationships/hyperlink" Target="https://es.wikipedia.org/wiki/C%C3%B3digo_fuente" TargetMode="External"/><Relationship Id="rId12" Type="http://schemas.openxmlformats.org/officeDocument/2006/relationships/hyperlink" Target="https://es.wikipedia.org/wiki/Sistema_operativo" TargetMode="External"/><Relationship Id="rId17" Type="http://schemas.openxmlformats.org/officeDocument/2006/relationships/hyperlink" Target="https://es.wikipedia.org/wiki/GNU/Linux#cite_note-4" TargetMode="External"/><Relationship Id="rId2" Type="http://schemas.openxmlformats.org/officeDocument/2006/relationships/hyperlink" Target="https://es.wikipedia.org/wiki/GNU" TargetMode="External"/><Relationship Id="rId16" Type="http://schemas.openxmlformats.org/officeDocument/2006/relationships/hyperlink" Target="https://es.wikipedia.org/wiki/Proyecto_GNU" TargetMode="External"/><Relationship Id="rId20" Type="http://schemas.openxmlformats.org/officeDocument/2006/relationships/hyperlink" Target="https://e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oftware_libre" TargetMode="External"/><Relationship Id="rId11" Type="http://schemas.openxmlformats.org/officeDocument/2006/relationships/hyperlink" Target="https://es.wikipedia.org/wiki/Jerga" TargetMode="External"/><Relationship Id="rId5" Type="http://schemas.openxmlformats.org/officeDocument/2006/relationships/hyperlink" Target="https://es.wikipedia.org/wiki/Linus_Torvalds" TargetMode="External"/><Relationship Id="rId15" Type="http://schemas.openxmlformats.org/officeDocument/2006/relationships/hyperlink" Target="https://es.wikipedia.org/wiki/GNOME" TargetMode="External"/><Relationship Id="rId10" Type="http://schemas.openxmlformats.org/officeDocument/2006/relationships/hyperlink" Target="https://es.wikipedia.org/wiki/Linux_(n%C3%BAcleo)" TargetMode="External"/><Relationship Id="rId19" Type="http://schemas.openxmlformats.org/officeDocument/2006/relationships/hyperlink" Target="https://es.wikipedia.org/wiki/Unix" TargetMode="External"/><Relationship Id="rId4" Type="http://schemas.openxmlformats.org/officeDocument/2006/relationships/hyperlink" Target="https://es.wikipedia.org/wiki/N%C3%BAcleo_Linux" TargetMode="External"/><Relationship Id="rId9" Type="http://schemas.openxmlformats.org/officeDocument/2006/relationships/hyperlink" Target="https://es.wikipedia.org/wiki/GNU/Linux#cite_note-1" TargetMode="External"/><Relationship Id="rId14" Type="http://schemas.openxmlformats.org/officeDocument/2006/relationships/hyperlink" Target="https://es.wikipedia.org/wiki/GNU/Linux#cite_note-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upercomputadora" TargetMode="External"/><Relationship Id="rId13" Type="http://schemas.openxmlformats.org/officeDocument/2006/relationships/hyperlink" Target="https://es.wikipedia.org/wiki/Computador_port%C3%A1til" TargetMode="External"/><Relationship Id="rId3" Type="http://schemas.openxmlformats.org/officeDocument/2006/relationships/hyperlink" Target="https://es.wikipedia.org/wiki/Debian_GNU/Hurd" TargetMode="External"/><Relationship Id="rId7" Type="http://schemas.openxmlformats.org/officeDocument/2006/relationships/hyperlink" Target="https://es.wikipedia.org/wiki/Servidor" TargetMode="External"/><Relationship Id="rId12" Type="http://schemas.openxmlformats.org/officeDocument/2006/relationships/hyperlink" Target="https://es.wikipedia.org/wiki/Computadora_de_escritorio" TargetMode="External"/><Relationship Id="rId17" Type="http://schemas.openxmlformats.org/officeDocument/2006/relationships/hyperlink" Target="https://es.wikipedia.org/wiki/Videoconsola" TargetMode="External"/><Relationship Id="rId2" Type="http://schemas.openxmlformats.org/officeDocument/2006/relationships/hyperlink" Target="https://es.wikipedia.org/wiki/Android" TargetMode="External"/><Relationship Id="rId16" Type="http://schemas.openxmlformats.org/officeDocument/2006/relationships/hyperlink" Target="https://es.wikipedia.org/wiki/Sistema_embebi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istribuci%C3%B3n_Linux" TargetMode="External"/><Relationship Id="rId11" Type="http://schemas.openxmlformats.org/officeDocument/2006/relationships/hyperlink" Target="https://es.wikipedia.org/wiki/GNU/Linux#cite_note-7" TargetMode="External"/><Relationship Id="rId5" Type="http://schemas.openxmlformats.org/officeDocument/2006/relationships/hyperlink" Target="https://es.wikipedia.org/wiki/Controversia_por_la_denominaci%C3%B3n_GNU/Linux" TargetMode="External"/><Relationship Id="rId15" Type="http://schemas.openxmlformats.org/officeDocument/2006/relationships/hyperlink" Target="https://es.wikipedia.org/wiki/Tel%C3%A9fono_celular" TargetMode="External"/><Relationship Id="rId10" Type="http://schemas.openxmlformats.org/officeDocument/2006/relationships/hyperlink" Target="https://es.wikipedia.org/wiki/GNU/Linux#cite_note-6" TargetMode="External"/><Relationship Id="rId4" Type="http://schemas.openxmlformats.org/officeDocument/2006/relationships/hyperlink" Target="https://es.wikipedia.org/wiki/GNU/Linux#Denominaci.C3.B3n_GNU.2FLinux" TargetMode="External"/><Relationship Id="rId9" Type="http://schemas.openxmlformats.org/officeDocument/2006/relationships/hyperlink" Target="https://es.wikipedia.org/wiki/GNU/Linux#cite_note-5" TargetMode="External"/><Relationship Id="rId14" Type="http://schemas.openxmlformats.org/officeDocument/2006/relationships/hyperlink" Target="https://es.wikipedia.org/wiki/P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ystem_7" TargetMode="External"/><Relationship Id="rId13" Type="http://schemas.openxmlformats.org/officeDocument/2006/relationships/hyperlink" Target="https://es.wikipedia.org/wiki/Men%C3%BA_(inform%C3%A1tica)" TargetMode="External"/><Relationship Id="rId3" Type="http://schemas.openxmlformats.org/officeDocument/2006/relationships/hyperlink" Target="https://es.wikipedia.org/wiki/Idioma_espa%C3%B1ol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iki/Icono_(inform%C3%A1tica)" TargetMode="External"/><Relationship Id="rId17" Type="http://schemas.openxmlformats.org/officeDocument/2006/relationships/hyperlink" Target="https://es.wikipedia.org/wiki/Andy_Hertzfeld" TargetMode="External"/><Relationship Id="rId2" Type="http://schemas.openxmlformats.org/officeDocument/2006/relationships/hyperlink" Target="https://es.wikipedia.org/wiki/Idioma_ingl%C3%A9s" TargetMode="External"/><Relationship Id="rId16" Type="http://schemas.openxmlformats.org/officeDocument/2006/relationships/hyperlink" Target="https://es.wikipedia.org/wiki/Jef_Rask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mputadora" TargetMode="External"/><Relationship Id="rId11" Type="http://schemas.openxmlformats.org/officeDocument/2006/relationships/hyperlink" Target="https://es.wikipedia.org/wiki/Ventana_(inform%C3%A1tica)" TargetMode="External"/><Relationship Id="rId5" Type="http://schemas.openxmlformats.org/officeDocument/2006/relationships/hyperlink" Target="https://es.wikipedia.org/wiki/Apple_Inc." TargetMode="External"/><Relationship Id="rId15" Type="http://schemas.openxmlformats.org/officeDocument/2006/relationships/hyperlink" Target="https://es.wikipedia.org/wiki/Bill_Atkinson" TargetMode="External"/><Relationship Id="rId10" Type="http://schemas.openxmlformats.org/officeDocument/2006/relationships/hyperlink" Target="https://es.wikipedia.org/wiki/Mouse" TargetMode="External"/><Relationship Id="rId4" Type="http://schemas.openxmlformats.org/officeDocument/2006/relationships/hyperlink" Target="https://es.wikipedia.org/wiki/Sistema_operativo" TargetMode="External"/><Relationship Id="rId9" Type="http://schemas.openxmlformats.org/officeDocument/2006/relationships/hyperlink" Target="https://es.wikipedia.org/wiki/Interfaz_gr%C3%A1fica" TargetMode="External"/><Relationship Id="rId14" Type="http://schemas.openxmlformats.org/officeDocument/2006/relationships/hyperlink" Target="https://es.wikipedia.org/wiki/MS-DO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Xerox_Alto" TargetMode="External"/><Relationship Id="rId13" Type="http://schemas.openxmlformats.org/officeDocument/2006/relationships/hyperlink" Target="https://es.wikipedia.org/wiki/Doug_Engelbart" TargetMode="External"/><Relationship Id="rId3" Type="http://schemas.openxmlformats.org/officeDocument/2006/relationships/hyperlink" Target="https://es.wikipedia.org/wiki/Mac_OS_9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/index.php?title=On-Line_System&amp;action=edit&amp;redlink=1" TargetMode="External"/><Relationship Id="rId2" Type="http://schemas.openxmlformats.org/officeDocument/2006/relationships/hyperlink" Target="https://es.wikipedia.org/wiki/19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Unix" TargetMode="External"/><Relationship Id="rId11" Type="http://schemas.openxmlformats.org/officeDocument/2006/relationships/hyperlink" Target="https://es.wikipedia.org/wiki/Ivan_Sutherland" TargetMode="External"/><Relationship Id="rId5" Type="http://schemas.openxmlformats.org/officeDocument/2006/relationships/hyperlink" Target="https://es.wikipedia.org/wiki/Mac_OS_X" TargetMode="External"/><Relationship Id="rId10" Type="http://schemas.openxmlformats.org/officeDocument/2006/relationships/hyperlink" Target="https://es.wikipedia.org/wiki/Sketchpad" TargetMode="External"/><Relationship Id="rId4" Type="http://schemas.openxmlformats.org/officeDocument/2006/relationships/hyperlink" Target="https://es.wikipedia.org/wiki/1999" TargetMode="External"/><Relationship Id="rId9" Type="http://schemas.openxmlformats.org/officeDocument/2006/relationships/hyperlink" Target="https://es.wikipedia.org/wiki/Xerox_PA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PROGRAMAS BASE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SISTEMAS OPERATIVO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463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Tm="50">
        <p14:honeycomb/>
      </p:transition>
    </mc:Choice>
    <mc:Fallback>
      <p:transition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ac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72" y="828136"/>
            <a:ext cx="5843349" cy="508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98910"/>
      </p:ext>
    </p:extLst>
  </p:cSld>
  <p:clrMapOvr>
    <a:masterClrMapping/>
  </p:clrMapOvr>
  <p:transition spd="slow" advTm="5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37380"/>
              </p:ext>
            </p:extLst>
          </p:nvPr>
        </p:nvGraphicFramePr>
        <p:xfrm>
          <a:off x="2208362" y="1017917"/>
          <a:ext cx="9296251" cy="4893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989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50">
        <p14:glitter dir="d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Windows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7544" y="2159358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/>
              <a:t>Microsoft Windows</a:t>
            </a:r>
            <a:r>
              <a:rPr lang="es-GT" dirty="0"/>
              <a:t> (conocido generalmente como </a:t>
            </a:r>
            <a:r>
              <a:rPr lang="es-GT" b="1" dirty="0"/>
              <a:t>Windows</a:t>
            </a:r>
            <a:r>
              <a:rPr lang="es-GT" dirty="0"/>
              <a:t> o </a:t>
            </a:r>
            <a:r>
              <a:rPr lang="es-GT" b="1" dirty="0"/>
              <a:t>MS Windows</a:t>
            </a:r>
            <a:r>
              <a:rPr lang="es-GT" dirty="0"/>
              <a:t>), es el nombre de una familia de </a:t>
            </a:r>
            <a:r>
              <a:rPr lang="es-GT" dirty="0">
                <a:hlinkClick r:id="rId2" tooltip="Distribución de software"/>
              </a:rPr>
              <a:t>distribuciones</a:t>
            </a:r>
            <a:r>
              <a:rPr lang="es-GT" dirty="0"/>
              <a:t> 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 para </a:t>
            </a:r>
            <a:r>
              <a:rPr lang="es-GT" dirty="0">
                <a:hlinkClick r:id="rId4" tooltip="Computadora personal"/>
              </a:rPr>
              <a:t>PC</a:t>
            </a:r>
            <a:r>
              <a:rPr lang="es-GT" dirty="0"/>
              <a:t>, </a:t>
            </a:r>
            <a:r>
              <a:rPr lang="es-GT" dirty="0" err="1">
                <a:hlinkClick r:id="rId5" tooltip="Smartphone"/>
              </a:rPr>
              <a:t>smartphone</a:t>
            </a:r>
            <a:r>
              <a:rPr lang="es-GT" dirty="0"/>
              <a:t>, </a:t>
            </a:r>
            <a:r>
              <a:rPr lang="es-GT" dirty="0">
                <a:hlinkClick r:id="rId6" tooltip="Servidores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7" tooltip="Sistemas empotrados"/>
              </a:rPr>
              <a:t>sistemas empotrados</a:t>
            </a:r>
            <a:r>
              <a:rPr lang="es-GT" dirty="0"/>
              <a:t>, desarrollados y vendidos por </a:t>
            </a:r>
            <a:r>
              <a:rPr lang="es-GT" dirty="0">
                <a:hlinkClick r:id="rId8" tooltip="Microsoft"/>
              </a:rPr>
              <a:t>Microsoft</a:t>
            </a:r>
            <a:r>
              <a:rPr lang="es-GT" dirty="0"/>
              <a:t> y disponibles para múltiples arquitecturas, tales como </a:t>
            </a:r>
            <a:r>
              <a:rPr lang="es-GT" dirty="0">
                <a:hlinkClick r:id="rId9" tooltip="X86"/>
              </a:rPr>
              <a:t>x86</a:t>
            </a:r>
            <a:r>
              <a:rPr lang="es-GT" dirty="0"/>
              <a:t> y </a:t>
            </a:r>
            <a:r>
              <a:rPr lang="es-GT" dirty="0">
                <a:hlinkClick r:id="rId10" tooltip="Arquitectura ARM"/>
              </a:rPr>
              <a:t>ARM</a:t>
            </a:r>
            <a:r>
              <a:rPr lang="es-GT" dirty="0"/>
              <a:t>.</a:t>
            </a:r>
          </a:p>
          <a:p>
            <a:r>
              <a:rPr lang="es-GT" dirty="0"/>
              <a:t>Desde un punto de vista técnico, no son </a:t>
            </a:r>
            <a:r>
              <a:rPr lang="es-GT" dirty="0">
                <a:hlinkClick r:id="rId11" tooltip="Sistemas operativos"/>
              </a:rPr>
              <a:t>sistemas operativos</a:t>
            </a:r>
            <a:r>
              <a:rPr lang="es-GT" dirty="0"/>
              <a:t>, sino que contienen uno (tradicionalmente MS-DOS, o el más actual cuyo núcleo es </a:t>
            </a:r>
            <a:r>
              <a:rPr lang="es-GT" dirty="0">
                <a:hlinkClick r:id="rId12" tooltip="Windows NT"/>
              </a:rPr>
              <a:t>Windows NT</a:t>
            </a:r>
            <a:r>
              <a:rPr lang="es-GT" dirty="0"/>
              <a:t>) junto con una amplia variedad 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; no obstante, es usual (aunque no necesariamente correcto) denominar al conjunto como </a:t>
            </a:r>
            <a:r>
              <a:rPr lang="es-GT" dirty="0">
                <a:hlinkClick r:id="rId13" tooltip="Sistema operativo"/>
              </a:rPr>
              <a:t>sistema operativo</a:t>
            </a:r>
            <a:r>
              <a:rPr lang="es-GT" dirty="0"/>
              <a:t> en lugar de </a:t>
            </a:r>
            <a:r>
              <a:rPr lang="es-GT" dirty="0">
                <a:hlinkClick r:id="rId2" tooltip="Distribución de software"/>
              </a:rPr>
              <a:t>distribución</a:t>
            </a:r>
            <a:r>
              <a:rPr lang="es-GT" dirty="0"/>
              <a:t>. Microsoft introdujo un entorno operativo denominado </a:t>
            </a:r>
            <a:r>
              <a:rPr lang="es-GT" i="1" dirty="0"/>
              <a:t>Windows</a:t>
            </a:r>
            <a:r>
              <a:rPr lang="es-GT" dirty="0"/>
              <a:t> el 20 de noviembre de </a:t>
            </a:r>
            <a:r>
              <a:rPr lang="es-GT" dirty="0">
                <a:hlinkClick r:id="rId14" tooltip="1985"/>
              </a:rPr>
              <a:t>1985</a:t>
            </a:r>
            <a:r>
              <a:rPr lang="es-GT" dirty="0"/>
              <a:t> como un complemento para </a:t>
            </a:r>
            <a:r>
              <a:rPr lang="es-GT" dirty="0">
                <a:hlinkClick r:id="rId15" tooltip="MS-DOS"/>
              </a:rPr>
              <a:t>MS-DOS</a:t>
            </a:r>
            <a:r>
              <a:rPr lang="es-GT" dirty="0"/>
              <a:t> en respuesta al creciente interés en las interfaces gráficas de usuario (</a:t>
            </a:r>
            <a:r>
              <a:rPr lang="es-GT" dirty="0">
                <a:hlinkClick r:id="rId16" tooltip="GUI"/>
              </a:rPr>
              <a:t>GUI</a:t>
            </a:r>
            <a:r>
              <a:rPr lang="es-GT" dirty="0"/>
              <a:t>).</a:t>
            </a:r>
            <a:r>
              <a:rPr lang="es-GT" baseline="30000" dirty="0">
                <a:hlinkClick r:id="rId17"/>
              </a:rPr>
              <a:t>1</a:t>
            </a:r>
            <a:r>
              <a:rPr lang="es-GT" dirty="0"/>
              <a:t> Microsoft Windows llegó a dominar el mercado mundial de computadoras personales, con más del 90 % de la cuota de mercado, superando a </a:t>
            </a:r>
            <a:r>
              <a:rPr lang="es-GT" dirty="0">
                <a:hlinkClick r:id="rId18" tooltip="Mac OS"/>
              </a:rPr>
              <a:t>Mac OS</a:t>
            </a:r>
            <a:r>
              <a:rPr lang="es-GT" dirty="0"/>
              <a:t>, que había sido introducido en </a:t>
            </a:r>
            <a:r>
              <a:rPr lang="es-GT" dirty="0">
                <a:hlinkClick r:id="rId19" tooltip="1984"/>
              </a:rPr>
              <a:t>1984</a:t>
            </a:r>
            <a:r>
              <a:rPr lang="es-GT" dirty="0" smtClean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4376679"/>
      </p:ext>
    </p:extLst>
  </p:cSld>
  <p:clrMapOvr>
    <a:masterClrMapping/>
  </p:clrMapOvr>
  <p:transition advTm="5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6530" y="708338"/>
            <a:ext cx="9328082" cy="5202884"/>
          </a:xfrm>
        </p:spPr>
        <p:txBody>
          <a:bodyPr>
            <a:normAutofit lnSpcReduction="10000"/>
          </a:bodyPr>
          <a:lstStyle/>
          <a:p>
            <a:r>
              <a:rPr lang="es-GT" dirty="0"/>
              <a:t>La versión más reciente de Windows es </a:t>
            </a:r>
            <a:r>
              <a:rPr lang="es-GT" dirty="0">
                <a:hlinkClick r:id="rId2" tooltip="Windows 10"/>
              </a:rPr>
              <a:t>Windows 10</a:t>
            </a:r>
            <a:r>
              <a:rPr lang="es-GT" dirty="0"/>
              <a:t> para </a:t>
            </a:r>
            <a:r>
              <a:rPr lang="es-GT" dirty="0">
                <a:hlinkClick r:id="rId3" tooltip="Computadora de escritorio"/>
              </a:rPr>
              <a:t>equipos de escritorio</a:t>
            </a:r>
            <a:r>
              <a:rPr lang="es-GT" dirty="0"/>
              <a:t>, </a:t>
            </a:r>
            <a:r>
              <a:rPr lang="es-GT" dirty="0">
                <a:hlinkClick r:id="rId4" tooltip="Windows Server 2016"/>
              </a:rPr>
              <a:t>Windows Server 2016</a:t>
            </a:r>
            <a:r>
              <a:rPr lang="es-GT" dirty="0"/>
              <a:t> para </a:t>
            </a:r>
            <a:r>
              <a:rPr lang="es-GT" dirty="0">
                <a:hlinkClick r:id="rId5" tooltip="Servidor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6" tooltip="Windows 10 Mobile"/>
              </a:rPr>
              <a:t>Windows 10 Mobile</a:t>
            </a:r>
            <a:r>
              <a:rPr lang="es-GT" dirty="0"/>
              <a:t> para </a:t>
            </a:r>
            <a:r>
              <a:rPr lang="es-GT" dirty="0">
                <a:hlinkClick r:id="rId7" tooltip="Dispositivos móviles"/>
              </a:rPr>
              <a:t>dispositivos móviles</a:t>
            </a:r>
            <a:r>
              <a:rPr lang="es-GT" dirty="0"/>
              <a:t>. La primera versión en español fue </a:t>
            </a:r>
            <a:r>
              <a:rPr lang="es-GT" dirty="0">
                <a:hlinkClick r:id="rId8" tooltip="Windows 3.0"/>
              </a:rPr>
              <a:t>Windows 3.0</a:t>
            </a:r>
            <a:r>
              <a:rPr lang="es-GT" dirty="0"/>
              <a:t>.</a:t>
            </a:r>
          </a:p>
          <a:p>
            <a:r>
              <a:rPr lang="es-GT" dirty="0"/>
              <a:t>La primera versión se lanzó en </a:t>
            </a:r>
            <a:r>
              <a:rPr lang="es-GT" dirty="0">
                <a:hlinkClick r:id="rId9" tooltip="1985"/>
              </a:rPr>
              <a:t>1985</a:t>
            </a:r>
            <a:r>
              <a:rPr lang="es-GT" dirty="0"/>
              <a:t> y comenzó a utilizarse de forma generalizada gracias a su </a:t>
            </a:r>
            <a:r>
              <a:rPr lang="es-GT" dirty="0">
                <a:hlinkClick r:id="rId10" tooltip="Interfaz gráfica de usuario"/>
              </a:rPr>
              <a:t>interfaz gráfica de usuario</a:t>
            </a:r>
            <a:r>
              <a:rPr lang="es-GT" dirty="0"/>
              <a:t> (GUI, </a:t>
            </a:r>
            <a:r>
              <a:rPr lang="es-GT" i="1" dirty="0" err="1"/>
              <a:t>Graphical</a:t>
            </a:r>
            <a:r>
              <a:rPr lang="es-GT" i="1" dirty="0"/>
              <a:t> </a:t>
            </a:r>
            <a:r>
              <a:rPr lang="es-GT" i="1" dirty="0" err="1"/>
              <a:t>User</a:t>
            </a:r>
            <a:r>
              <a:rPr lang="es-GT" i="1" dirty="0"/>
              <a:t> Interface</a:t>
            </a:r>
            <a:r>
              <a:rPr lang="es-GT" dirty="0"/>
              <a:t>) basada en ventanas. Hasta ese momento (y hasta mucho después como corazón de Windows), el sistema operativo más extendido era </a:t>
            </a:r>
            <a:r>
              <a:rPr lang="es-GT" dirty="0">
                <a:hlinkClick r:id="rId11" tooltip="MS-DOS"/>
              </a:rPr>
              <a:t>MS-DOS</a:t>
            </a:r>
            <a:r>
              <a:rPr lang="es-GT" dirty="0"/>
              <a:t> (</a:t>
            </a:r>
            <a:r>
              <a:rPr lang="es-GT" i="1" dirty="0"/>
              <a:t>Microsoft Disk </a:t>
            </a:r>
            <a:r>
              <a:rPr lang="es-GT" i="1" dirty="0" err="1"/>
              <a:t>Operating</a:t>
            </a:r>
            <a:r>
              <a:rPr lang="es-GT" i="1" dirty="0"/>
              <a:t> </a:t>
            </a:r>
            <a:r>
              <a:rPr lang="es-GT" i="1" dirty="0" err="1"/>
              <a:t>System</a:t>
            </a:r>
            <a:r>
              <a:rPr lang="es-GT" dirty="0"/>
              <a:t>), que por aquel entonces contaba con una interfaz basada en </a:t>
            </a:r>
            <a:r>
              <a:rPr lang="es-GT" dirty="0">
                <a:hlinkClick r:id="rId12" tooltip="Línea de comandos"/>
              </a:rPr>
              <a:t>línea de comandos</a:t>
            </a:r>
            <a:r>
              <a:rPr lang="es-GT" dirty="0"/>
              <a:t>.</a:t>
            </a:r>
          </a:p>
          <a:p>
            <a:r>
              <a:rPr lang="es-GT" dirty="0"/>
              <a:t>El 30 de septiembre de 2014, Microsoft presentó </a:t>
            </a:r>
            <a:r>
              <a:rPr lang="es-GT" dirty="0">
                <a:hlinkClick r:id="rId2" tooltip="Windows 10"/>
              </a:rPr>
              <a:t>Windows 10</a:t>
            </a:r>
            <a:r>
              <a:rPr lang="es-GT" dirty="0"/>
              <a:t>, estando disponible desde ese día a usuarios avanzados que se suscribieran al programa </a:t>
            </a:r>
            <a:r>
              <a:rPr lang="es-GT" dirty="0" err="1"/>
              <a:t>Insider</a:t>
            </a:r>
            <a:r>
              <a:rPr lang="es-GT" dirty="0"/>
              <a:t>. Esta nueva versión del sistema operativo que llegó de forma oficial y gratuita a usuarios con licencia genuina de </a:t>
            </a:r>
            <a:r>
              <a:rPr lang="es-GT" dirty="0">
                <a:hlinkClick r:id="rId13" tooltip="Windows 7"/>
              </a:rPr>
              <a:t>Windows 7</a:t>
            </a:r>
            <a:r>
              <a:rPr lang="es-GT" dirty="0"/>
              <a:t>, </a:t>
            </a:r>
            <a:r>
              <a:rPr lang="es-GT" dirty="0">
                <a:hlinkClick r:id="rId14" tooltip="Windows 8"/>
              </a:rPr>
              <a:t>Windows 8</a:t>
            </a:r>
            <a:r>
              <a:rPr lang="es-GT" dirty="0"/>
              <a:t> y </a:t>
            </a:r>
            <a:r>
              <a:rPr lang="es-GT" dirty="0">
                <a:hlinkClick r:id="rId15" tooltip="Windows 8.1"/>
              </a:rPr>
              <a:t>Windows 8.1</a:t>
            </a:r>
            <a:r>
              <a:rPr lang="es-GT" dirty="0"/>
              <a:t> así como a </a:t>
            </a:r>
            <a:r>
              <a:rPr lang="es-GT" dirty="0" err="1"/>
              <a:t>Insiders</a:t>
            </a:r>
            <a:r>
              <a:rPr lang="es-GT" dirty="0"/>
              <a:t> el 29 de julio de 2015, siendo la primera versión que busca la unificación de dispositivos (escritorio, portátiles, teléfonos inteligentes, tabletas y videoconsolas) bajo una experiencia común, con lo que se espera eliminar algunos problemas que se presentaron con Windows 8/ 8.1.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1483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">
        <p14:reveal dir="r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Resultado de imagen para wind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2" y="368948"/>
            <a:ext cx="6489052" cy="64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54487"/>
      </p:ext>
    </p:extLst>
  </p:cSld>
  <p:clrMapOvr>
    <a:masterClrMapping/>
  </p:clrMapOvr>
  <p:transition advTm="5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Linux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803042"/>
            <a:ext cx="9091926" cy="4391696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GNU/Linux,</a:t>
            </a:r>
            <a:r>
              <a:rPr lang="es-GT" dirty="0"/>
              <a:t> es el término empleado para referirse a la combinación del sistema operativo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, desarrollado por la </a:t>
            </a:r>
            <a:r>
              <a:rPr lang="es-GT" dirty="0">
                <a:hlinkClick r:id="rId3" tooltip="FSF"/>
              </a:rPr>
              <a:t>FSF</a:t>
            </a:r>
            <a:r>
              <a:rPr lang="es-GT" dirty="0"/>
              <a:t>, y el núcleo(</a:t>
            </a:r>
            <a:r>
              <a:rPr lang="es-GT" dirty="0" err="1"/>
              <a:t>kernel</a:t>
            </a:r>
            <a:r>
              <a:rPr lang="es-GT" dirty="0"/>
              <a:t>) </a:t>
            </a:r>
            <a:r>
              <a:rPr lang="es-GT" dirty="0">
                <a:hlinkClick r:id="rId4" tooltip="Núcleo Linux"/>
              </a:rPr>
              <a:t>Linux</a:t>
            </a:r>
            <a:r>
              <a:rPr lang="es-GT" dirty="0"/>
              <a:t>, desarrollado por </a:t>
            </a:r>
            <a:r>
              <a:rPr lang="es-GT" dirty="0" err="1">
                <a:hlinkClick r:id="rId5" tooltip="Linus Torvalds"/>
              </a:rPr>
              <a:t>Linus</a:t>
            </a:r>
            <a:r>
              <a:rPr lang="es-GT" dirty="0">
                <a:hlinkClick r:id="rId5" tooltip="Linus Torvalds"/>
              </a:rPr>
              <a:t> </a:t>
            </a:r>
            <a:r>
              <a:rPr lang="es-GT" dirty="0" err="1">
                <a:hlinkClick r:id="rId5" tooltip="Linus Torvalds"/>
              </a:rPr>
              <a:t>Torvalds</a:t>
            </a:r>
            <a:r>
              <a:rPr lang="es-GT" dirty="0"/>
              <a:t> y la Linux </a:t>
            </a:r>
            <a:r>
              <a:rPr lang="es-GT" dirty="0" err="1"/>
              <a:t>Foundation</a:t>
            </a:r>
            <a:r>
              <a:rPr lang="es-GT" dirty="0"/>
              <a:t>. Su desarrollo es uno de los ejemplos más prominentes de </a:t>
            </a:r>
            <a:r>
              <a:rPr lang="es-GT" dirty="0">
                <a:hlinkClick r:id="rId6" tooltip="Software libre"/>
              </a:rPr>
              <a:t>software libre</a:t>
            </a:r>
            <a:r>
              <a:rPr lang="es-GT" dirty="0"/>
              <a:t>; todo su </a:t>
            </a:r>
            <a:r>
              <a:rPr lang="es-GT" dirty="0">
                <a:hlinkClick r:id="rId7" tooltip="Código fuente"/>
              </a:rPr>
              <a:t>código fuente</a:t>
            </a:r>
            <a:r>
              <a:rPr lang="es-GT" dirty="0"/>
              <a:t> puede ser utilizado, modificado y redistribuido libremente por cualquiera bajo los términos de la GPL (</a:t>
            </a:r>
            <a:r>
              <a:rPr lang="es-GT" b="1" dirty="0">
                <a:hlinkClick r:id="rId8" tooltip="GPL"/>
              </a:rPr>
              <a:t>L</a:t>
            </a:r>
            <a:r>
              <a:rPr lang="es-GT" dirty="0">
                <a:hlinkClick r:id="rId8" tooltip="GPL"/>
              </a:rPr>
              <a:t>icencia </a:t>
            </a:r>
            <a:r>
              <a:rPr lang="es-GT" b="1" dirty="0">
                <a:hlinkClick r:id="rId8" tooltip="GPL"/>
              </a:rPr>
              <a:t>P</a:t>
            </a:r>
            <a:r>
              <a:rPr lang="es-GT" dirty="0">
                <a:hlinkClick r:id="rId8" tooltip="GPL"/>
              </a:rPr>
              <a:t>ública </a:t>
            </a:r>
            <a:r>
              <a:rPr lang="es-GT" b="1" dirty="0">
                <a:hlinkClick r:id="rId8" tooltip="GPL"/>
              </a:rPr>
              <a:t>G</a:t>
            </a:r>
            <a:r>
              <a:rPr lang="es-GT" dirty="0">
                <a:hlinkClick r:id="rId8" tooltip="GPL"/>
              </a:rPr>
              <a:t>eneral de GNU</a:t>
            </a:r>
            <a:r>
              <a:rPr lang="es-GT" dirty="0"/>
              <a:t>) y otra serie de licencias libres.</a:t>
            </a:r>
            <a:r>
              <a:rPr lang="es-GT" baseline="30000" dirty="0">
                <a:hlinkClick r:id="rId9"/>
              </a:rPr>
              <a:t>1</a:t>
            </a:r>
            <a:endParaRPr lang="es-GT" dirty="0"/>
          </a:p>
          <a:p>
            <a:r>
              <a:rPr lang="es-GT" dirty="0"/>
              <a:t>A pesar de que "</a:t>
            </a:r>
            <a:r>
              <a:rPr lang="es-GT" dirty="0">
                <a:hlinkClick r:id="rId10" tooltip="Linux (núcleo)"/>
              </a:rPr>
              <a:t>Linux</a:t>
            </a:r>
            <a:r>
              <a:rPr lang="es-GT" dirty="0"/>
              <a:t>" se denomina en la </a:t>
            </a:r>
            <a:r>
              <a:rPr lang="es-GT" dirty="0">
                <a:hlinkClick r:id="rId11" tooltip="Jerga"/>
              </a:rPr>
              <a:t>jerga</a:t>
            </a:r>
            <a:r>
              <a:rPr lang="es-GT" dirty="0"/>
              <a:t> cotidiana al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,</a:t>
            </a:r>
            <a:r>
              <a:rPr lang="es-GT" baseline="30000" dirty="0">
                <a:hlinkClick r:id="rId13"/>
              </a:rPr>
              <a:t>2</a:t>
            </a:r>
            <a:r>
              <a:rPr lang="es-GT" dirty="0"/>
              <a:t> </a:t>
            </a:r>
            <a:r>
              <a:rPr lang="es-GT" baseline="30000" dirty="0">
                <a:hlinkClick r:id="rId14"/>
              </a:rPr>
              <a:t>3</a:t>
            </a:r>
            <a:r>
              <a:rPr lang="es-GT" dirty="0"/>
              <a:t> este es en realidad solo el </a:t>
            </a:r>
            <a:r>
              <a:rPr lang="es-GT" dirty="0" err="1"/>
              <a:t>Kernel</a:t>
            </a:r>
            <a:r>
              <a:rPr lang="es-GT" dirty="0"/>
              <a:t> (núcleo) del sistema. La verdadera denominación del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es "</a:t>
            </a:r>
            <a:r>
              <a:rPr lang="es-GT" b="1" dirty="0"/>
              <a:t>GNU/Linux</a:t>
            </a:r>
            <a:r>
              <a:rPr lang="es-GT" dirty="0"/>
              <a:t>" debido a que el resto del sistema (la parte fundamental de la interacción entre el hardware y el usuario) se maneja con las herramientas del proyecto GNU (www.gnu.org) y con entornos de escritorio (como </a:t>
            </a:r>
            <a:r>
              <a:rPr lang="es-GT" dirty="0">
                <a:hlinkClick r:id="rId15" tooltip="GNOME"/>
              </a:rPr>
              <a:t>GNOME</a:t>
            </a:r>
            <a:r>
              <a:rPr lang="es-GT" dirty="0"/>
              <a:t>), que también forma parte del proyecto GNU aunque tuvo un origen independiente. Como el </a:t>
            </a:r>
            <a:r>
              <a:rPr lang="es-GT" dirty="0">
                <a:hlinkClick r:id="rId16" tooltip="Proyecto GNU"/>
              </a:rPr>
              <a:t>Proyecto GNU</a:t>
            </a:r>
            <a:r>
              <a:rPr lang="es-GT" dirty="0"/>
              <a:t> destaca,</a:t>
            </a:r>
            <a:r>
              <a:rPr lang="es-GT" baseline="30000" dirty="0">
                <a:hlinkClick r:id="rId17"/>
              </a:rPr>
              <a:t>4</a:t>
            </a:r>
            <a:r>
              <a:rPr lang="es-GT" dirty="0"/>
              <a:t>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 es una </a:t>
            </a:r>
            <a:r>
              <a:rPr lang="es-GT" dirty="0">
                <a:hlinkClick r:id="rId18" tooltip="Distribución de Linux"/>
              </a:rPr>
              <a:t>distribución</a:t>
            </a:r>
            <a:r>
              <a:rPr lang="es-GT" dirty="0"/>
              <a:t>, usándose el término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en el sentido empleado en el ecosistema </a:t>
            </a:r>
            <a:r>
              <a:rPr lang="es-GT" dirty="0">
                <a:hlinkClick r:id="rId19" tooltip="Unix"/>
              </a:rPr>
              <a:t>Unix</a:t>
            </a:r>
            <a:r>
              <a:rPr lang="es-GT" dirty="0"/>
              <a:t>, lo que en cualquier caso significa que </a:t>
            </a:r>
            <a:r>
              <a:rPr lang="es-GT" dirty="0">
                <a:hlinkClick r:id="rId20" tooltip="Linux"/>
              </a:rPr>
              <a:t>Linux</a:t>
            </a:r>
            <a:r>
              <a:rPr lang="es-GT" dirty="0"/>
              <a:t> es solo una pieza más dentro de GNU/Linux. Sin embargo, una parte significativa de la comunidad, así como muchos medios generales y especializados, prefieren utilizar el término </a:t>
            </a:r>
            <a:r>
              <a:rPr lang="es-GT" i="1" dirty="0"/>
              <a:t>Linux</a:t>
            </a:r>
            <a:r>
              <a:rPr lang="es-GT" dirty="0"/>
              <a:t> para referirse a la unión de ambos proyectos.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01144400"/>
      </p:ext>
    </p:extLst>
  </p:cSld>
  <p:clrMapOvr>
    <a:masterClrMapping/>
  </p:clrMapOvr>
  <p:transition spd="slow" advTm="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734096"/>
            <a:ext cx="8915400" cy="5177126"/>
          </a:xfrm>
        </p:spPr>
        <p:txBody>
          <a:bodyPr>
            <a:normAutofit lnSpcReduction="10000"/>
          </a:bodyPr>
          <a:lstStyle/>
          <a:p>
            <a:r>
              <a:rPr lang="es-GT" dirty="0"/>
              <a:t>Además, existen distribuciones de Linux que no tienen componentes GNU, por ejemplo </a:t>
            </a:r>
            <a:r>
              <a:rPr lang="es-GT" dirty="0" err="1">
                <a:hlinkClick r:id="rId2" tooltip="Android"/>
              </a:rPr>
              <a:t>Android</a:t>
            </a:r>
            <a:r>
              <a:rPr lang="es-GT" dirty="0"/>
              <a:t>, y distribuciones GNU que tienen núcleo distinto a Linux, por ejemplo </a:t>
            </a:r>
            <a:r>
              <a:rPr lang="es-GT" dirty="0" err="1">
                <a:hlinkClick r:id="rId3" tooltip="Debian GNU/Hurd"/>
              </a:rPr>
              <a:t>Debian</a:t>
            </a:r>
            <a:r>
              <a:rPr lang="es-GT" dirty="0">
                <a:hlinkClick r:id="rId3" tooltip="Debian GNU/Hurd"/>
              </a:rPr>
              <a:t> GNU/</a:t>
            </a:r>
            <a:r>
              <a:rPr lang="es-GT" dirty="0" err="1">
                <a:hlinkClick r:id="rId3" tooltip="Debian GNU/Hurd"/>
              </a:rPr>
              <a:t>Hurd</a:t>
            </a:r>
            <a:r>
              <a:rPr lang="es-GT" dirty="0"/>
              <a:t>.</a:t>
            </a:r>
          </a:p>
          <a:p>
            <a:r>
              <a:rPr lang="es-GT" i="1" dirty="0"/>
              <a:t>Para más información consulte la sección </a:t>
            </a:r>
            <a:r>
              <a:rPr lang="es-GT" i="1" dirty="0">
                <a:hlinkClick r:id="rId4" tooltip="GNU/Linux"/>
              </a:rPr>
              <a:t>"Denominación GNU/Linux"</a:t>
            </a:r>
            <a:r>
              <a:rPr lang="es-GT" i="1" dirty="0"/>
              <a:t> o el artículo "</a:t>
            </a:r>
            <a:r>
              <a:rPr lang="es-GT" i="1" dirty="0">
                <a:hlinkClick r:id="rId5" tooltip="Controversia por la denominación GNU/Linux"/>
              </a:rPr>
              <a:t>Controversia por la denominación GNU/Linux</a:t>
            </a:r>
            <a:r>
              <a:rPr lang="es-GT" i="1" dirty="0"/>
              <a:t>".</a:t>
            </a:r>
            <a:endParaRPr lang="es-GT" dirty="0"/>
          </a:p>
          <a:p>
            <a:r>
              <a:rPr lang="es-GT" dirty="0"/>
              <a:t>A las variantes de esta unión de programas y tecnologías, a las que se les adicionan diversos programas de aplicación de propósitos específicos o generales se las denomina </a:t>
            </a:r>
            <a:r>
              <a:rPr lang="es-GT" dirty="0">
                <a:hlinkClick r:id="rId6" tooltip="Distribución Linux"/>
              </a:rPr>
              <a:t>distribuciones</a:t>
            </a:r>
            <a:r>
              <a:rPr lang="es-GT" dirty="0"/>
              <a:t>. Su objetivo consiste en ofrecer ediciones que cumplan con las necesidades de un determinado grupo de usuarios. Algunas de ellas son especialmente conocidas por su uso en </a:t>
            </a:r>
            <a:r>
              <a:rPr lang="es-GT" dirty="0">
                <a:hlinkClick r:id="rId7" tooltip="Servidor"/>
              </a:rPr>
              <a:t>servidores</a:t>
            </a:r>
            <a:r>
              <a:rPr lang="es-GT" dirty="0"/>
              <a:t> y </a:t>
            </a:r>
            <a:r>
              <a:rPr lang="es-GT" dirty="0" err="1">
                <a:hlinkClick r:id="rId8" tooltip="Supercomputadora"/>
              </a:rPr>
              <a:t>super</a:t>
            </a:r>
            <a:r>
              <a:rPr lang="es-GT" dirty="0">
                <a:hlinkClick r:id="rId8" tooltip="Supercomputadora"/>
              </a:rPr>
              <a:t> computadoras</a:t>
            </a:r>
            <a:r>
              <a:rPr lang="es-GT" dirty="0"/>
              <a:t>,</a:t>
            </a:r>
            <a:r>
              <a:rPr lang="es-GT" baseline="30000" dirty="0">
                <a:hlinkClick r:id="rId9"/>
              </a:rPr>
              <a:t>5</a:t>
            </a:r>
            <a:r>
              <a:rPr lang="es-GT" dirty="0"/>
              <a:t> donde tiene la cuota más importante del mercado. Según un informe de IDC, GNU/Linux es utilizado por el 78% de los principales 500 servidores del mundo,</a:t>
            </a:r>
            <a:r>
              <a:rPr lang="es-GT" baseline="30000" dirty="0">
                <a:hlinkClick r:id="rId10"/>
              </a:rPr>
              <a:t>6</a:t>
            </a:r>
            <a:r>
              <a:rPr lang="es-GT" dirty="0"/>
              <a:t> otro informe le da una cuota de mercado de 89% en los 500 mayores supercomputadores.</a:t>
            </a:r>
            <a:r>
              <a:rPr lang="es-GT" baseline="30000" dirty="0">
                <a:hlinkClick r:id="rId11"/>
              </a:rPr>
              <a:t>7</a:t>
            </a:r>
            <a:r>
              <a:rPr lang="es-GT" dirty="0"/>
              <a:t> Con menor cuota de mercado el sistema GNU/Linux también se usa en el segmento de las </a:t>
            </a:r>
            <a:r>
              <a:rPr lang="es-GT" dirty="0">
                <a:hlinkClick r:id="rId12" tooltip="Computadora de escritorio"/>
              </a:rPr>
              <a:t>computadoras de escritorio</a:t>
            </a:r>
            <a:r>
              <a:rPr lang="es-GT" dirty="0"/>
              <a:t>, </a:t>
            </a:r>
            <a:r>
              <a:rPr lang="es-GT" dirty="0">
                <a:hlinkClick r:id="rId13" tooltip="Computador portátil"/>
              </a:rPr>
              <a:t>portátiles</a:t>
            </a:r>
            <a:r>
              <a:rPr lang="es-GT" dirty="0"/>
              <a:t>, </a:t>
            </a:r>
            <a:r>
              <a:rPr lang="es-GT" dirty="0">
                <a:hlinkClick r:id="rId14" tooltip="PDA"/>
              </a:rPr>
              <a:t>computadoras de bolsillo</a:t>
            </a:r>
            <a:r>
              <a:rPr lang="es-GT" dirty="0"/>
              <a:t>, </a:t>
            </a:r>
            <a:r>
              <a:rPr lang="es-GT" dirty="0">
                <a:hlinkClick r:id="rId15" tooltip="Teléfono celular"/>
              </a:rPr>
              <a:t>teléfonos móviles</a:t>
            </a:r>
            <a:r>
              <a:rPr lang="es-GT" dirty="0"/>
              <a:t>, </a:t>
            </a:r>
            <a:r>
              <a:rPr lang="es-GT" dirty="0">
                <a:hlinkClick r:id="rId16" tooltip="Sistema embebido"/>
              </a:rPr>
              <a:t>sistemas embebidos</a:t>
            </a:r>
            <a:r>
              <a:rPr lang="es-GT" dirty="0"/>
              <a:t>, </a:t>
            </a:r>
            <a:r>
              <a:rPr lang="es-GT" dirty="0">
                <a:hlinkClick r:id="rId17" tooltip="Videoconsola"/>
              </a:rPr>
              <a:t>videoconsolas</a:t>
            </a:r>
            <a:r>
              <a:rPr lang="es-GT" dirty="0"/>
              <a:t> y otros dispositivos.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38031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50">
        <p15:prstTrans prst="origami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in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54" y="1455314"/>
            <a:ext cx="8002291" cy="39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53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">
        <p15:prstTrans prst="crush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MAC OS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25283"/>
            <a:ext cx="8915400" cy="4185939"/>
          </a:xfrm>
        </p:spPr>
        <p:txBody>
          <a:bodyPr>
            <a:normAutofit/>
          </a:bodyPr>
          <a:lstStyle/>
          <a:p>
            <a:r>
              <a:rPr lang="es-GT" b="1" dirty="0"/>
              <a:t>Mac OS</a:t>
            </a:r>
            <a:r>
              <a:rPr lang="es-GT" dirty="0"/>
              <a:t> (del </a:t>
            </a:r>
            <a:r>
              <a:rPr lang="es-GT" dirty="0">
                <a:hlinkClick r:id="rId2" tooltip="Idioma inglés"/>
              </a:rPr>
              <a:t>inglés</a:t>
            </a:r>
            <a:r>
              <a:rPr lang="es-GT" dirty="0"/>
              <a:t> </a:t>
            </a:r>
            <a:r>
              <a:rPr lang="es-GT" b="1" i="1" dirty="0"/>
              <a:t>Macintosh </a:t>
            </a:r>
            <a:r>
              <a:rPr lang="es-GT" b="1" i="1" dirty="0" err="1"/>
              <a:t>Operating</a:t>
            </a:r>
            <a:r>
              <a:rPr lang="es-GT" b="1" i="1" dirty="0"/>
              <a:t> </a:t>
            </a:r>
            <a:r>
              <a:rPr lang="es-GT" b="1" i="1" dirty="0" err="1"/>
              <a:t>System</a:t>
            </a:r>
            <a:r>
              <a:rPr lang="es-GT" dirty="0"/>
              <a:t>, en </a:t>
            </a:r>
            <a:r>
              <a:rPr lang="es-GT" dirty="0">
                <a:hlinkClick r:id="rId3" tooltip="Idioma español"/>
              </a:rPr>
              <a:t>español</a:t>
            </a:r>
            <a:r>
              <a:rPr lang="es-GT" dirty="0"/>
              <a:t> </a:t>
            </a:r>
            <a:r>
              <a:rPr lang="es-GT" i="1" dirty="0"/>
              <a:t>Sistema Operativo de Macintosh</a:t>
            </a:r>
            <a:r>
              <a:rPr lang="es-GT" dirty="0"/>
              <a:t>) es el nombre del </a:t>
            </a:r>
            <a:r>
              <a:rPr lang="es-GT" dirty="0">
                <a:hlinkClick r:id="rId4" tooltip="Sistema operativo"/>
              </a:rPr>
              <a:t>sistema operativo</a:t>
            </a:r>
            <a:r>
              <a:rPr lang="es-GT" dirty="0"/>
              <a:t> creado por </a:t>
            </a:r>
            <a:r>
              <a:rPr lang="es-GT" dirty="0">
                <a:hlinkClick r:id="rId5" tooltip="Apple Inc."/>
              </a:rPr>
              <a:t>Apple</a:t>
            </a:r>
            <a:r>
              <a:rPr lang="es-GT" dirty="0"/>
              <a:t> para su línea de </a:t>
            </a:r>
            <a:r>
              <a:rPr lang="es-GT" dirty="0">
                <a:hlinkClick r:id="rId6" tooltip="Computadora"/>
              </a:rPr>
              <a:t>computadoras</a:t>
            </a:r>
            <a:r>
              <a:rPr lang="es-GT" dirty="0"/>
              <a:t>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, también aplicado retroactivamente a las versiones anteriores a </a:t>
            </a:r>
            <a:r>
              <a:rPr lang="es-GT" dirty="0" err="1">
                <a:hlinkClick r:id="rId8" tooltip="System 7"/>
              </a:rPr>
              <a:t>System</a:t>
            </a:r>
            <a:r>
              <a:rPr lang="es-GT" dirty="0">
                <a:hlinkClick r:id="rId8" tooltip="System 7"/>
              </a:rPr>
              <a:t> 7.6</a:t>
            </a:r>
            <a:r>
              <a:rPr lang="es-GT" dirty="0"/>
              <a:t>, y que apareció por primera vez en </a:t>
            </a:r>
            <a:r>
              <a:rPr lang="es-GT" dirty="0" err="1"/>
              <a:t>System</a:t>
            </a:r>
            <a:r>
              <a:rPr lang="es-GT" dirty="0"/>
              <a:t> 7.5.1. Es conocido por haber sido uno de los primeros sistemas dirigidos al gran público en contar con una </a:t>
            </a:r>
            <a:r>
              <a:rPr lang="es-GT" dirty="0">
                <a:hlinkClick r:id="rId9" tooltip="Interfaz gráfica"/>
              </a:rPr>
              <a:t>interfaz gráfica</a:t>
            </a:r>
            <a:r>
              <a:rPr lang="es-GT" dirty="0"/>
              <a:t> compuesta por la interacción del </a:t>
            </a:r>
            <a:r>
              <a:rPr lang="es-GT" i="1" dirty="0">
                <a:hlinkClick r:id="rId10" tooltip="Mouse"/>
              </a:rPr>
              <a:t>mouse</a:t>
            </a:r>
            <a:r>
              <a:rPr lang="es-GT" dirty="0"/>
              <a:t> con </a:t>
            </a:r>
            <a:r>
              <a:rPr lang="es-GT" dirty="0">
                <a:hlinkClick r:id="rId11" tooltip="Ventana (informática)"/>
              </a:rPr>
              <a:t>ventanas</a:t>
            </a:r>
            <a:r>
              <a:rPr lang="es-GT" dirty="0"/>
              <a:t>, </a:t>
            </a:r>
            <a:r>
              <a:rPr lang="es-GT" dirty="0">
                <a:hlinkClick r:id="rId12" tooltip="Icono (informática)"/>
              </a:rPr>
              <a:t>iconos</a:t>
            </a:r>
            <a:r>
              <a:rPr lang="es-GT" dirty="0"/>
              <a:t> y </a:t>
            </a:r>
            <a:r>
              <a:rPr lang="es-GT" dirty="0">
                <a:hlinkClick r:id="rId13" tooltip="Menú (informática)"/>
              </a:rPr>
              <a:t>menús</a:t>
            </a:r>
            <a:r>
              <a:rPr lang="es-GT" dirty="0"/>
              <a:t>.</a:t>
            </a:r>
          </a:p>
          <a:p>
            <a:r>
              <a:rPr lang="es-GT" dirty="0"/>
              <a:t>Deliberada a la existencia del sistema operativo en los primeros años de su línea Macintosh en favor de que la máquina resultara más agradable al usuario, diferenciándolo de otros sistemas contemporáneos, como </a:t>
            </a:r>
            <a:r>
              <a:rPr lang="es-GT" dirty="0">
                <a:hlinkClick r:id="rId14" tooltip="MS-DOS"/>
              </a:rPr>
              <a:t>MS-DOS</a:t>
            </a:r>
            <a:r>
              <a:rPr lang="es-GT" dirty="0"/>
              <a:t>, que eran un desafío técnico. El equipo de desarrollo del Mac OS original incluía a </a:t>
            </a:r>
            <a:r>
              <a:rPr lang="es-GT" dirty="0">
                <a:hlinkClick r:id="rId15" tooltip="Bill Atkinson"/>
              </a:rPr>
              <a:t>Bill </a:t>
            </a:r>
            <a:r>
              <a:rPr lang="es-GT" dirty="0" err="1">
                <a:hlinkClick r:id="rId15" tooltip="Bill Atkinson"/>
              </a:rPr>
              <a:t>Atkinson</a:t>
            </a:r>
            <a:r>
              <a:rPr lang="es-GT" dirty="0"/>
              <a:t>, </a:t>
            </a:r>
            <a:r>
              <a:rPr lang="es-GT" dirty="0" err="1">
                <a:hlinkClick r:id="rId16" tooltip="Jef Raskin"/>
              </a:rPr>
              <a:t>Jef</a:t>
            </a:r>
            <a:r>
              <a:rPr lang="es-GT" dirty="0">
                <a:hlinkClick r:id="rId16" tooltip="Jef Raskin"/>
              </a:rPr>
              <a:t> </a:t>
            </a:r>
            <a:r>
              <a:rPr lang="es-GT" dirty="0" err="1">
                <a:hlinkClick r:id="rId16" tooltip="Jef Raskin"/>
              </a:rPr>
              <a:t>Raskin</a:t>
            </a:r>
            <a:r>
              <a:rPr lang="es-GT" dirty="0"/>
              <a:t> y </a:t>
            </a:r>
            <a:r>
              <a:rPr lang="es-GT" dirty="0">
                <a:hlinkClick r:id="rId17" tooltip="Andy Hertzfeld"/>
              </a:rPr>
              <a:t>Andy </a:t>
            </a:r>
            <a:r>
              <a:rPr lang="es-GT" dirty="0" err="1">
                <a:hlinkClick r:id="rId17" tooltip="Andy Hertzfeld"/>
              </a:rPr>
              <a:t>Hertzfeld</a:t>
            </a:r>
            <a:r>
              <a:rPr lang="es-GT" dirty="0"/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71043076"/>
      </p:ext>
    </p:extLst>
  </p:cSld>
  <p:clrMapOvr>
    <a:masterClrMapping/>
  </p:clrMapOvr>
  <p:transition spd="slow" advTm="5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37454" y="1587261"/>
            <a:ext cx="8915400" cy="4589253"/>
          </a:xfrm>
        </p:spPr>
        <p:txBody>
          <a:bodyPr/>
          <a:lstStyle/>
          <a:p>
            <a:r>
              <a:rPr lang="es-GT" dirty="0"/>
              <a:t>Este fue el comienzo del Mac OS </a:t>
            </a:r>
            <a:r>
              <a:rPr lang="es-GT" i="1" dirty="0"/>
              <a:t>clásico</a:t>
            </a:r>
            <a:r>
              <a:rPr lang="es-GT" dirty="0"/>
              <a:t>, desarrollado íntegramente por Apple, cuya primera versión vio la luz en </a:t>
            </a:r>
            <a:r>
              <a:rPr lang="es-GT" dirty="0">
                <a:hlinkClick r:id="rId2" tooltip="1985"/>
              </a:rPr>
              <a:t>1985</a:t>
            </a:r>
            <a:r>
              <a:rPr lang="es-GT" dirty="0"/>
              <a:t>. Su desarrollo se extendería hasta la </a:t>
            </a:r>
            <a:r>
              <a:rPr lang="es-GT" dirty="0">
                <a:hlinkClick r:id="rId3" tooltip="Mac OS 9"/>
              </a:rPr>
              <a:t>versión 9</a:t>
            </a:r>
            <a:r>
              <a:rPr lang="es-GT" dirty="0"/>
              <a:t> del sistema, lanzada en </a:t>
            </a:r>
            <a:r>
              <a:rPr lang="es-GT" dirty="0">
                <a:hlinkClick r:id="rId4" tooltip="1999"/>
              </a:rPr>
              <a:t>1999</a:t>
            </a:r>
            <a:r>
              <a:rPr lang="es-GT" dirty="0"/>
              <a:t>. A partir de la versión 10 (</a:t>
            </a:r>
            <a:r>
              <a:rPr lang="es-GT" dirty="0">
                <a:hlinkClick r:id="rId5" tooltip="Mac OS X"/>
              </a:rPr>
              <a:t>Mac OS X</a:t>
            </a:r>
            <a:r>
              <a:rPr lang="es-GT" dirty="0"/>
              <a:t>), el sistema cambió su arquitectura totalmente y pasó a basarse en </a:t>
            </a:r>
            <a:r>
              <a:rPr lang="es-GT" dirty="0">
                <a:hlinkClick r:id="rId6" tooltip="Unix"/>
              </a:rPr>
              <a:t>Unix</a:t>
            </a:r>
            <a:r>
              <a:rPr lang="es-GT" dirty="0"/>
              <a:t>, sin embargo su interfaz gráfica mantiene muchos elementos de las versiones anteriores.</a:t>
            </a:r>
          </a:p>
          <a:p>
            <a:r>
              <a:rPr lang="es-GT" dirty="0"/>
              <a:t>Hay una gran variedad de versiones sobre cómo fue desarrollado el Mac OS original y dónde se originaron las ideas subyacentes. Pese a esto, documentos históricos prueban la existencia de una relación, en sus inicios, entre el proyecto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 y el proyecto </a:t>
            </a:r>
            <a:r>
              <a:rPr lang="es-GT" dirty="0">
                <a:hlinkClick r:id="rId8" tooltip="Xerox Alto"/>
              </a:rPr>
              <a:t>Alto</a:t>
            </a:r>
            <a:r>
              <a:rPr lang="es-GT" dirty="0"/>
              <a:t> de </a:t>
            </a:r>
            <a:r>
              <a:rPr lang="es-GT" dirty="0">
                <a:hlinkClick r:id="rId9" tooltip="Xerox PARC"/>
              </a:rPr>
              <a:t>Xerox PARC</a:t>
            </a:r>
            <a:r>
              <a:rPr lang="es-GT" dirty="0"/>
              <a:t>. Las contribuciones iniciales del </a:t>
            </a:r>
            <a:r>
              <a:rPr lang="es-GT" dirty="0" err="1">
                <a:hlinkClick r:id="rId10" tooltip="Sketchpad"/>
              </a:rPr>
              <a:t>Sketchpad</a:t>
            </a:r>
            <a:r>
              <a:rPr lang="es-GT" dirty="0"/>
              <a:t> de </a:t>
            </a:r>
            <a:r>
              <a:rPr lang="es-GT" dirty="0" err="1">
                <a:hlinkClick r:id="rId11" tooltip="Ivan Sutherland"/>
              </a:rPr>
              <a:t>Ivan</a:t>
            </a:r>
            <a:r>
              <a:rPr lang="es-GT" dirty="0">
                <a:hlinkClick r:id="rId11" tooltip="Ivan Sutherland"/>
              </a:rPr>
              <a:t> Sutherland</a:t>
            </a:r>
            <a:r>
              <a:rPr lang="es-GT" dirty="0"/>
              <a:t> y el </a:t>
            </a:r>
            <a:r>
              <a:rPr lang="es-GT" dirty="0">
                <a:hlinkClick r:id="rId12" tooltip="On-Line System (aún no redactado)"/>
              </a:rPr>
              <a:t>On-Line </a:t>
            </a:r>
            <a:r>
              <a:rPr lang="es-GT" dirty="0" err="1">
                <a:hlinkClick r:id="rId12" tooltip="On-Line System (aún no redactado)"/>
              </a:rPr>
              <a:t>System</a:t>
            </a:r>
            <a:r>
              <a:rPr lang="es-GT" dirty="0"/>
              <a:t> de </a:t>
            </a:r>
            <a:r>
              <a:rPr lang="es-GT" dirty="0">
                <a:hlinkClick r:id="rId13" tooltip="Doug Engelbart"/>
              </a:rPr>
              <a:t>Doug </a:t>
            </a:r>
            <a:r>
              <a:rPr lang="es-GT" dirty="0" err="1">
                <a:hlinkClick r:id="rId13" tooltip="Doug Engelbart"/>
              </a:rPr>
              <a:t>Engelbart</a:t>
            </a:r>
            <a:r>
              <a:rPr lang="es-GT" dirty="0"/>
              <a:t> también fueron significativas.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7521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">
        <p15:prstTrans prst="fracture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47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PROGRAMAS BASE</vt:lpstr>
      <vt:lpstr>Windows</vt:lpstr>
      <vt:lpstr>Presentación de PowerPoint</vt:lpstr>
      <vt:lpstr>Presentación de PowerPoint</vt:lpstr>
      <vt:lpstr>Linux</vt:lpstr>
      <vt:lpstr>Presentación de PowerPoint</vt:lpstr>
      <vt:lpstr>Presentación de PowerPoint</vt:lpstr>
      <vt:lpstr>MAC 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BASE</dc:title>
  <dc:creator>estudiante de Liceo Compu-market</dc:creator>
  <cp:lastModifiedBy>estudiante de Liceo Compu-market</cp:lastModifiedBy>
  <cp:revision>6</cp:revision>
  <dcterms:created xsi:type="dcterms:W3CDTF">2017-05-22T20:38:20Z</dcterms:created>
  <dcterms:modified xsi:type="dcterms:W3CDTF">2017-05-23T22:04:27Z</dcterms:modified>
</cp:coreProperties>
</file>