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22"/>
  </p:notesMasterIdLst>
  <p:sldIdLst>
    <p:sldId id="274" r:id="rId2"/>
    <p:sldId id="275" r:id="rId3"/>
    <p:sldId id="276" r:id="rId4"/>
    <p:sldId id="277" r:id="rId5"/>
    <p:sldId id="278" r:id="rId6"/>
    <p:sldId id="280" r:id="rId7"/>
    <p:sldId id="279" r:id="rId8"/>
    <p:sldId id="281" r:id="rId9"/>
    <p:sldId id="282" r:id="rId10"/>
    <p:sldId id="284" r:id="rId11"/>
    <p:sldId id="283" r:id="rId12"/>
    <p:sldId id="285" r:id="rId13"/>
    <p:sldId id="286" r:id="rId14"/>
    <p:sldId id="287" r:id="rId15"/>
    <p:sldId id="288" r:id="rId16"/>
    <p:sldId id="289" r:id="rId17"/>
    <p:sldId id="290" r:id="rId18"/>
    <p:sldId id="293" r:id="rId19"/>
    <p:sldId id="291" r:id="rId20"/>
    <p:sldId id="292" r:id="rId21"/>
  </p:sldIdLst>
  <p:sldSz cx="9144000" cy="5143500" type="screen16x9"/>
  <p:notesSz cx="9144000" cy="5143500"/>
  <p:embeddedFontLst>
    <p:embeddedFont>
      <p:font typeface="Century Gothic" panose="020B0502020202020204" pitchFamily="34" charset="0"/>
      <p:regular r:id="rId23"/>
      <p:bold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pt-BR"/>
              <a:t>Clique para editar o título Mestre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12509459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pt-BR"/>
              <a:t>Clique para editar o título Mestre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20012391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1120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pt-BR"/>
              <a:t>Clique para editar o título Mestre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29136865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95811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pt-BR"/>
              <a:t>Clique para editar o título Mestre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42850002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20155004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33802355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43122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pt-BR"/>
              <a:t>Clique para editar o título Mestre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10982258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pt-BR"/>
              <a:t>Clique para editar o título Mestre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2367766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5059121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27972116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1394657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20679357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pt-BR"/>
              <a:t>Clique para editar o título Mestre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10857280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a:t>Clique no ícone para adicionar uma imagem</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34950009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pt-BR"/>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US" smtClean="0"/>
              <a:t>‹nº›</a:t>
            </a:fld>
            <a:endParaRPr lang="en-US" sz="1400">
              <a:solidFill>
                <a:srgbClr val="000000"/>
              </a:solidFill>
            </a:endParaRPr>
          </a:p>
        </p:txBody>
      </p:sp>
    </p:spTree>
    <p:extLst>
      <p:ext uri="{BB962C8B-B14F-4D97-AF65-F5344CB8AC3E}">
        <p14:creationId xmlns:p14="http://schemas.microsoft.com/office/powerpoint/2010/main" val="2621498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0E41E-0647-4D6F-83DC-6875751BB5BB}"/>
              </a:ext>
            </a:extLst>
          </p:cNvPr>
          <p:cNvSpPr>
            <a:spLocks noGrp="1"/>
          </p:cNvSpPr>
          <p:nvPr>
            <p:ph type="title"/>
          </p:nvPr>
        </p:nvSpPr>
        <p:spPr/>
        <p:txBody>
          <a:bodyPr/>
          <a:lstStyle/>
          <a:p>
            <a:pPr algn="ctr"/>
            <a:r>
              <a:rPr lang="en-US" b="1" dirty="0">
                <a:solidFill>
                  <a:schemeClr val="accent1">
                    <a:lumMod val="60000"/>
                    <a:lumOff val="40000"/>
                  </a:schemeClr>
                </a:solidFill>
                <a:effectLst>
                  <a:outerShdw blurRad="38100" dist="38100" dir="2700000" algn="tl">
                    <a:srgbClr val="000000">
                      <a:alpha val="43137"/>
                    </a:srgbClr>
                  </a:outerShdw>
                </a:effectLst>
              </a:rPr>
              <a:t>Exploring restaurants from the main regions of São Paulo, using Zomato dataset</a:t>
            </a:r>
            <a:endParaRPr lang="pt-BR" b="1" dirty="0">
              <a:solidFill>
                <a:schemeClr val="accent1">
                  <a:lumMod val="60000"/>
                  <a:lumOff val="40000"/>
                </a:schemeClr>
              </a:solidFill>
              <a:effectLst>
                <a:outerShdw blurRad="38100" dist="38100" dir="2700000" algn="tl">
                  <a:srgbClr val="000000">
                    <a:alpha val="43137"/>
                  </a:srgbClr>
                </a:outerShdw>
              </a:effectLst>
            </a:endParaRPr>
          </a:p>
        </p:txBody>
      </p:sp>
      <p:sp>
        <p:nvSpPr>
          <p:cNvPr id="3" name="Espaço Reservado para Texto 2">
            <a:extLst>
              <a:ext uri="{FF2B5EF4-FFF2-40B4-BE49-F238E27FC236}">
                <a16:creationId xmlns:a16="http://schemas.microsoft.com/office/drawing/2014/main" id="{9EA00A64-9C00-4786-80DF-AA4B40CE78DC}"/>
              </a:ext>
            </a:extLst>
          </p:cNvPr>
          <p:cNvSpPr>
            <a:spLocks noGrp="1"/>
          </p:cNvSpPr>
          <p:nvPr>
            <p:ph type="body" idx="1"/>
          </p:nvPr>
        </p:nvSpPr>
        <p:spPr/>
        <p:txBody>
          <a:bodyPr/>
          <a:lstStyle/>
          <a:p>
            <a:pPr algn="ctr"/>
            <a:endParaRPr lang="pt-BR" dirty="0"/>
          </a:p>
          <a:p>
            <a:pPr algn="ctr"/>
            <a:r>
              <a:rPr lang="pt-BR" dirty="0" err="1"/>
              <a:t>Zomato</a:t>
            </a:r>
            <a:r>
              <a:rPr lang="pt-BR" dirty="0"/>
              <a:t> </a:t>
            </a:r>
            <a:r>
              <a:rPr lang="pt-BR" dirty="0" err="1"/>
              <a:t>dataset</a:t>
            </a:r>
            <a:r>
              <a:rPr lang="pt-BR" dirty="0"/>
              <a:t> </a:t>
            </a:r>
            <a:r>
              <a:rPr lang="pt-BR" dirty="0" err="1"/>
              <a:t>from</a:t>
            </a:r>
            <a:r>
              <a:rPr lang="pt-BR" dirty="0"/>
              <a:t> </a:t>
            </a:r>
            <a:r>
              <a:rPr lang="pt-BR" dirty="0" err="1"/>
              <a:t>Kaggle</a:t>
            </a:r>
            <a:endParaRPr lang="pt-BR" dirty="0"/>
          </a:p>
          <a:p>
            <a:pPr algn="ctr"/>
            <a:r>
              <a:rPr lang="pt-BR" dirty="0"/>
              <a:t>https://www.kaggle.com/shrutimehta/zomato-restaurants-data/data?select=zomato.csv</a:t>
            </a:r>
          </a:p>
        </p:txBody>
      </p:sp>
    </p:spTree>
    <p:extLst>
      <p:ext uri="{BB962C8B-B14F-4D97-AF65-F5344CB8AC3E}">
        <p14:creationId xmlns:p14="http://schemas.microsoft.com/office/powerpoint/2010/main" val="406455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3812F4B-39EF-4BE4-86E7-4D1668584775}"/>
              </a:ext>
            </a:extLst>
          </p:cNvPr>
          <p:cNvPicPr>
            <a:picLocks noChangeAspect="1"/>
          </p:cNvPicPr>
          <p:nvPr/>
        </p:nvPicPr>
        <p:blipFill>
          <a:blip r:embed="rId2"/>
          <a:stretch>
            <a:fillRect/>
          </a:stretch>
        </p:blipFill>
        <p:spPr>
          <a:xfrm>
            <a:off x="1264258" y="74105"/>
            <a:ext cx="7450372" cy="4854710"/>
          </a:xfrm>
          <a:prstGeom prst="rect">
            <a:avLst/>
          </a:prstGeom>
        </p:spPr>
      </p:pic>
    </p:spTree>
    <p:extLst>
      <p:ext uri="{BB962C8B-B14F-4D97-AF65-F5344CB8AC3E}">
        <p14:creationId xmlns:p14="http://schemas.microsoft.com/office/powerpoint/2010/main" val="130154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F160C940-3F22-4175-8EA0-3E575F9904CE}"/>
              </a:ext>
            </a:extLst>
          </p:cNvPr>
          <p:cNvPicPr>
            <a:picLocks noChangeAspect="1"/>
          </p:cNvPicPr>
          <p:nvPr/>
        </p:nvPicPr>
        <p:blipFill>
          <a:blip r:embed="rId2"/>
          <a:stretch>
            <a:fillRect/>
          </a:stretch>
        </p:blipFill>
        <p:spPr>
          <a:xfrm>
            <a:off x="1248354" y="116743"/>
            <a:ext cx="7530157" cy="4910014"/>
          </a:xfrm>
          <a:prstGeom prst="rect">
            <a:avLst/>
          </a:prstGeom>
        </p:spPr>
      </p:pic>
    </p:spTree>
    <p:extLst>
      <p:ext uri="{BB962C8B-B14F-4D97-AF65-F5344CB8AC3E}">
        <p14:creationId xmlns:p14="http://schemas.microsoft.com/office/powerpoint/2010/main" val="273683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CD60B424-4E3B-4357-99EE-6EF6F15435B7}"/>
              </a:ext>
            </a:extLst>
          </p:cNvPr>
          <p:cNvPicPr>
            <a:picLocks noChangeAspect="1"/>
          </p:cNvPicPr>
          <p:nvPr/>
        </p:nvPicPr>
        <p:blipFill>
          <a:blip r:embed="rId2"/>
          <a:stretch>
            <a:fillRect/>
          </a:stretch>
        </p:blipFill>
        <p:spPr>
          <a:xfrm>
            <a:off x="1296062" y="83745"/>
            <a:ext cx="7059852" cy="4976009"/>
          </a:xfrm>
          <a:prstGeom prst="rect">
            <a:avLst/>
          </a:prstGeom>
        </p:spPr>
      </p:pic>
    </p:spTree>
    <p:extLst>
      <p:ext uri="{BB962C8B-B14F-4D97-AF65-F5344CB8AC3E}">
        <p14:creationId xmlns:p14="http://schemas.microsoft.com/office/powerpoint/2010/main" val="91257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D5EB68B-5790-4846-A74A-E6ADCE9F536A}"/>
              </a:ext>
            </a:extLst>
          </p:cNvPr>
          <p:cNvPicPr>
            <a:picLocks noChangeAspect="1"/>
          </p:cNvPicPr>
          <p:nvPr/>
        </p:nvPicPr>
        <p:blipFill>
          <a:blip r:embed="rId2"/>
          <a:stretch>
            <a:fillRect/>
          </a:stretch>
        </p:blipFill>
        <p:spPr>
          <a:xfrm>
            <a:off x="206906" y="1622064"/>
            <a:ext cx="8937093" cy="1830426"/>
          </a:xfrm>
          <a:prstGeom prst="rect">
            <a:avLst/>
          </a:prstGeom>
        </p:spPr>
      </p:pic>
      <p:sp>
        <p:nvSpPr>
          <p:cNvPr id="5" name="Título 1">
            <a:extLst>
              <a:ext uri="{FF2B5EF4-FFF2-40B4-BE49-F238E27FC236}">
                <a16:creationId xmlns:a16="http://schemas.microsoft.com/office/drawing/2014/main" id="{12629DC1-31EA-4DFD-B7A2-01CE23303C14}"/>
              </a:ext>
            </a:extLst>
          </p:cNvPr>
          <p:cNvSpPr>
            <a:spLocks noGrp="1"/>
          </p:cNvSpPr>
          <p:nvPr>
            <p:ph type="title"/>
          </p:nvPr>
        </p:nvSpPr>
        <p:spPr>
          <a:xfrm>
            <a:off x="1396054" y="261347"/>
            <a:ext cx="6683765" cy="960668"/>
          </a:xfrm>
        </p:spPr>
        <p:txBody>
          <a:bodyPr>
            <a:normAutofit fontScale="90000"/>
          </a:bodyPr>
          <a:lstStyle/>
          <a:p>
            <a:r>
              <a:rPr lang="pt-BR" b="1" dirty="0"/>
              <a:t>Cluster 1 (Bela Vista, Itaim Bibi, Jardim Paulista, Moema, Pinheiros): it </a:t>
            </a:r>
            <a:r>
              <a:rPr lang="pt-BR" b="1" dirty="0" err="1"/>
              <a:t>is</a:t>
            </a:r>
            <a:r>
              <a:rPr lang="pt-BR" b="1" dirty="0"/>
              <a:t> </a:t>
            </a:r>
            <a:r>
              <a:rPr lang="pt-BR" b="1" dirty="0" err="1"/>
              <a:t>most</a:t>
            </a:r>
            <a:r>
              <a:rPr lang="pt-BR" b="1" dirty="0"/>
              <a:t> </a:t>
            </a:r>
            <a:r>
              <a:rPr lang="pt-BR" b="1" dirty="0" err="1"/>
              <a:t>recommended</a:t>
            </a:r>
            <a:r>
              <a:rPr lang="pt-BR" b="1" dirty="0"/>
              <a:t> for </a:t>
            </a:r>
            <a:r>
              <a:rPr lang="pt-BR" b="1" dirty="0" err="1"/>
              <a:t>Italian</a:t>
            </a:r>
            <a:r>
              <a:rPr lang="pt-BR" b="1" dirty="0"/>
              <a:t> </a:t>
            </a:r>
            <a:r>
              <a:rPr lang="pt-BR" b="1" dirty="0" err="1"/>
              <a:t>Restaurant</a:t>
            </a:r>
            <a:endParaRPr lang="pt-BR" b="1" dirty="0"/>
          </a:p>
        </p:txBody>
      </p:sp>
    </p:spTree>
    <p:extLst>
      <p:ext uri="{BB962C8B-B14F-4D97-AF65-F5344CB8AC3E}">
        <p14:creationId xmlns:p14="http://schemas.microsoft.com/office/powerpoint/2010/main" val="268596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2629DC1-31EA-4DFD-B7A2-01CE23303C14}"/>
              </a:ext>
            </a:extLst>
          </p:cNvPr>
          <p:cNvSpPr>
            <a:spLocks noGrp="1"/>
          </p:cNvSpPr>
          <p:nvPr>
            <p:ph type="title"/>
          </p:nvPr>
        </p:nvSpPr>
        <p:spPr>
          <a:xfrm>
            <a:off x="1396054" y="261347"/>
            <a:ext cx="6683765" cy="960668"/>
          </a:xfrm>
        </p:spPr>
        <p:txBody>
          <a:bodyPr>
            <a:normAutofit fontScale="90000"/>
          </a:bodyPr>
          <a:lstStyle/>
          <a:p>
            <a:r>
              <a:rPr lang="pt-BR" b="1" dirty="0"/>
              <a:t>Cluster 2 (Vila Maria): </a:t>
            </a:r>
            <a:r>
              <a:rPr lang="en-US" b="1" dirty="0"/>
              <a:t>it is most recommended for Market, Pizza and Brazilian Restaurant</a:t>
            </a:r>
            <a:endParaRPr lang="pt-BR" b="1" dirty="0"/>
          </a:p>
        </p:txBody>
      </p:sp>
      <p:pic>
        <p:nvPicPr>
          <p:cNvPr id="3" name="Imagem 2">
            <a:extLst>
              <a:ext uri="{FF2B5EF4-FFF2-40B4-BE49-F238E27FC236}">
                <a16:creationId xmlns:a16="http://schemas.microsoft.com/office/drawing/2014/main" id="{F1262E0B-F685-4FB7-BF9F-1852A035F7CC}"/>
              </a:ext>
            </a:extLst>
          </p:cNvPr>
          <p:cNvPicPr>
            <a:picLocks noChangeAspect="1"/>
          </p:cNvPicPr>
          <p:nvPr/>
        </p:nvPicPr>
        <p:blipFill>
          <a:blip r:embed="rId2"/>
          <a:stretch>
            <a:fillRect/>
          </a:stretch>
        </p:blipFill>
        <p:spPr>
          <a:xfrm>
            <a:off x="333956" y="1555001"/>
            <a:ext cx="8810044" cy="816894"/>
          </a:xfrm>
          <a:prstGeom prst="rect">
            <a:avLst/>
          </a:prstGeom>
        </p:spPr>
      </p:pic>
    </p:spTree>
    <p:extLst>
      <p:ext uri="{BB962C8B-B14F-4D97-AF65-F5344CB8AC3E}">
        <p14:creationId xmlns:p14="http://schemas.microsoft.com/office/powerpoint/2010/main" val="127519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2629DC1-31EA-4DFD-B7A2-01CE23303C14}"/>
              </a:ext>
            </a:extLst>
          </p:cNvPr>
          <p:cNvSpPr>
            <a:spLocks noGrp="1"/>
          </p:cNvSpPr>
          <p:nvPr>
            <p:ph type="title"/>
          </p:nvPr>
        </p:nvSpPr>
        <p:spPr>
          <a:xfrm>
            <a:off x="1396054" y="261347"/>
            <a:ext cx="6683765" cy="960668"/>
          </a:xfrm>
        </p:spPr>
        <p:txBody>
          <a:bodyPr>
            <a:normAutofit fontScale="90000"/>
          </a:bodyPr>
          <a:lstStyle/>
          <a:p>
            <a:r>
              <a:rPr lang="pt-BR" b="1" dirty="0"/>
              <a:t>Cluster 3 (Consolação, Republica): </a:t>
            </a:r>
            <a:r>
              <a:rPr lang="en-US" b="1" dirty="0"/>
              <a:t>it is most recommended for Brazilian Restaurant, Bar and Coffee Shop</a:t>
            </a:r>
            <a:endParaRPr lang="pt-BR" b="1" dirty="0"/>
          </a:p>
        </p:txBody>
      </p:sp>
      <p:pic>
        <p:nvPicPr>
          <p:cNvPr id="3" name="Imagem 2">
            <a:extLst>
              <a:ext uri="{FF2B5EF4-FFF2-40B4-BE49-F238E27FC236}">
                <a16:creationId xmlns:a16="http://schemas.microsoft.com/office/drawing/2014/main" id="{3A5F2B85-B5FE-4485-B024-529316148264}"/>
              </a:ext>
            </a:extLst>
          </p:cNvPr>
          <p:cNvPicPr>
            <a:picLocks noChangeAspect="1"/>
          </p:cNvPicPr>
          <p:nvPr/>
        </p:nvPicPr>
        <p:blipFill>
          <a:blip r:embed="rId2"/>
          <a:stretch>
            <a:fillRect/>
          </a:stretch>
        </p:blipFill>
        <p:spPr>
          <a:xfrm>
            <a:off x="174929" y="1666074"/>
            <a:ext cx="8969071" cy="990160"/>
          </a:xfrm>
          <a:prstGeom prst="rect">
            <a:avLst/>
          </a:prstGeom>
        </p:spPr>
      </p:pic>
    </p:spTree>
    <p:extLst>
      <p:ext uri="{BB962C8B-B14F-4D97-AF65-F5344CB8AC3E}">
        <p14:creationId xmlns:p14="http://schemas.microsoft.com/office/powerpoint/2010/main" val="372796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2629DC1-31EA-4DFD-B7A2-01CE23303C14}"/>
              </a:ext>
            </a:extLst>
          </p:cNvPr>
          <p:cNvSpPr>
            <a:spLocks noGrp="1"/>
          </p:cNvSpPr>
          <p:nvPr>
            <p:ph type="title"/>
          </p:nvPr>
        </p:nvSpPr>
        <p:spPr>
          <a:xfrm>
            <a:off x="1396054" y="261347"/>
            <a:ext cx="6683765" cy="960668"/>
          </a:xfrm>
        </p:spPr>
        <p:txBody>
          <a:bodyPr>
            <a:normAutofit fontScale="90000"/>
          </a:bodyPr>
          <a:lstStyle/>
          <a:p>
            <a:r>
              <a:rPr lang="pt-BR" b="1" dirty="0"/>
              <a:t>Cluster 4 (Vila Mariana): </a:t>
            </a:r>
            <a:r>
              <a:rPr lang="en-US" b="1" dirty="0"/>
              <a:t>it is most recommended for Ice Cream, Pizza and Bakery</a:t>
            </a:r>
            <a:endParaRPr lang="pt-BR" b="1" dirty="0"/>
          </a:p>
        </p:txBody>
      </p:sp>
      <p:pic>
        <p:nvPicPr>
          <p:cNvPr id="3" name="Imagem 2">
            <a:extLst>
              <a:ext uri="{FF2B5EF4-FFF2-40B4-BE49-F238E27FC236}">
                <a16:creationId xmlns:a16="http://schemas.microsoft.com/office/drawing/2014/main" id="{F3101C5D-EABA-4CE4-AEA6-0A5C210E3C0A}"/>
              </a:ext>
            </a:extLst>
          </p:cNvPr>
          <p:cNvPicPr>
            <a:picLocks noChangeAspect="1"/>
          </p:cNvPicPr>
          <p:nvPr/>
        </p:nvPicPr>
        <p:blipFill>
          <a:blip r:embed="rId2"/>
          <a:stretch>
            <a:fillRect/>
          </a:stretch>
        </p:blipFill>
        <p:spPr>
          <a:xfrm>
            <a:off x="166976" y="1598443"/>
            <a:ext cx="8977023" cy="752002"/>
          </a:xfrm>
          <a:prstGeom prst="rect">
            <a:avLst/>
          </a:prstGeom>
        </p:spPr>
      </p:pic>
    </p:spTree>
    <p:extLst>
      <p:ext uri="{BB962C8B-B14F-4D97-AF65-F5344CB8AC3E}">
        <p14:creationId xmlns:p14="http://schemas.microsoft.com/office/powerpoint/2010/main" val="27698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2629DC1-31EA-4DFD-B7A2-01CE23303C14}"/>
              </a:ext>
            </a:extLst>
          </p:cNvPr>
          <p:cNvSpPr>
            <a:spLocks noGrp="1"/>
          </p:cNvSpPr>
          <p:nvPr>
            <p:ph type="title"/>
          </p:nvPr>
        </p:nvSpPr>
        <p:spPr>
          <a:xfrm>
            <a:off x="1396054" y="261347"/>
            <a:ext cx="6683765" cy="960668"/>
          </a:xfrm>
        </p:spPr>
        <p:txBody>
          <a:bodyPr>
            <a:normAutofit fontScale="90000"/>
          </a:bodyPr>
          <a:lstStyle/>
          <a:p>
            <a:r>
              <a:rPr lang="pt-BR" b="1" dirty="0"/>
              <a:t>Cluster 5 (Vila Sonia): </a:t>
            </a:r>
            <a:r>
              <a:rPr lang="en-US" b="1" dirty="0"/>
              <a:t>it is most recommended for Pet Store, Gym and Construction &amp; Landscaping</a:t>
            </a:r>
            <a:endParaRPr lang="pt-BR" b="1" dirty="0"/>
          </a:p>
        </p:txBody>
      </p:sp>
      <p:pic>
        <p:nvPicPr>
          <p:cNvPr id="3" name="Imagem 2">
            <a:extLst>
              <a:ext uri="{FF2B5EF4-FFF2-40B4-BE49-F238E27FC236}">
                <a16:creationId xmlns:a16="http://schemas.microsoft.com/office/drawing/2014/main" id="{ED95593F-D803-47CA-8511-C139389FA442}"/>
              </a:ext>
            </a:extLst>
          </p:cNvPr>
          <p:cNvPicPr>
            <a:picLocks noChangeAspect="1"/>
          </p:cNvPicPr>
          <p:nvPr/>
        </p:nvPicPr>
        <p:blipFill>
          <a:blip r:embed="rId2"/>
          <a:stretch>
            <a:fillRect/>
          </a:stretch>
        </p:blipFill>
        <p:spPr>
          <a:xfrm>
            <a:off x="206734" y="1582535"/>
            <a:ext cx="8937265" cy="722944"/>
          </a:xfrm>
          <a:prstGeom prst="rect">
            <a:avLst/>
          </a:prstGeom>
        </p:spPr>
      </p:pic>
    </p:spTree>
    <p:extLst>
      <p:ext uri="{BB962C8B-B14F-4D97-AF65-F5344CB8AC3E}">
        <p14:creationId xmlns:p14="http://schemas.microsoft.com/office/powerpoint/2010/main" val="403991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DAE13-7628-4F74-BFAA-4CEBB3A074D5}"/>
              </a:ext>
            </a:extLst>
          </p:cNvPr>
          <p:cNvSpPr>
            <a:spLocks noGrp="1"/>
          </p:cNvSpPr>
          <p:nvPr>
            <p:ph type="title"/>
          </p:nvPr>
        </p:nvSpPr>
        <p:spPr/>
        <p:txBody>
          <a:bodyPr/>
          <a:lstStyle/>
          <a:p>
            <a:r>
              <a:rPr lang="pt-BR" b="1" dirty="0" err="1"/>
              <a:t>Discussion</a:t>
            </a:r>
            <a:endParaRPr lang="pt-BR" b="1" dirty="0"/>
          </a:p>
        </p:txBody>
      </p:sp>
      <p:sp>
        <p:nvSpPr>
          <p:cNvPr id="3" name="Espaço Reservado para Conteúdo 2">
            <a:extLst>
              <a:ext uri="{FF2B5EF4-FFF2-40B4-BE49-F238E27FC236}">
                <a16:creationId xmlns:a16="http://schemas.microsoft.com/office/drawing/2014/main" id="{C1F183BA-A92D-46E2-8968-B14092A021E3}"/>
              </a:ext>
            </a:extLst>
          </p:cNvPr>
          <p:cNvSpPr>
            <a:spLocks noGrp="1"/>
          </p:cNvSpPr>
          <p:nvPr>
            <p:ph idx="1"/>
          </p:nvPr>
        </p:nvSpPr>
        <p:spPr>
          <a:xfrm>
            <a:off x="1292454" y="1152606"/>
            <a:ext cx="7553405" cy="3688336"/>
          </a:xfrm>
        </p:spPr>
        <p:txBody>
          <a:bodyPr>
            <a:normAutofit/>
          </a:bodyPr>
          <a:lstStyle/>
          <a:p>
            <a:pPr marL="0" indent="0">
              <a:buNone/>
            </a:pPr>
            <a:endParaRPr lang="en-US" dirty="0"/>
          </a:p>
          <a:p>
            <a:pPr algn="just">
              <a:lnSpc>
                <a:spcPct val="150000"/>
              </a:lnSpc>
            </a:pPr>
            <a:r>
              <a:rPr lang="pt-BR" sz="1200" dirty="0" err="1">
                <a:effectLst/>
                <a:ea typeface="Times New Roman" panose="02020603050405020304" pitchFamily="18" charset="0"/>
              </a:rPr>
              <a:t>Based</a:t>
            </a:r>
            <a:r>
              <a:rPr lang="pt-BR" sz="1200" dirty="0">
                <a:effectLst/>
                <a:ea typeface="Times New Roman" panose="02020603050405020304" pitchFamily="18" charset="0"/>
              </a:rPr>
              <a:t> </a:t>
            </a:r>
            <a:r>
              <a:rPr lang="pt-BR" sz="1200" dirty="0" err="1">
                <a:effectLst/>
                <a:ea typeface="Times New Roman" panose="02020603050405020304" pitchFamily="18" charset="0"/>
              </a:rPr>
              <a:t>on</a:t>
            </a:r>
            <a:r>
              <a:rPr lang="pt-BR" sz="1200" dirty="0">
                <a:effectLst/>
                <a:ea typeface="Times New Roman" panose="02020603050405020304" pitchFamily="18" charset="0"/>
              </a:rPr>
              <a:t> </a:t>
            </a:r>
            <a:r>
              <a:rPr lang="pt-BR" sz="1200" dirty="0" err="1">
                <a:effectLst/>
                <a:ea typeface="Times New Roman" panose="02020603050405020304" pitchFamily="18" charset="0"/>
              </a:rPr>
              <a:t>the</a:t>
            </a:r>
            <a:r>
              <a:rPr lang="pt-BR" sz="1200" dirty="0">
                <a:effectLst/>
                <a:ea typeface="Times New Roman" panose="02020603050405020304" pitchFamily="18" charset="0"/>
              </a:rPr>
              <a:t> </a:t>
            </a:r>
            <a:r>
              <a:rPr lang="pt-BR" sz="1200" dirty="0" err="1">
                <a:effectLst/>
                <a:ea typeface="Times New Roman" panose="02020603050405020304" pitchFamily="18" charset="0"/>
              </a:rPr>
              <a:t>results</a:t>
            </a:r>
            <a:r>
              <a:rPr lang="pt-BR" sz="1200" dirty="0">
                <a:effectLst/>
                <a:ea typeface="Times New Roman" panose="02020603050405020304" pitchFamily="18" charset="0"/>
              </a:rPr>
              <a:t> </a:t>
            </a:r>
            <a:r>
              <a:rPr lang="pt-BR" sz="1200" dirty="0" err="1">
                <a:effectLst/>
                <a:ea typeface="Times New Roman" panose="02020603050405020304" pitchFamily="18" charset="0"/>
              </a:rPr>
              <a:t>obtained</a:t>
            </a:r>
            <a:r>
              <a:rPr lang="pt-BR" sz="1200" dirty="0">
                <a:effectLst/>
                <a:ea typeface="Times New Roman" panose="02020603050405020304" pitchFamily="18" charset="0"/>
              </a:rPr>
              <a:t> </a:t>
            </a:r>
            <a:r>
              <a:rPr lang="pt-BR" sz="1200" dirty="0" err="1">
                <a:effectLst/>
                <a:ea typeface="Times New Roman" panose="02020603050405020304" pitchFamily="18" charset="0"/>
              </a:rPr>
              <a:t>from</a:t>
            </a:r>
            <a:r>
              <a:rPr lang="pt-BR" sz="1200" dirty="0">
                <a:effectLst/>
                <a:ea typeface="Times New Roman" panose="02020603050405020304" pitchFamily="18" charset="0"/>
              </a:rPr>
              <a:t> </a:t>
            </a:r>
            <a:r>
              <a:rPr lang="pt-BR" sz="1200" dirty="0" err="1">
                <a:effectLst/>
                <a:ea typeface="Times New Roman" panose="02020603050405020304" pitchFamily="18" charset="0"/>
              </a:rPr>
              <a:t>Zomato</a:t>
            </a:r>
            <a:r>
              <a:rPr lang="pt-BR" sz="1200" dirty="0">
                <a:effectLst/>
                <a:ea typeface="Times New Roman" panose="02020603050405020304" pitchFamily="18" charset="0"/>
              </a:rPr>
              <a:t> </a:t>
            </a:r>
            <a:r>
              <a:rPr lang="pt-BR" sz="1200" dirty="0" err="1">
                <a:effectLst/>
                <a:ea typeface="Times New Roman" panose="02020603050405020304" pitchFamily="18" charset="0"/>
              </a:rPr>
              <a:t>dataset</a:t>
            </a:r>
            <a:r>
              <a:rPr lang="pt-BR" sz="1200" dirty="0">
                <a:effectLst/>
                <a:ea typeface="Times New Roman" panose="02020603050405020304" pitchFamily="18" charset="0"/>
              </a:rPr>
              <a:t>, </a:t>
            </a:r>
            <a:r>
              <a:rPr lang="pt-BR" sz="1200" dirty="0" err="1">
                <a:effectLst/>
                <a:ea typeface="Times New Roman" panose="02020603050405020304" pitchFamily="18" charset="0"/>
              </a:rPr>
              <a:t>we</a:t>
            </a:r>
            <a:r>
              <a:rPr lang="pt-BR" sz="1200" dirty="0">
                <a:effectLst/>
                <a:ea typeface="Times New Roman" panose="02020603050405020304" pitchFamily="18" charset="0"/>
              </a:rPr>
              <a:t> </a:t>
            </a:r>
            <a:r>
              <a:rPr lang="pt-BR" sz="1200" dirty="0" err="1">
                <a:effectLst/>
                <a:ea typeface="Times New Roman" panose="02020603050405020304" pitchFamily="18" charset="0"/>
              </a:rPr>
              <a:t>can</a:t>
            </a:r>
            <a:r>
              <a:rPr lang="pt-BR" sz="1200" dirty="0">
                <a:effectLst/>
                <a:ea typeface="Times New Roman" panose="02020603050405020304" pitchFamily="18" charset="0"/>
              </a:rPr>
              <a:t> </a:t>
            </a:r>
            <a:r>
              <a:rPr lang="pt-BR" sz="1200" dirty="0" err="1">
                <a:effectLst/>
                <a:ea typeface="Times New Roman" panose="02020603050405020304" pitchFamily="18" charset="0"/>
              </a:rPr>
              <a:t>notice</a:t>
            </a:r>
            <a:r>
              <a:rPr lang="pt-BR" sz="1200" dirty="0">
                <a:effectLst/>
                <a:ea typeface="Times New Roman" panose="02020603050405020304" pitchFamily="18" charset="0"/>
              </a:rPr>
              <a:t> </a:t>
            </a:r>
            <a:r>
              <a:rPr lang="pt-BR" sz="1200" dirty="0" err="1">
                <a:effectLst/>
                <a:ea typeface="Times New Roman" panose="02020603050405020304" pitchFamily="18" charset="0"/>
              </a:rPr>
              <a:t>that</a:t>
            </a:r>
            <a:r>
              <a:rPr lang="pt-BR" sz="1200" dirty="0">
                <a:effectLst/>
                <a:ea typeface="Times New Roman" panose="02020603050405020304" pitchFamily="18" charset="0"/>
              </a:rPr>
              <a:t> ‘Republica’ </a:t>
            </a:r>
            <a:r>
              <a:rPr lang="pt-BR" sz="1200" dirty="0" err="1">
                <a:effectLst/>
                <a:ea typeface="Times New Roman" panose="02020603050405020304" pitchFamily="18" charset="0"/>
              </a:rPr>
              <a:t>and</a:t>
            </a:r>
            <a:r>
              <a:rPr lang="pt-BR" sz="1200" dirty="0">
                <a:effectLst/>
                <a:ea typeface="Times New Roman" panose="02020603050405020304" pitchFamily="18" charset="0"/>
              </a:rPr>
              <a:t> ‘Bela Vista’ are </a:t>
            </a:r>
            <a:r>
              <a:rPr lang="pt-BR" sz="1200" dirty="0" err="1">
                <a:effectLst/>
                <a:ea typeface="Times New Roman" panose="02020603050405020304" pitchFamily="18" charset="0"/>
              </a:rPr>
              <a:t>the</a:t>
            </a:r>
            <a:r>
              <a:rPr lang="pt-BR" sz="1200" dirty="0">
                <a:effectLst/>
                <a:ea typeface="Times New Roman" panose="02020603050405020304" pitchFamily="18" charset="0"/>
              </a:rPr>
              <a:t> </a:t>
            </a:r>
            <a:r>
              <a:rPr lang="pt-BR" sz="1200" dirty="0" err="1">
                <a:effectLst/>
                <a:ea typeface="Times New Roman" panose="02020603050405020304" pitchFamily="18" charset="0"/>
              </a:rPr>
              <a:t>most</a:t>
            </a:r>
            <a:r>
              <a:rPr lang="pt-BR" sz="1200" dirty="0">
                <a:effectLst/>
                <a:ea typeface="Times New Roman" panose="02020603050405020304" pitchFamily="18" charset="0"/>
              </a:rPr>
              <a:t> </a:t>
            </a:r>
            <a:r>
              <a:rPr lang="pt-BR" sz="1200" dirty="0" err="1">
                <a:effectLst/>
                <a:ea typeface="Times New Roman" panose="02020603050405020304" pitchFamily="18" charset="0"/>
              </a:rPr>
              <a:t>recommended</a:t>
            </a:r>
            <a:r>
              <a:rPr lang="pt-BR" sz="1200" dirty="0">
                <a:effectLst/>
                <a:ea typeface="Times New Roman" panose="02020603050405020304" pitchFamily="18" charset="0"/>
              </a:rPr>
              <a:t> </a:t>
            </a:r>
            <a:r>
              <a:rPr lang="pt-BR" sz="1200" dirty="0" err="1">
                <a:effectLst/>
                <a:ea typeface="Times New Roman" panose="02020603050405020304" pitchFamily="18" charset="0"/>
              </a:rPr>
              <a:t>localities</a:t>
            </a:r>
            <a:r>
              <a:rPr lang="pt-BR" sz="1200" dirty="0">
                <a:effectLst/>
                <a:ea typeface="Times New Roman" panose="02020603050405020304" pitchFamily="18" charset="0"/>
              </a:rPr>
              <a:t> </a:t>
            </a:r>
            <a:r>
              <a:rPr lang="pt-BR" sz="1200" dirty="0" err="1">
                <a:effectLst/>
                <a:ea typeface="Times New Roman" panose="02020603050405020304" pitchFamily="18" charset="0"/>
              </a:rPr>
              <a:t>if</a:t>
            </a:r>
            <a:r>
              <a:rPr lang="pt-BR" sz="1200" dirty="0">
                <a:effectLst/>
                <a:ea typeface="Times New Roman" panose="02020603050405020304" pitchFamily="18" charset="0"/>
              </a:rPr>
              <a:t> </a:t>
            </a:r>
            <a:r>
              <a:rPr lang="pt-BR" sz="1200" dirty="0" err="1">
                <a:effectLst/>
                <a:ea typeface="Times New Roman" panose="02020603050405020304" pitchFamily="18" charset="0"/>
              </a:rPr>
              <a:t>you</a:t>
            </a:r>
            <a:r>
              <a:rPr lang="pt-BR" sz="1200" dirty="0">
                <a:effectLst/>
                <a:ea typeface="Times New Roman" panose="02020603050405020304" pitchFamily="18" charset="0"/>
              </a:rPr>
              <a:t> </a:t>
            </a:r>
            <a:r>
              <a:rPr lang="pt-BR" sz="1200" dirty="0" err="1">
                <a:effectLst/>
                <a:ea typeface="Times New Roman" panose="02020603050405020304" pitchFamily="18" charset="0"/>
              </a:rPr>
              <a:t>want</a:t>
            </a:r>
            <a:r>
              <a:rPr lang="pt-BR" sz="1200" dirty="0">
                <a:effectLst/>
                <a:ea typeface="Times New Roman" panose="02020603050405020304" pitchFamily="18" charset="0"/>
              </a:rPr>
              <a:t> </a:t>
            </a:r>
            <a:r>
              <a:rPr lang="pt-BR" sz="1200" dirty="0" err="1">
                <a:effectLst/>
                <a:ea typeface="Times New Roman" panose="02020603050405020304" pitchFamily="18" charset="0"/>
              </a:rPr>
              <a:t>to</a:t>
            </a:r>
            <a:r>
              <a:rPr lang="pt-BR" sz="1200" dirty="0">
                <a:effectLst/>
                <a:ea typeface="Times New Roman" panose="02020603050405020304" pitchFamily="18" charset="0"/>
              </a:rPr>
              <a:t> explore </a:t>
            </a:r>
            <a:r>
              <a:rPr lang="pt-BR" sz="1200" dirty="0" err="1">
                <a:effectLst/>
                <a:ea typeface="Times New Roman" panose="02020603050405020304" pitchFamily="18" charset="0"/>
              </a:rPr>
              <a:t>rated</a:t>
            </a:r>
            <a:r>
              <a:rPr lang="pt-BR" sz="1200" dirty="0">
                <a:effectLst/>
                <a:ea typeface="Times New Roman" panose="02020603050405020304" pitchFamily="18" charset="0"/>
              </a:rPr>
              <a:t> </a:t>
            </a:r>
            <a:r>
              <a:rPr lang="pt-BR" sz="1200" dirty="0" err="1">
                <a:effectLst/>
                <a:ea typeface="Times New Roman" panose="02020603050405020304" pitchFamily="18" charset="0"/>
              </a:rPr>
              <a:t>Italian</a:t>
            </a:r>
            <a:r>
              <a:rPr lang="pt-BR" sz="1200" dirty="0">
                <a:effectLst/>
                <a:ea typeface="Times New Roman" panose="02020603050405020304" pitchFamily="18" charset="0"/>
              </a:rPr>
              <a:t> </a:t>
            </a:r>
            <a:r>
              <a:rPr lang="pt-BR" sz="1200" dirty="0" err="1">
                <a:effectLst/>
                <a:ea typeface="Times New Roman" panose="02020603050405020304" pitchFamily="18" charset="0"/>
              </a:rPr>
              <a:t>restaurants</a:t>
            </a:r>
            <a:r>
              <a:rPr lang="pt-BR" sz="1200" dirty="0">
                <a:effectLst/>
                <a:ea typeface="Times New Roman" panose="02020603050405020304" pitchFamily="18" charset="0"/>
              </a:rPr>
              <a:t> in </a:t>
            </a:r>
            <a:r>
              <a:rPr lang="pt-BR" sz="1200" dirty="0" err="1">
                <a:effectLst/>
                <a:ea typeface="Times New Roman" panose="02020603050405020304" pitchFamily="18" charset="0"/>
              </a:rPr>
              <a:t>the</a:t>
            </a:r>
            <a:r>
              <a:rPr lang="pt-BR" sz="1200" dirty="0">
                <a:effectLst/>
                <a:ea typeface="Times New Roman" panose="02020603050405020304" pitchFamily="18" charset="0"/>
              </a:rPr>
              <a:t> </a:t>
            </a:r>
            <a:r>
              <a:rPr lang="pt-BR" sz="1200" dirty="0" err="1">
                <a:effectLst/>
                <a:ea typeface="Times New Roman" panose="02020603050405020304" pitchFamily="18" charset="0"/>
              </a:rPr>
              <a:t>main</a:t>
            </a:r>
            <a:r>
              <a:rPr lang="pt-BR" sz="1200" dirty="0">
                <a:effectLst/>
                <a:ea typeface="Times New Roman" panose="02020603050405020304" pitchFamily="18" charset="0"/>
              </a:rPr>
              <a:t> </a:t>
            </a:r>
            <a:r>
              <a:rPr lang="pt-BR" sz="1200" dirty="0" err="1">
                <a:effectLst/>
                <a:ea typeface="Times New Roman" panose="02020603050405020304" pitchFamily="18" charset="0"/>
              </a:rPr>
              <a:t>regions</a:t>
            </a:r>
            <a:r>
              <a:rPr lang="pt-BR" sz="1200" dirty="0">
                <a:effectLst/>
                <a:ea typeface="Times New Roman" panose="02020603050405020304" pitchFamily="18" charset="0"/>
              </a:rPr>
              <a:t> </a:t>
            </a:r>
            <a:r>
              <a:rPr lang="pt-BR" sz="1200" dirty="0" err="1">
                <a:effectLst/>
                <a:ea typeface="Times New Roman" panose="02020603050405020304" pitchFamily="18" charset="0"/>
              </a:rPr>
              <a:t>on</a:t>
            </a:r>
            <a:r>
              <a:rPr lang="pt-BR" sz="1200" dirty="0">
                <a:effectLst/>
                <a:ea typeface="Times New Roman" panose="02020603050405020304" pitchFamily="18" charset="0"/>
              </a:rPr>
              <a:t> São Paulo.  </a:t>
            </a:r>
            <a:r>
              <a:rPr lang="pt-BR" sz="1200" dirty="0" err="1">
                <a:effectLst/>
                <a:ea typeface="Times New Roman" panose="02020603050405020304" pitchFamily="18" charset="0"/>
              </a:rPr>
              <a:t>On</a:t>
            </a:r>
            <a:r>
              <a:rPr lang="pt-BR" sz="1200" dirty="0">
                <a:effectLst/>
                <a:ea typeface="Times New Roman" panose="02020603050405020304" pitchFamily="18" charset="0"/>
              </a:rPr>
              <a:t> </a:t>
            </a:r>
            <a:r>
              <a:rPr lang="pt-BR" sz="1200" dirty="0" err="1">
                <a:effectLst/>
                <a:ea typeface="Times New Roman" panose="02020603050405020304" pitchFamily="18" charset="0"/>
              </a:rPr>
              <a:t>the</a:t>
            </a:r>
            <a:r>
              <a:rPr lang="pt-BR" sz="1200" dirty="0">
                <a:effectLst/>
                <a:ea typeface="Times New Roman" panose="02020603050405020304" pitchFamily="18" charset="0"/>
              </a:rPr>
              <a:t> </a:t>
            </a:r>
            <a:r>
              <a:rPr lang="pt-BR" sz="1200" dirty="0" err="1">
                <a:effectLst/>
                <a:ea typeface="Times New Roman" panose="02020603050405020304" pitchFamily="18" charset="0"/>
              </a:rPr>
              <a:t>other</a:t>
            </a:r>
            <a:r>
              <a:rPr lang="pt-BR" sz="1200" dirty="0">
                <a:effectLst/>
                <a:ea typeface="Times New Roman" panose="02020603050405020304" pitchFamily="18" charset="0"/>
              </a:rPr>
              <a:t> </a:t>
            </a:r>
            <a:r>
              <a:rPr lang="pt-BR" sz="1200" dirty="0" err="1">
                <a:effectLst/>
                <a:ea typeface="Times New Roman" panose="02020603050405020304" pitchFamily="18" charset="0"/>
              </a:rPr>
              <a:t>hand</a:t>
            </a:r>
            <a:r>
              <a:rPr lang="pt-BR" sz="1200" dirty="0">
                <a:effectLst/>
                <a:ea typeface="Times New Roman" panose="02020603050405020304" pitchFamily="18" charset="0"/>
              </a:rPr>
              <a:t>, </a:t>
            </a:r>
            <a:r>
              <a:rPr lang="pt-BR" sz="1200" dirty="0" err="1">
                <a:effectLst/>
                <a:ea typeface="Times New Roman" panose="02020603050405020304" pitchFamily="18" charset="0"/>
              </a:rPr>
              <a:t>if</a:t>
            </a:r>
            <a:r>
              <a:rPr lang="pt-BR" sz="1200" dirty="0">
                <a:effectLst/>
                <a:ea typeface="Times New Roman" panose="02020603050405020304" pitchFamily="18" charset="0"/>
              </a:rPr>
              <a:t> </a:t>
            </a:r>
            <a:r>
              <a:rPr lang="pt-BR" sz="1200" dirty="0" err="1">
                <a:effectLst/>
                <a:ea typeface="Times New Roman" panose="02020603050405020304" pitchFamily="18" charset="0"/>
              </a:rPr>
              <a:t>we</a:t>
            </a:r>
            <a:r>
              <a:rPr lang="pt-BR" sz="1200" dirty="0">
                <a:effectLst/>
                <a:ea typeface="Times New Roman" panose="02020603050405020304" pitchFamily="18" charset="0"/>
              </a:rPr>
              <a:t> </a:t>
            </a:r>
            <a:r>
              <a:rPr lang="pt-BR" sz="1200" dirty="0" err="1">
                <a:effectLst/>
                <a:ea typeface="Times New Roman" panose="02020603050405020304" pitchFamily="18" charset="0"/>
              </a:rPr>
              <a:t>consider</a:t>
            </a:r>
            <a:r>
              <a:rPr lang="pt-BR" sz="1200" dirty="0">
                <a:effectLst/>
                <a:ea typeface="Times New Roman" panose="02020603050405020304" pitchFamily="18" charset="0"/>
              </a:rPr>
              <a:t> </a:t>
            </a:r>
            <a:r>
              <a:rPr lang="pt-BR" sz="1200" dirty="0" err="1">
                <a:effectLst/>
                <a:ea typeface="Times New Roman" panose="02020603050405020304" pitchFamily="18" charset="0"/>
              </a:rPr>
              <a:t>the</a:t>
            </a:r>
            <a:r>
              <a:rPr lang="pt-BR" sz="1200" dirty="0">
                <a:effectLst/>
                <a:ea typeface="Times New Roman" panose="02020603050405020304" pitchFamily="18" charset="0"/>
              </a:rPr>
              <a:t> </a:t>
            </a:r>
            <a:r>
              <a:rPr lang="pt-BR" sz="1200" dirty="0" err="1">
                <a:effectLst/>
                <a:ea typeface="Times New Roman" panose="02020603050405020304" pitchFamily="18" charset="0"/>
              </a:rPr>
              <a:t>nearby</a:t>
            </a:r>
            <a:r>
              <a:rPr lang="pt-BR" sz="1200" dirty="0">
                <a:effectLst/>
                <a:ea typeface="Times New Roman" panose="02020603050405020304" pitchFamily="18" charset="0"/>
              </a:rPr>
              <a:t> </a:t>
            </a:r>
            <a:r>
              <a:rPr lang="pt-BR" sz="1200" dirty="0" err="1">
                <a:effectLst/>
                <a:ea typeface="Times New Roman" panose="02020603050405020304" pitchFamily="18" charset="0"/>
              </a:rPr>
              <a:t>venues</a:t>
            </a:r>
            <a:r>
              <a:rPr lang="pt-BR" sz="1200" dirty="0">
                <a:effectLst/>
                <a:ea typeface="Times New Roman" panose="02020603050405020304" pitchFamily="18" charset="0"/>
              </a:rPr>
              <a:t> </a:t>
            </a:r>
            <a:r>
              <a:rPr lang="pt-BR" sz="1200" dirty="0" err="1">
                <a:effectLst/>
                <a:ea typeface="Times New Roman" panose="02020603050405020304" pitchFamily="18" charset="0"/>
              </a:rPr>
              <a:t>given</a:t>
            </a:r>
            <a:r>
              <a:rPr lang="pt-BR" sz="1200" dirty="0">
                <a:effectLst/>
                <a:ea typeface="Times New Roman" panose="02020603050405020304" pitchFamily="18" charset="0"/>
              </a:rPr>
              <a:t> </a:t>
            </a:r>
            <a:r>
              <a:rPr lang="pt-BR" sz="1200" dirty="0" err="1">
                <a:effectLst/>
                <a:ea typeface="Times New Roman" panose="02020603050405020304" pitchFamily="18" charset="0"/>
              </a:rPr>
              <a:t>by</a:t>
            </a:r>
            <a:r>
              <a:rPr lang="pt-BR" sz="1200" dirty="0">
                <a:effectLst/>
                <a:ea typeface="Times New Roman" panose="02020603050405020304" pitchFamily="18" charset="0"/>
              </a:rPr>
              <a:t> </a:t>
            </a:r>
            <a:r>
              <a:rPr lang="pt-BR" sz="1200" dirty="0" err="1">
                <a:effectLst/>
                <a:ea typeface="Times New Roman" panose="02020603050405020304" pitchFamily="18" charset="0"/>
              </a:rPr>
              <a:t>the</a:t>
            </a:r>
            <a:r>
              <a:rPr lang="pt-BR" sz="1200" dirty="0">
                <a:effectLst/>
                <a:ea typeface="Times New Roman" panose="02020603050405020304" pitchFamily="18" charset="0"/>
              </a:rPr>
              <a:t> </a:t>
            </a:r>
            <a:r>
              <a:rPr lang="pt-BR" sz="1200" dirty="0" err="1">
                <a:effectLst/>
                <a:ea typeface="Times New Roman" panose="02020603050405020304" pitchFamily="18" charset="0"/>
              </a:rPr>
              <a:t>Foursquare</a:t>
            </a:r>
            <a:r>
              <a:rPr lang="pt-BR" sz="1200" dirty="0">
                <a:effectLst/>
                <a:ea typeface="Times New Roman" panose="02020603050405020304" pitchFamily="18" charset="0"/>
              </a:rPr>
              <a:t> API, ‘Bela Vista’, ‘Itaim Bibi’, ‘Jardim Paulista’, ‘Moema’ e ‘Pinheiros’ are </a:t>
            </a:r>
            <a:r>
              <a:rPr lang="pt-BR" sz="1200" dirty="0" err="1">
                <a:effectLst/>
                <a:ea typeface="Times New Roman" panose="02020603050405020304" pitchFamily="18" charset="0"/>
              </a:rPr>
              <a:t>the</a:t>
            </a:r>
            <a:r>
              <a:rPr lang="pt-BR" sz="1200" dirty="0">
                <a:effectLst/>
                <a:ea typeface="Times New Roman" panose="02020603050405020304" pitchFamily="18" charset="0"/>
              </a:rPr>
              <a:t> </a:t>
            </a:r>
            <a:r>
              <a:rPr lang="pt-BR" sz="1200" dirty="0" err="1">
                <a:effectLst/>
                <a:ea typeface="Times New Roman" panose="02020603050405020304" pitchFamily="18" charset="0"/>
              </a:rPr>
              <a:t>most</a:t>
            </a:r>
            <a:r>
              <a:rPr lang="pt-BR" sz="1200" dirty="0">
                <a:effectLst/>
                <a:ea typeface="Times New Roman" panose="02020603050405020304" pitchFamily="18" charset="0"/>
              </a:rPr>
              <a:t> </a:t>
            </a:r>
            <a:r>
              <a:rPr lang="pt-BR" sz="1200" dirty="0" err="1">
                <a:effectLst/>
                <a:ea typeface="Times New Roman" panose="02020603050405020304" pitchFamily="18" charset="0"/>
              </a:rPr>
              <a:t>recommended</a:t>
            </a:r>
            <a:r>
              <a:rPr lang="pt-BR" sz="1200" dirty="0">
                <a:effectLst/>
                <a:ea typeface="Times New Roman" panose="02020603050405020304" pitchFamily="18" charset="0"/>
              </a:rPr>
              <a:t> </a:t>
            </a:r>
            <a:r>
              <a:rPr lang="pt-BR" sz="1200" dirty="0" err="1">
                <a:effectLst/>
                <a:ea typeface="Times New Roman" panose="02020603050405020304" pitchFamily="18" charset="0"/>
              </a:rPr>
              <a:t>localities</a:t>
            </a:r>
            <a:r>
              <a:rPr lang="pt-BR" sz="1200" dirty="0">
                <a:effectLst/>
                <a:ea typeface="Times New Roman" panose="02020603050405020304" pitchFamily="18" charset="0"/>
              </a:rPr>
              <a:t> </a:t>
            </a:r>
            <a:r>
              <a:rPr lang="pt-BR" sz="1200" dirty="0" err="1">
                <a:effectLst/>
                <a:ea typeface="Times New Roman" panose="02020603050405020304" pitchFamily="18" charset="0"/>
              </a:rPr>
              <a:t>to</a:t>
            </a:r>
            <a:r>
              <a:rPr lang="pt-BR" sz="1200" dirty="0">
                <a:effectLst/>
                <a:ea typeface="Times New Roman" panose="02020603050405020304" pitchFamily="18" charset="0"/>
              </a:rPr>
              <a:t> </a:t>
            </a:r>
            <a:r>
              <a:rPr lang="pt-BR" sz="1200" dirty="0" err="1">
                <a:effectLst/>
                <a:ea typeface="Times New Roman" panose="02020603050405020304" pitchFamily="18" charset="0"/>
              </a:rPr>
              <a:t>find</a:t>
            </a:r>
            <a:r>
              <a:rPr lang="pt-BR" sz="1200" dirty="0">
                <a:effectLst/>
                <a:ea typeface="Times New Roman" panose="02020603050405020304" pitchFamily="18" charset="0"/>
              </a:rPr>
              <a:t> </a:t>
            </a:r>
            <a:r>
              <a:rPr lang="pt-BR" sz="1200" dirty="0" err="1">
                <a:effectLst/>
                <a:ea typeface="Times New Roman" panose="02020603050405020304" pitchFamily="18" charset="0"/>
              </a:rPr>
              <a:t>Italian</a:t>
            </a:r>
            <a:r>
              <a:rPr lang="pt-BR" sz="1200" dirty="0">
                <a:effectLst/>
                <a:ea typeface="Times New Roman" panose="02020603050405020304" pitchFamily="18" charset="0"/>
              </a:rPr>
              <a:t> </a:t>
            </a:r>
            <a:r>
              <a:rPr lang="pt-BR" sz="1200" dirty="0" err="1">
                <a:effectLst/>
                <a:ea typeface="Times New Roman" panose="02020603050405020304" pitchFamily="18" charset="0"/>
              </a:rPr>
              <a:t>restaurants</a:t>
            </a:r>
            <a:r>
              <a:rPr lang="pt-BR" sz="1200" dirty="0">
                <a:effectLst/>
                <a:ea typeface="Times New Roman" panose="02020603050405020304" pitchFamily="18" charset="0"/>
              </a:rPr>
              <a:t>.</a:t>
            </a:r>
          </a:p>
          <a:p>
            <a:pPr lvl="1"/>
            <a:endParaRPr lang="en-US" dirty="0"/>
          </a:p>
          <a:p>
            <a:pPr lvl="1"/>
            <a:endParaRPr lang="en-US" dirty="0"/>
          </a:p>
        </p:txBody>
      </p:sp>
    </p:spTree>
    <p:extLst>
      <p:ext uri="{BB962C8B-B14F-4D97-AF65-F5344CB8AC3E}">
        <p14:creationId xmlns:p14="http://schemas.microsoft.com/office/powerpoint/2010/main" val="123966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DAE13-7628-4F74-BFAA-4CEBB3A074D5}"/>
              </a:ext>
            </a:extLst>
          </p:cNvPr>
          <p:cNvSpPr>
            <a:spLocks noGrp="1"/>
          </p:cNvSpPr>
          <p:nvPr>
            <p:ph type="title"/>
          </p:nvPr>
        </p:nvSpPr>
        <p:spPr/>
        <p:txBody>
          <a:bodyPr/>
          <a:lstStyle/>
          <a:p>
            <a:r>
              <a:rPr lang="pt-BR" b="1" dirty="0" err="1"/>
              <a:t>Conclusion</a:t>
            </a:r>
            <a:endParaRPr lang="pt-BR" b="1" dirty="0"/>
          </a:p>
        </p:txBody>
      </p:sp>
      <p:sp>
        <p:nvSpPr>
          <p:cNvPr id="3" name="Espaço Reservado para Conteúdo 2">
            <a:extLst>
              <a:ext uri="{FF2B5EF4-FFF2-40B4-BE49-F238E27FC236}">
                <a16:creationId xmlns:a16="http://schemas.microsoft.com/office/drawing/2014/main" id="{C1F183BA-A92D-46E2-8968-B14092A021E3}"/>
              </a:ext>
            </a:extLst>
          </p:cNvPr>
          <p:cNvSpPr>
            <a:spLocks noGrp="1"/>
          </p:cNvSpPr>
          <p:nvPr>
            <p:ph idx="1"/>
          </p:nvPr>
        </p:nvSpPr>
        <p:spPr>
          <a:xfrm>
            <a:off x="1292454" y="1152606"/>
            <a:ext cx="7553405" cy="3688336"/>
          </a:xfrm>
        </p:spPr>
        <p:txBody>
          <a:bodyPr>
            <a:normAutofit/>
          </a:bodyPr>
          <a:lstStyle/>
          <a:p>
            <a:pPr marL="0" indent="0">
              <a:buNone/>
            </a:pPr>
            <a:endParaRPr lang="en-US" dirty="0"/>
          </a:p>
          <a:p>
            <a:r>
              <a:rPr lang="en-US" dirty="0"/>
              <a:t>Considering the main regions of São Paulo:</a:t>
            </a:r>
          </a:p>
          <a:p>
            <a:pPr lvl="1"/>
            <a:r>
              <a:rPr lang="en-US" dirty="0"/>
              <a:t>Jardim </a:t>
            </a:r>
            <a:r>
              <a:rPr lang="en-US" dirty="0" err="1"/>
              <a:t>Paulista</a:t>
            </a:r>
            <a:r>
              <a:rPr lang="en-US" dirty="0"/>
              <a:t>, Bela Vista and </a:t>
            </a:r>
            <a:r>
              <a:rPr lang="en-US" dirty="0" err="1"/>
              <a:t>Consolação</a:t>
            </a:r>
            <a:r>
              <a:rPr lang="en-US" dirty="0"/>
              <a:t> are the localities with the largest </a:t>
            </a:r>
            <a:r>
              <a:rPr lang="en-US" dirty="0" err="1"/>
              <a:t>nbr</a:t>
            </a:r>
            <a:r>
              <a:rPr lang="en-US" dirty="0"/>
              <a:t> of rated restaurants.</a:t>
            </a:r>
          </a:p>
          <a:p>
            <a:pPr lvl="1"/>
            <a:r>
              <a:rPr lang="en-US" dirty="0"/>
              <a:t> </a:t>
            </a:r>
            <a:r>
              <a:rPr lang="en-US" dirty="0" err="1"/>
              <a:t>Moema</a:t>
            </a:r>
            <a:r>
              <a:rPr lang="en-US" dirty="0"/>
              <a:t>, </a:t>
            </a:r>
            <a:r>
              <a:rPr lang="en-US" dirty="0" err="1"/>
              <a:t>Pinheiros</a:t>
            </a:r>
            <a:r>
              <a:rPr lang="en-US" dirty="0"/>
              <a:t> and Vila Maria are the localities with the smallest </a:t>
            </a:r>
            <a:r>
              <a:rPr lang="en-US" dirty="0" err="1"/>
              <a:t>nbr</a:t>
            </a:r>
            <a:r>
              <a:rPr lang="en-US" dirty="0"/>
              <a:t> of rated restaurants.</a:t>
            </a:r>
          </a:p>
          <a:p>
            <a:pPr lvl="1"/>
            <a:r>
              <a:rPr lang="en-US" dirty="0"/>
              <a:t>Vila Mariana, Bela Vista and Vila Maria are the localities with the best rated restaurants.</a:t>
            </a:r>
          </a:p>
          <a:p>
            <a:pPr lvl="1"/>
            <a:r>
              <a:rPr lang="en-US" dirty="0" err="1"/>
              <a:t>Consolação</a:t>
            </a:r>
            <a:r>
              <a:rPr lang="en-US" dirty="0"/>
              <a:t>, </a:t>
            </a:r>
            <a:r>
              <a:rPr lang="en-US" dirty="0" err="1"/>
              <a:t>Moema</a:t>
            </a:r>
            <a:r>
              <a:rPr lang="en-US" dirty="0"/>
              <a:t> and Jardim </a:t>
            </a:r>
            <a:r>
              <a:rPr lang="en-US" dirty="0" err="1"/>
              <a:t>Paulista</a:t>
            </a:r>
            <a:r>
              <a:rPr lang="en-US" dirty="0"/>
              <a:t> are the localities with the worst rated restaurants.</a:t>
            </a:r>
          </a:p>
          <a:p>
            <a:pPr lvl="1"/>
            <a:r>
              <a:rPr lang="en-US" dirty="0" err="1"/>
              <a:t>Republica</a:t>
            </a:r>
            <a:r>
              <a:rPr lang="en-US" dirty="0"/>
              <a:t> and Bela Vista are the localities with the largest </a:t>
            </a:r>
            <a:r>
              <a:rPr lang="en-US" dirty="0" err="1"/>
              <a:t>nbr</a:t>
            </a:r>
            <a:r>
              <a:rPr lang="en-US" dirty="0"/>
              <a:t> of rated Italian restaurants.</a:t>
            </a:r>
          </a:p>
          <a:p>
            <a:pPr lvl="1"/>
            <a:r>
              <a:rPr lang="en-US" dirty="0"/>
              <a:t>Bela Vista and </a:t>
            </a:r>
            <a:r>
              <a:rPr lang="en-US" dirty="0" err="1"/>
              <a:t>Republica</a:t>
            </a:r>
            <a:r>
              <a:rPr lang="en-US" dirty="0"/>
              <a:t> are the localities with the best rated Italian restaurants.</a:t>
            </a:r>
          </a:p>
          <a:p>
            <a:pPr lvl="1"/>
            <a:endParaRPr lang="en-US" dirty="0"/>
          </a:p>
          <a:p>
            <a:pPr lvl="1"/>
            <a:endParaRPr lang="en-US" dirty="0"/>
          </a:p>
        </p:txBody>
      </p:sp>
    </p:spTree>
    <p:extLst>
      <p:ext uri="{BB962C8B-B14F-4D97-AF65-F5344CB8AC3E}">
        <p14:creationId xmlns:p14="http://schemas.microsoft.com/office/powerpoint/2010/main" val="397163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DAE13-7628-4F74-BFAA-4CEBB3A074D5}"/>
              </a:ext>
            </a:extLst>
          </p:cNvPr>
          <p:cNvSpPr>
            <a:spLocks noGrp="1"/>
          </p:cNvSpPr>
          <p:nvPr>
            <p:ph type="title"/>
          </p:nvPr>
        </p:nvSpPr>
        <p:spPr/>
        <p:txBody>
          <a:bodyPr/>
          <a:lstStyle/>
          <a:p>
            <a:r>
              <a:rPr lang="pt-BR" b="1" dirty="0" err="1"/>
              <a:t>Introduction</a:t>
            </a:r>
            <a:endParaRPr lang="pt-BR" b="1" dirty="0"/>
          </a:p>
        </p:txBody>
      </p:sp>
      <p:sp>
        <p:nvSpPr>
          <p:cNvPr id="3" name="Espaço Reservado para Conteúdo 2">
            <a:extLst>
              <a:ext uri="{FF2B5EF4-FFF2-40B4-BE49-F238E27FC236}">
                <a16:creationId xmlns:a16="http://schemas.microsoft.com/office/drawing/2014/main" id="{C1F183BA-A92D-46E2-8968-B14092A021E3}"/>
              </a:ext>
            </a:extLst>
          </p:cNvPr>
          <p:cNvSpPr>
            <a:spLocks noGrp="1"/>
          </p:cNvSpPr>
          <p:nvPr>
            <p:ph idx="1"/>
          </p:nvPr>
        </p:nvSpPr>
        <p:spPr>
          <a:xfrm>
            <a:off x="1475334" y="1152606"/>
            <a:ext cx="7553405" cy="3688336"/>
          </a:xfrm>
        </p:spPr>
        <p:txBody>
          <a:bodyPr>
            <a:normAutofit fontScale="92500" lnSpcReduction="20000"/>
          </a:bodyPr>
          <a:lstStyle/>
          <a:p>
            <a:r>
              <a:rPr lang="en-US" dirty="0"/>
              <a:t>São Paulo is a municipality in the Southeast Region of Brazil. The metropolis is an alpha global city (as listed by the </a:t>
            </a:r>
            <a:r>
              <a:rPr lang="en-US" dirty="0" err="1"/>
              <a:t>GaWC</a:t>
            </a:r>
            <a:r>
              <a:rPr lang="en-US" dirty="0"/>
              <a:t>) and the most populous city in Brazil, the Americas, the Western Hemisphere and the Southern Hemisphere. Additionally, São Paulo is the largest Portuguese-speaking city in the world. The municipality is also the world's 4th largest city proper by population. The city is the capital of the surrounding state of São Paulo, the most populous and wealthiest state in Brazil. It exerts strong international influences in commerce, finance, arts and entertainment. The name of the city honors the Apostle, Saint Paul of Tarsus. The city's metropolitan area, the Greater São Paulo, ranks as the most populous in Brazil and the 12th most populous on Earth.</a:t>
            </a:r>
          </a:p>
          <a:p>
            <a:r>
              <a:rPr lang="en-US" dirty="0"/>
              <a:t>São Paulo is considered the most multicultural city in Brazil. Since 1870 to 2010, approximately 2.3 million immigrants arrived in the state, from all parts of the world. The Italian community is one of the strongest, with a presence throughout the city. Of the 9 million inhabitants of São Paulo, 50% (4.5 million people) have full or partial Italian ancestry. São Paulo has more descendants of Italians than any Italian city (the largest city of Italy is Rome, with 2.5 million inhabitants).</a:t>
            </a:r>
          </a:p>
          <a:p>
            <a:r>
              <a:rPr lang="en-US" dirty="0"/>
              <a:t>The cuisine of São Paulo is a tourist attraction. The city has 62 cuisines across 12,000 restaurants. During the 10th International Congress of Gastronomy, Hospitality and Tourism (</a:t>
            </a:r>
            <a:r>
              <a:rPr lang="en-US" dirty="0" err="1"/>
              <a:t>Cihat</a:t>
            </a:r>
            <a:r>
              <a:rPr lang="en-US" dirty="0"/>
              <a:t>) conducted in 1997, the city received the title of "World Gastronomy Capital" from a commission formed by 43 nations' representatives.</a:t>
            </a:r>
          </a:p>
          <a:p>
            <a:r>
              <a:rPr lang="en-US" dirty="0"/>
              <a:t>As part of this project, we will explore restaurants from the main regions of São Paulo, focusing on Italian cuisine. The outcome of this project will be useful for those interested on knowing more about the gastronomic environment in the city.</a:t>
            </a:r>
          </a:p>
          <a:p>
            <a:pPr marL="0" indent="0">
              <a:buNone/>
            </a:pPr>
            <a:endParaRPr lang="pt-BR" dirty="0"/>
          </a:p>
        </p:txBody>
      </p:sp>
    </p:spTree>
    <p:extLst>
      <p:ext uri="{BB962C8B-B14F-4D97-AF65-F5344CB8AC3E}">
        <p14:creationId xmlns:p14="http://schemas.microsoft.com/office/powerpoint/2010/main" val="3058130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DAE13-7628-4F74-BFAA-4CEBB3A074D5}"/>
              </a:ext>
            </a:extLst>
          </p:cNvPr>
          <p:cNvSpPr>
            <a:spLocks noGrp="1"/>
          </p:cNvSpPr>
          <p:nvPr>
            <p:ph type="title"/>
          </p:nvPr>
        </p:nvSpPr>
        <p:spPr/>
        <p:txBody>
          <a:bodyPr/>
          <a:lstStyle/>
          <a:p>
            <a:r>
              <a:rPr lang="pt-BR" b="1" dirty="0" err="1"/>
              <a:t>Conclusion</a:t>
            </a:r>
            <a:endParaRPr lang="pt-BR" b="1" dirty="0"/>
          </a:p>
        </p:txBody>
      </p:sp>
      <p:sp>
        <p:nvSpPr>
          <p:cNvPr id="3" name="Espaço Reservado para Conteúdo 2">
            <a:extLst>
              <a:ext uri="{FF2B5EF4-FFF2-40B4-BE49-F238E27FC236}">
                <a16:creationId xmlns:a16="http://schemas.microsoft.com/office/drawing/2014/main" id="{C1F183BA-A92D-46E2-8968-B14092A021E3}"/>
              </a:ext>
            </a:extLst>
          </p:cNvPr>
          <p:cNvSpPr>
            <a:spLocks noGrp="1"/>
          </p:cNvSpPr>
          <p:nvPr>
            <p:ph idx="1"/>
          </p:nvPr>
        </p:nvSpPr>
        <p:spPr>
          <a:xfrm>
            <a:off x="1292454" y="1152606"/>
            <a:ext cx="7553405" cy="3688336"/>
          </a:xfrm>
        </p:spPr>
        <p:txBody>
          <a:bodyPr>
            <a:normAutofit/>
          </a:bodyPr>
          <a:lstStyle/>
          <a:p>
            <a:pPr marL="0" indent="0">
              <a:buNone/>
            </a:pPr>
            <a:endParaRPr lang="en-US" dirty="0"/>
          </a:p>
          <a:p>
            <a:pPr lvl="1"/>
            <a:r>
              <a:rPr lang="en-US" dirty="0"/>
              <a:t>Cluster 1 (Bela Vista, </a:t>
            </a:r>
            <a:r>
              <a:rPr lang="en-US" dirty="0" err="1"/>
              <a:t>Itaim</a:t>
            </a:r>
            <a:r>
              <a:rPr lang="en-US" dirty="0"/>
              <a:t> Bibi, Jardim </a:t>
            </a:r>
            <a:r>
              <a:rPr lang="en-US" dirty="0" err="1"/>
              <a:t>Paulista</a:t>
            </a:r>
            <a:r>
              <a:rPr lang="en-US" dirty="0"/>
              <a:t>, </a:t>
            </a:r>
            <a:r>
              <a:rPr lang="en-US" dirty="0" err="1"/>
              <a:t>Moema</a:t>
            </a:r>
            <a:r>
              <a:rPr lang="en-US" dirty="0"/>
              <a:t>, </a:t>
            </a:r>
            <a:r>
              <a:rPr lang="en-US" dirty="0" err="1"/>
              <a:t>Pinheiros</a:t>
            </a:r>
            <a:r>
              <a:rPr lang="en-US" dirty="0"/>
              <a:t>): it is most recommended for Italian Restaurant.</a:t>
            </a:r>
          </a:p>
          <a:p>
            <a:pPr lvl="1"/>
            <a:r>
              <a:rPr lang="en-US" dirty="0"/>
              <a:t>Cluster 2 (Vila Maria): it is most recommended for Market, Pizza and Brazilian Restaurant.</a:t>
            </a:r>
          </a:p>
          <a:p>
            <a:pPr lvl="1"/>
            <a:r>
              <a:rPr lang="en-US" dirty="0"/>
              <a:t>Cluster 3 (</a:t>
            </a:r>
            <a:r>
              <a:rPr lang="en-US" dirty="0" err="1"/>
              <a:t>Consolação</a:t>
            </a:r>
            <a:r>
              <a:rPr lang="en-US" dirty="0"/>
              <a:t>, </a:t>
            </a:r>
            <a:r>
              <a:rPr lang="en-US" dirty="0" err="1"/>
              <a:t>Republica</a:t>
            </a:r>
            <a:r>
              <a:rPr lang="en-US" dirty="0"/>
              <a:t>): it is most recommended for Brazilian Restaurant, Bar and Coffee Shop.</a:t>
            </a:r>
          </a:p>
          <a:p>
            <a:pPr lvl="1"/>
            <a:r>
              <a:rPr lang="en-US" dirty="0"/>
              <a:t>Cluster 4 (Vila Mariana): it is most recommended for Ice Cream, Pizza and Bakery.</a:t>
            </a:r>
          </a:p>
          <a:p>
            <a:pPr lvl="1"/>
            <a:r>
              <a:rPr lang="en-US" dirty="0"/>
              <a:t>Cluster 5 (Vila Sonia): it is most recommended for Pet Store, Gym and Construction &amp; Landscaping.</a:t>
            </a:r>
          </a:p>
          <a:p>
            <a:pPr lvl="1"/>
            <a:endParaRPr lang="en-US" dirty="0"/>
          </a:p>
        </p:txBody>
      </p:sp>
    </p:spTree>
    <p:extLst>
      <p:ext uri="{BB962C8B-B14F-4D97-AF65-F5344CB8AC3E}">
        <p14:creationId xmlns:p14="http://schemas.microsoft.com/office/powerpoint/2010/main" val="201371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DAE13-7628-4F74-BFAA-4CEBB3A074D5}"/>
              </a:ext>
            </a:extLst>
          </p:cNvPr>
          <p:cNvSpPr>
            <a:spLocks noGrp="1"/>
          </p:cNvSpPr>
          <p:nvPr>
            <p:ph type="title"/>
          </p:nvPr>
        </p:nvSpPr>
        <p:spPr/>
        <p:txBody>
          <a:bodyPr/>
          <a:lstStyle/>
          <a:p>
            <a:r>
              <a:rPr lang="pt-BR" b="1" dirty="0" err="1"/>
              <a:t>Objectives</a:t>
            </a:r>
            <a:endParaRPr lang="pt-BR" b="1" dirty="0"/>
          </a:p>
        </p:txBody>
      </p:sp>
      <p:sp>
        <p:nvSpPr>
          <p:cNvPr id="3" name="Espaço Reservado para Conteúdo 2">
            <a:extLst>
              <a:ext uri="{FF2B5EF4-FFF2-40B4-BE49-F238E27FC236}">
                <a16:creationId xmlns:a16="http://schemas.microsoft.com/office/drawing/2014/main" id="{C1F183BA-A92D-46E2-8968-B14092A021E3}"/>
              </a:ext>
            </a:extLst>
          </p:cNvPr>
          <p:cNvSpPr>
            <a:spLocks noGrp="1"/>
          </p:cNvSpPr>
          <p:nvPr>
            <p:ph idx="1"/>
          </p:nvPr>
        </p:nvSpPr>
        <p:spPr>
          <a:xfrm>
            <a:off x="1475334" y="1152606"/>
            <a:ext cx="7553405" cy="3688336"/>
          </a:xfrm>
        </p:spPr>
        <p:txBody>
          <a:bodyPr>
            <a:normAutofit/>
          </a:bodyPr>
          <a:lstStyle/>
          <a:p>
            <a:pPr marL="0" indent="0">
              <a:buNone/>
            </a:pPr>
            <a:r>
              <a:rPr lang="en-US" dirty="0"/>
              <a:t>Provide answers to the following questions:</a:t>
            </a:r>
          </a:p>
          <a:p>
            <a:r>
              <a:rPr lang="en-US" dirty="0"/>
              <a:t>What localities have the largest number of rated restaurants in the main regions of São Paulo ?</a:t>
            </a:r>
          </a:p>
          <a:p>
            <a:r>
              <a:rPr lang="en-US" dirty="0"/>
              <a:t>What localities have the smallest number of rated restaurants in the main regions of São Paulo ?</a:t>
            </a:r>
          </a:p>
          <a:p>
            <a:r>
              <a:rPr lang="en-US" dirty="0"/>
              <a:t>What localities have the best rated restaurants in the main regions of São Paulo ?</a:t>
            </a:r>
          </a:p>
          <a:p>
            <a:r>
              <a:rPr lang="en-US" dirty="0"/>
              <a:t>What localities have the worst rated restaurants in the main regions of São Paulo ?</a:t>
            </a:r>
          </a:p>
          <a:p>
            <a:r>
              <a:rPr lang="en-US" dirty="0"/>
              <a:t>What localities have the largest number of rated Italian restaurants in the main regions of São Paulo ?</a:t>
            </a:r>
          </a:p>
          <a:p>
            <a:r>
              <a:rPr lang="en-US" dirty="0"/>
              <a:t>What localities have the best rated Italian restaurants in the main regions of São Paulo ?</a:t>
            </a:r>
          </a:p>
          <a:p>
            <a:r>
              <a:rPr lang="en-US" dirty="0"/>
              <a:t>What localities have more nearby venues with Italian restaurants ?</a:t>
            </a:r>
            <a:endParaRPr lang="pt-BR" dirty="0"/>
          </a:p>
        </p:txBody>
      </p:sp>
    </p:spTree>
    <p:extLst>
      <p:ext uri="{BB962C8B-B14F-4D97-AF65-F5344CB8AC3E}">
        <p14:creationId xmlns:p14="http://schemas.microsoft.com/office/powerpoint/2010/main" val="123047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DAE13-7628-4F74-BFAA-4CEBB3A074D5}"/>
              </a:ext>
            </a:extLst>
          </p:cNvPr>
          <p:cNvSpPr>
            <a:spLocks noGrp="1"/>
          </p:cNvSpPr>
          <p:nvPr>
            <p:ph type="title"/>
          </p:nvPr>
        </p:nvSpPr>
        <p:spPr/>
        <p:txBody>
          <a:bodyPr/>
          <a:lstStyle/>
          <a:p>
            <a:r>
              <a:rPr lang="pt-BR" b="1" dirty="0"/>
              <a:t>Data</a:t>
            </a:r>
          </a:p>
        </p:txBody>
      </p:sp>
      <p:sp>
        <p:nvSpPr>
          <p:cNvPr id="3" name="Espaço Reservado para Conteúdo 2">
            <a:extLst>
              <a:ext uri="{FF2B5EF4-FFF2-40B4-BE49-F238E27FC236}">
                <a16:creationId xmlns:a16="http://schemas.microsoft.com/office/drawing/2014/main" id="{C1F183BA-A92D-46E2-8968-B14092A021E3}"/>
              </a:ext>
            </a:extLst>
          </p:cNvPr>
          <p:cNvSpPr>
            <a:spLocks noGrp="1"/>
          </p:cNvSpPr>
          <p:nvPr>
            <p:ph idx="1"/>
          </p:nvPr>
        </p:nvSpPr>
        <p:spPr>
          <a:xfrm>
            <a:off x="1475334" y="1152606"/>
            <a:ext cx="7553405" cy="3688336"/>
          </a:xfrm>
        </p:spPr>
        <p:txBody>
          <a:bodyPr>
            <a:normAutofit/>
          </a:bodyPr>
          <a:lstStyle/>
          <a:p>
            <a:pPr marL="0" indent="0">
              <a:buNone/>
            </a:pPr>
            <a:r>
              <a:rPr lang="en-US" dirty="0"/>
              <a:t>For this project, the following data will be used:</a:t>
            </a:r>
          </a:p>
          <a:p>
            <a:pPr marL="0" indent="0">
              <a:buNone/>
            </a:pPr>
            <a:endParaRPr lang="en-US" dirty="0"/>
          </a:p>
          <a:p>
            <a:r>
              <a:rPr lang="en-US" dirty="0"/>
              <a:t>Data from restaurants situated at the main regions of São Paulo, including Locality, Cuisines, Restaurant Names, Rating, Latitude, Longitude, etc.</a:t>
            </a:r>
          </a:p>
          <a:p>
            <a:pPr lvl="1"/>
            <a:r>
              <a:rPr lang="it-IT" dirty="0"/>
              <a:t>Data source: Zomato kaggle dataset. </a:t>
            </a:r>
            <a:r>
              <a:rPr lang="en-US" dirty="0"/>
              <a:t>Description: This dataset contains the required information to explore various localities of São Paulo.</a:t>
            </a:r>
          </a:p>
          <a:p>
            <a:pPr marL="342900" lvl="1" indent="0">
              <a:buNone/>
            </a:pPr>
            <a:endParaRPr lang="en-US" dirty="0"/>
          </a:p>
          <a:p>
            <a:r>
              <a:rPr lang="en-US" dirty="0"/>
              <a:t>Nearby places in each locality of the main regions of São Paulo:</a:t>
            </a:r>
          </a:p>
          <a:p>
            <a:pPr lvl="1"/>
            <a:r>
              <a:rPr lang="it-IT" dirty="0"/>
              <a:t>Data source: Foursquare API. </a:t>
            </a:r>
            <a:r>
              <a:rPr lang="en-US" dirty="0"/>
              <a:t>Description: By using this API we will get all the venues in each neighborhood.</a:t>
            </a:r>
            <a:endParaRPr lang="it-IT" dirty="0"/>
          </a:p>
          <a:p>
            <a:pPr lvl="1"/>
            <a:endParaRPr lang="pt-BR" dirty="0"/>
          </a:p>
        </p:txBody>
      </p:sp>
    </p:spTree>
    <p:extLst>
      <p:ext uri="{BB962C8B-B14F-4D97-AF65-F5344CB8AC3E}">
        <p14:creationId xmlns:p14="http://schemas.microsoft.com/office/powerpoint/2010/main" val="230714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DAE13-7628-4F74-BFAA-4CEBB3A074D5}"/>
              </a:ext>
            </a:extLst>
          </p:cNvPr>
          <p:cNvSpPr>
            <a:spLocks noGrp="1"/>
          </p:cNvSpPr>
          <p:nvPr>
            <p:ph type="title"/>
          </p:nvPr>
        </p:nvSpPr>
        <p:spPr/>
        <p:txBody>
          <a:bodyPr/>
          <a:lstStyle/>
          <a:p>
            <a:r>
              <a:rPr lang="pt-BR" b="1" dirty="0" err="1"/>
              <a:t>Methodology</a:t>
            </a:r>
            <a:endParaRPr lang="pt-BR" b="1" dirty="0"/>
          </a:p>
        </p:txBody>
      </p:sp>
      <p:sp>
        <p:nvSpPr>
          <p:cNvPr id="3" name="Espaço Reservado para Conteúdo 2">
            <a:extLst>
              <a:ext uri="{FF2B5EF4-FFF2-40B4-BE49-F238E27FC236}">
                <a16:creationId xmlns:a16="http://schemas.microsoft.com/office/drawing/2014/main" id="{C1F183BA-A92D-46E2-8968-B14092A021E3}"/>
              </a:ext>
            </a:extLst>
          </p:cNvPr>
          <p:cNvSpPr>
            <a:spLocks noGrp="1"/>
          </p:cNvSpPr>
          <p:nvPr>
            <p:ph idx="1"/>
          </p:nvPr>
        </p:nvSpPr>
        <p:spPr>
          <a:xfrm>
            <a:off x="1475334" y="1152606"/>
            <a:ext cx="7553405" cy="3688336"/>
          </a:xfrm>
        </p:spPr>
        <p:txBody>
          <a:bodyPr>
            <a:normAutofit/>
          </a:bodyPr>
          <a:lstStyle/>
          <a:p>
            <a:pPr marL="0" indent="0">
              <a:buNone/>
            </a:pPr>
            <a:endParaRPr lang="en-US" dirty="0"/>
          </a:p>
          <a:p>
            <a:r>
              <a:rPr lang="en-US" dirty="0"/>
              <a:t>Collect restaurants data from Zomato Kaggle dataset.</a:t>
            </a:r>
          </a:p>
          <a:p>
            <a:r>
              <a:rPr lang="en-US" dirty="0"/>
              <a:t>Clean up data.</a:t>
            </a:r>
          </a:p>
          <a:p>
            <a:r>
              <a:rPr lang="en-US" dirty="0"/>
              <a:t>Visualize data using Folium Python library.</a:t>
            </a:r>
          </a:p>
          <a:p>
            <a:r>
              <a:rPr lang="en-US" dirty="0"/>
              <a:t>Generate plots to compare each locality with regards to restaurants.</a:t>
            </a:r>
          </a:p>
          <a:p>
            <a:r>
              <a:rPr lang="en-US" dirty="0"/>
              <a:t>Group data based on locality.</a:t>
            </a:r>
          </a:p>
          <a:p>
            <a:r>
              <a:rPr lang="en-US" dirty="0"/>
              <a:t>Use Foursquare API to find all venues for each neighborhood.</a:t>
            </a:r>
          </a:p>
          <a:p>
            <a:r>
              <a:rPr lang="en-US" dirty="0"/>
              <a:t>Filter out all nearby venues by locality.</a:t>
            </a:r>
          </a:p>
          <a:p>
            <a:r>
              <a:rPr lang="en-US" dirty="0"/>
              <a:t>Use aggregate rating from each restaurant to find the best places.</a:t>
            </a:r>
          </a:p>
          <a:p>
            <a:r>
              <a:rPr lang="en-US" dirty="0"/>
              <a:t>Run k-means to cluster the localities into 5 clusters.</a:t>
            </a:r>
          </a:p>
          <a:p>
            <a:endParaRPr lang="en-US" dirty="0"/>
          </a:p>
        </p:txBody>
      </p:sp>
    </p:spTree>
    <p:extLst>
      <p:ext uri="{BB962C8B-B14F-4D97-AF65-F5344CB8AC3E}">
        <p14:creationId xmlns:p14="http://schemas.microsoft.com/office/powerpoint/2010/main" val="240416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19109E4-67DA-4751-B622-EBE120D23797}"/>
              </a:ext>
            </a:extLst>
          </p:cNvPr>
          <p:cNvSpPr txBox="1"/>
          <p:nvPr/>
        </p:nvSpPr>
        <p:spPr>
          <a:xfrm flipH="1">
            <a:off x="2399305" y="2146853"/>
            <a:ext cx="4478574" cy="646331"/>
          </a:xfrm>
          <a:prstGeom prst="rect">
            <a:avLst/>
          </a:prstGeom>
          <a:noFill/>
        </p:spPr>
        <p:txBody>
          <a:bodyPr wrap="square" rtlCol="0">
            <a:spAutoFit/>
          </a:bodyPr>
          <a:lstStyle/>
          <a:p>
            <a:pPr algn="ctr"/>
            <a:r>
              <a:rPr lang="pt-BR" sz="3600" b="1" dirty="0" err="1"/>
              <a:t>Results</a:t>
            </a:r>
            <a:endParaRPr lang="pt-BR" sz="3600" b="1" dirty="0"/>
          </a:p>
        </p:txBody>
      </p:sp>
    </p:spTree>
    <p:extLst>
      <p:ext uri="{BB962C8B-B14F-4D97-AF65-F5344CB8AC3E}">
        <p14:creationId xmlns:p14="http://schemas.microsoft.com/office/powerpoint/2010/main" val="83758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230FBECA-66A9-42E3-9904-AA62301AE6AC}"/>
              </a:ext>
            </a:extLst>
          </p:cNvPr>
          <p:cNvPicPr>
            <a:picLocks noChangeAspect="1"/>
          </p:cNvPicPr>
          <p:nvPr/>
        </p:nvPicPr>
        <p:blipFill>
          <a:blip r:embed="rId2"/>
          <a:stretch>
            <a:fillRect/>
          </a:stretch>
        </p:blipFill>
        <p:spPr>
          <a:xfrm>
            <a:off x="1232453" y="71560"/>
            <a:ext cx="7206823" cy="4968451"/>
          </a:xfrm>
          <a:prstGeom prst="rect">
            <a:avLst/>
          </a:prstGeom>
        </p:spPr>
      </p:pic>
    </p:spTree>
    <p:extLst>
      <p:ext uri="{BB962C8B-B14F-4D97-AF65-F5344CB8AC3E}">
        <p14:creationId xmlns:p14="http://schemas.microsoft.com/office/powerpoint/2010/main" val="35417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477A14E-247E-42F3-B104-0603C3A47D58}"/>
              </a:ext>
            </a:extLst>
          </p:cNvPr>
          <p:cNvPicPr>
            <a:picLocks noChangeAspect="1"/>
          </p:cNvPicPr>
          <p:nvPr/>
        </p:nvPicPr>
        <p:blipFill>
          <a:blip r:embed="rId2"/>
          <a:stretch>
            <a:fillRect/>
          </a:stretch>
        </p:blipFill>
        <p:spPr>
          <a:xfrm>
            <a:off x="1198212" y="97030"/>
            <a:ext cx="7913984" cy="4535974"/>
          </a:xfrm>
          <a:prstGeom prst="rect">
            <a:avLst/>
          </a:prstGeom>
        </p:spPr>
      </p:pic>
    </p:spTree>
    <p:extLst>
      <p:ext uri="{BB962C8B-B14F-4D97-AF65-F5344CB8AC3E}">
        <p14:creationId xmlns:p14="http://schemas.microsoft.com/office/powerpoint/2010/main" val="308320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9386F9A-D5D0-4403-890E-90CE559294FC}"/>
              </a:ext>
            </a:extLst>
          </p:cNvPr>
          <p:cNvPicPr>
            <a:picLocks noChangeAspect="1"/>
          </p:cNvPicPr>
          <p:nvPr/>
        </p:nvPicPr>
        <p:blipFill>
          <a:blip r:embed="rId2"/>
          <a:stretch>
            <a:fillRect/>
          </a:stretch>
        </p:blipFill>
        <p:spPr>
          <a:xfrm>
            <a:off x="1288111" y="169507"/>
            <a:ext cx="7288826" cy="4804486"/>
          </a:xfrm>
          <a:prstGeom prst="rect">
            <a:avLst/>
          </a:prstGeom>
        </p:spPr>
      </p:pic>
    </p:spTree>
    <p:extLst>
      <p:ext uri="{BB962C8B-B14F-4D97-AF65-F5344CB8AC3E}">
        <p14:creationId xmlns:p14="http://schemas.microsoft.com/office/powerpoint/2010/main" val="3488947066"/>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TM02892315[[fn=Cacho]]</Template>
  <TotalTime>0</TotalTime>
  <Words>1067</Words>
  <Application>Microsoft Office PowerPoint</Application>
  <PresentationFormat>Apresentação na tela (16:9)</PresentationFormat>
  <Paragraphs>62</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Century Gothic</vt:lpstr>
      <vt:lpstr>Wingdings 3</vt:lpstr>
      <vt:lpstr>Cacho</vt:lpstr>
      <vt:lpstr>Exploring restaurants from the main regions of São Paulo, using Zomato dataset</vt:lpstr>
      <vt:lpstr>Introduction</vt:lpstr>
      <vt:lpstr>Objectives</vt:lpstr>
      <vt:lpstr>Data</vt:lpstr>
      <vt:lpstr>Methodology</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Cluster 1 (Bela Vista, Itaim Bibi, Jardim Paulista, Moema, Pinheiros): it is most recommended for Italian Restaurant</vt:lpstr>
      <vt:lpstr>Cluster 2 (Vila Maria): it is most recommended for Market, Pizza and Brazilian Restaurant</vt:lpstr>
      <vt:lpstr>Cluster 3 (Consolação, Republica): it is most recommended for Brazilian Restaurant, Bar and Coffee Shop</vt:lpstr>
      <vt:lpstr>Cluster 4 (Vila Mariana): it is most recommended for Ice Cream, Pizza and Bakery</vt:lpstr>
      <vt:lpstr>Cluster 5 (Vila Sonia): it is most recommended for Pet Store, Gym and Construction &amp; Landscaping</vt:lpstr>
      <vt:lpstr>Discussion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restaurants from the main regions of São Paulo, using Zomato dataset</dc:title>
  <dc:creator>J Alexandre Ferreira</dc:creator>
  <cp:lastModifiedBy>J Alexandre .</cp:lastModifiedBy>
  <cp:revision>15</cp:revision>
  <dcterms:modified xsi:type="dcterms:W3CDTF">2020-08-23T00:17:15Z</dcterms:modified>
</cp:coreProperties>
</file>