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73" r:id="rId11"/>
    <p:sldId id="274" r:id="rId12"/>
    <p:sldId id="271" r:id="rId13"/>
    <p:sldId id="266" r:id="rId14"/>
    <p:sldId id="262" r:id="rId15"/>
    <p:sldId id="263" r:id="rId16"/>
    <p:sldId id="277" r:id="rId17"/>
    <p:sldId id="278" r:id="rId18"/>
    <p:sldId id="265" r:id="rId19"/>
    <p:sldId id="275" r:id="rId20"/>
    <p:sldId id="276" r:id="rId21"/>
    <p:sldId id="279" r:id="rId22"/>
    <p:sldId id="280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3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8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5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3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3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D4A0-E971-4FA8-8792-BE87488F0BF8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D40A-78BB-4923-9FDE-FED23046A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if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00309" y="1993688"/>
            <a:ext cx="3943383" cy="935759"/>
            <a:chOff x="3267192" y="1515250"/>
            <a:chExt cx="5257844" cy="1247679"/>
          </a:xfrm>
        </p:grpSpPr>
        <p:pic>
          <p:nvPicPr>
            <p:cNvPr id="5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22381" y="1515250"/>
              <a:ext cx="1268772" cy="124767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" name="meteor-logo-white-on-white.pdf"/>
            <p:cNvPicPr/>
            <p:nvPr/>
          </p:nvPicPr>
          <p:blipFill>
            <a:blip r:embed="rId3">
              <a:extLst/>
            </a:blip>
            <a:srcRect t="33460" r="37631"/>
            <a:stretch>
              <a:fillRect/>
            </a:stretch>
          </p:blipFill>
          <p:spPr>
            <a:xfrm>
              <a:off x="3267192" y="1932727"/>
              <a:ext cx="3279238" cy="8302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meteor-logo-white-on-white.pdf"/>
            <p:cNvPicPr/>
            <p:nvPr/>
          </p:nvPicPr>
          <p:blipFill>
            <a:blip r:embed="rId3">
              <a:extLst/>
            </a:blip>
            <a:srcRect l="86099"/>
            <a:stretch>
              <a:fillRect/>
            </a:stretch>
          </p:blipFill>
          <p:spPr>
            <a:xfrm>
              <a:off x="7794146" y="1515250"/>
              <a:ext cx="730890" cy="124767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JavaScript App Platform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React (JSX)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(</a:t>
            </a:r>
            <a:r>
              <a:rPr lang="en-GB" dirty="0"/>
              <a:t>HTML with special attribute syntax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Views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44" b="7521"/>
          <a:stretch/>
        </p:blipFill>
        <p:spPr>
          <a:xfrm>
            <a:off x="972000" y="2063293"/>
            <a:ext cx="7200000" cy="1906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4601350"/>
            <a:ext cx="7200000" cy="20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GB" dirty="0"/>
              <a:t>UI/UX patterns: Event handling, </a:t>
            </a:r>
            <a:r>
              <a:rPr lang="en-US" dirty="0"/>
              <a:t>Subscription readiness, Pagination, Optimistic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Reusable components: Iteration, </a:t>
            </a:r>
            <a:r>
              <a:rPr lang="en-GB" dirty="0"/>
              <a:t>Helpers, </a:t>
            </a:r>
            <a:r>
              <a:rPr lang="en-US" dirty="0"/>
              <a:t>Reactive variables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View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880"/>
          <a:stretch/>
        </p:blipFill>
        <p:spPr>
          <a:xfrm>
            <a:off x="1152000" y="2604978"/>
            <a:ext cx="7200000" cy="26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GB" dirty="0"/>
              <a:t>Testing – “meteor test”</a:t>
            </a:r>
          </a:p>
          <a:p>
            <a:pPr lvl="1"/>
            <a:r>
              <a:rPr lang="en-GB" dirty="0"/>
              <a:t>Unit (mocha), Integration (mocha), Acceptance (chimp), in CI (mocha-</a:t>
            </a:r>
            <a:r>
              <a:rPr lang="en-GB" dirty="0" err="1"/>
              <a:t>phantomjs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Testing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35" y="2898385"/>
            <a:ext cx="6426530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1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Platform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1434" y="1504420"/>
            <a:ext cx="4881132" cy="5040000"/>
            <a:chOff x="502719" y="1820745"/>
            <a:chExt cx="7376965" cy="6967539"/>
          </a:xfrm>
        </p:grpSpPr>
        <p:sp>
          <p:nvSpPr>
            <p:cNvPr id="7" name="Shape 696"/>
            <p:cNvSpPr/>
            <p:nvPr/>
          </p:nvSpPr>
          <p:spPr>
            <a:xfrm>
              <a:off x="502719" y="7621981"/>
              <a:ext cx="7376965" cy="1166303"/>
            </a:xfrm>
            <a:prstGeom prst="roundRect">
              <a:avLst>
                <a:gd name="adj" fmla="val 256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2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8" name="Shape 694"/>
            <p:cNvSpPr/>
            <p:nvPr/>
          </p:nvSpPr>
          <p:spPr>
            <a:xfrm>
              <a:off x="502719" y="1820745"/>
              <a:ext cx="7376965" cy="5868918"/>
            </a:xfrm>
            <a:prstGeom prst="roundRect">
              <a:avLst>
                <a:gd name="adj" fmla="val 593"/>
              </a:avLst>
            </a:prstGeom>
            <a:solidFill>
              <a:srgbClr val="E76661"/>
            </a:solidFill>
            <a:ln w="25400">
              <a:solidFill>
                <a:schemeClr val="accent5"/>
              </a:solidFill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43318" y="6852521"/>
              <a:ext cx="5208288" cy="535341"/>
              <a:chOff x="6384017" y="2259141"/>
              <a:chExt cx="2229377" cy="99106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6" name="Shape 700"/>
              <p:cNvSpPr/>
              <p:nvPr/>
            </p:nvSpPr>
            <p:spPr>
              <a:xfrm>
                <a:off x="6384017" y="2259141"/>
                <a:ext cx="2229377" cy="991061"/>
              </a:xfrm>
              <a:prstGeom prst="roundRect">
                <a:avLst>
                  <a:gd name="adj" fmla="val 2563"/>
                </a:avLst>
              </a:prstGeom>
              <a:grpFill/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Shape 702"/>
              <p:cNvSpPr/>
              <p:nvPr/>
            </p:nvSpPr>
            <p:spPr>
              <a:xfrm>
                <a:off x="6493969" y="2349632"/>
                <a:ext cx="2001457" cy="808572"/>
              </a:xfrm>
              <a:prstGeom prst="rect">
                <a:avLst/>
              </a:prstGeom>
              <a:grp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/>
              <a:p>
                <a:pPr lvl="0" algn="ctr">
                  <a:defRPr sz="1800"/>
                </a:pPr>
                <a:r>
                  <a:rPr lang="en-US" b="1" dirty="0">
                    <a:solidFill>
                      <a:schemeClr val="bg1"/>
                    </a:solidFill>
                    <a:ea typeface="ProximaNova-Semibold"/>
                    <a:cs typeface="ProximaNova-Semibold"/>
                    <a:sym typeface="ProximaNova-Semibold"/>
                  </a:rPr>
                  <a:t>App Microservices</a:t>
                </a:r>
                <a:endParaRPr b="1" dirty="0">
                  <a:solidFill>
                    <a:schemeClr val="bg1"/>
                  </a:solidFill>
                  <a:ea typeface="ProximaNova-Semibold"/>
                  <a:cs typeface="ProximaNova-Semibold"/>
                  <a:sym typeface="ProximaNova-Semibold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3212" y="1886048"/>
              <a:ext cx="2077514" cy="865245"/>
              <a:chOff x="2279812" y="3433355"/>
              <a:chExt cx="2077514" cy="865245"/>
            </a:xfrm>
          </p:grpSpPr>
          <p:pic>
            <p:nvPicPr>
              <p:cNvPr id="54" name="meteor-logo-white-on-whit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2378473" y="3433355"/>
                <a:ext cx="1786992" cy="42405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55" name="Shape 704"/>
              <p:cNvSpPr/>
              <p:nvPr/>
            </p:nvSpPr>
            <p:spPr>
              <a:xfrm>
                <a:off x="2279812" y="3889915"/>
                <a:ext cx="2077514" cy="4086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3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PLATFORM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14004" y="3920690"/>
              <a:ext cx="1673352" cy="524765"/>
              <a:chOff x="4321787" y="4296114"/>
              <a:chExt cx="1915341" cy="524765"/>
            </a:xfrm>
          </p:grpSpPr>
          <p:sp>
            <p:nvSpPr>
              <p:cNvPr id="52" name="Shape 712"/>
              <p:cNvSpPr/>
              <p:nvPr/>
            </p:nvSpPr>
            <p:spPr>
              <a:xfrm>
                <a:off x="4321787" y="4308278"/>
                <a:ext cx="1915341" cy="508001"/>
              </a:xfrm>
              <a:prstGeom prst="roundRect">
                <a:avLst>
                  <a:gd name="adj" fmla="val 5000"/>
                </a:avLst>
              </a:prstGeom>
              <a:solidFill>
                <a:srgbClr val="A7413C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/>
              </a:p>
            </p:txBody>
          </p:sp>
          <p:sp>
            <p:nvSpPr>
              <p:cNvPr id="53" name="Shape 719"/>
              <p:cNvSpPr/>
              <p:nvPr/>
            </p:nvSpPr>
            <p:spPr>
              <a:xfrm>
                <a:off x="4766972" y="4296114"/>
                <a:ext cx="1046311" cy="5247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1800" b="1" dirty="0">
                    <a:solidFill>
                      <a:srgbClr val="FFFFFF"/>
                    </a:solidFill>
                    <a:latin typeface="+mn-lt"/>
                  </a:rPr>
                  <a:t>Blaze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4698" y="5855519"/>
              <a:ext cx="5206275" cy="731520"/>
              <a:chOff x="6373818" y="4943278"/>
              <a:chExt cx="1915341" cy="472386"/>
            </a:xfrm>
          </p:grpSpPr>
          <p:sp>
            <p:nvSpPr>
              <p:cNvPr id="50" name="Shape 711"/>
              <p:cNvSpPr/>
              <p:nvPr/>
            </p:nvSpPr>
            <p:spPr>
              <a:xfrm>
                <a:off x="6373818" y="4943278"/>
                <a:ext cx="1915341" cy="472386"/>
              </a:xfrm>
              <a:prstGeom prst="roundRect">
                <a:avLst>
                  <a:gd name="adj" fmla="val 5000"/>
                </a:avLst>
              </a:prstGeom>
              <a:solidFill>
                <a:srgbClr val="A7413C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/>
              </a:p>
            </p:txBody>
          </p:sp>
          <p:sp>
            <p:nvSpPr>
              <p:cNvPr id="51" name="Shape 722"/>
              <p:cNvSpPr/>
              <p:nvPr/>
            </p:nvSpPr>
            <p:spPr>
              <a:xfrm>
                <a:off x="6373818" y="4995442"/>
                <a:ext cx="1915341" cy="3388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1800" b="1" dirty="0">
                    <a:solidFill>
                      <a:srgbClr val="FFFFFF"/>
                    </a:solidFill>
                    <a:latin typeface="+mn-lt"/>
                  </a:rPr>
                  <a:t>Live</a:t>
                </a: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q</a:t>
                </a:r>
                <a:r>
                  <a:rPr sz="1800" b="1" dirty="0">
                    <a:solidFill>
                      <a:srgbClr val="FFFFFF"/>
                    </a:solidFill>
                    <a:latin typeface="+mn-lt"/>
                  </a:rPr>
                  <a:t>uery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42219" y="4866421"/>
              <a:ext cx="5218754" cy="734566"/>
              <a:chOff x="4321786" y="5658822"/>
              <a:chExt cx="1967221" cy="627002"/>
            </a:xfrm>
          </p:grpSpPr>
          <p:sp>
            <p:nvSpPr>
              <p:cNvPr id="48" name="Shape 707"/>
              <p:cNvSpPr/>
              <p:nvPr/>
            </p:nvSpPr>
            <p:spPr>
              <a:xfrm>
                <a:off x="4321786" y="5658822"/>
                <a:ext cx="1967221" cy="627002"/>
              </a:xfrm>
              <a:prstGeom prst="roundRect">
                <a:avLst>
                  <a:gd name="adj" fmla="val 5000"/>
                </a:avLst>
              </a:prstGeom>
              <a:solidFill>
                <a:srgbClr val="A7413C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/>
              </a:p>
            </p:txBody>
          </p:sp>
          <p:sp>
            <p:nvSpPr>
              <p:cNvPr id="49" name="Shape 723"/>
              <p:cNvSpPr/>
              <p:nvPr/>
            </p:nvSpPr>
            <p:spPr>
              <a:xfrm>
                <a:off x="4321786" y="5754023"/>
                <a:ext cx="1967221" cy="4479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Client Data Cache</a:t>
                </a:r>
                <a:endParaRPr sz="1800" b="1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34806" y="7971387"/>
              <a:ext cx="5214527" cy="563601"/>
              <a:chOff x="2093443" y="8942540"/>
              <a:chExt cx="5214527" cy="56360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093443" y="8942540"/>
                <a:ext cx="1625117" cy="563601"/>
                <a:chOff x="6383184" y="7820912"/>
                <a:chExt cx="2229377" cy="991062"/>
              </a:xfrm>
            </p:grpSpPr>
            <p:sp>
              <p:nvSpPr>
                <p:cNvPr id="46" name="Shape 696"/>
                <p:cNvSpPr/>
                <p:nvPr/>
              </p:nvSpPr>
              <p:spPr>
                <a:xfrm>
                  <a:off x="6383184" y="7820912"/>
                  <a:ext cx="2229377" cy="991062"/>
                </a:xfrm>
                <a:prstGeom prst="roundRect">
                  <a:avLst>
                    <a:gd name="adj" fmla="val 2563"/>
                  </a:avLst>
                </a:prstGeom>
                <a:solidFill>
                  <a:srgbClr val="E8E8E8"/>
                </a:solidFill>
                <a:ln w="254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/>
                </a:p>
              </p:txBody>
            </p:sp>
            <p:sp>
              <p:nvSpPr>
                <p:cNvPr id="47" name="Shape 698"/>
                <p:cNvSpPr/>
                <p:nvPr/>
              </p:nvSpPr>
              <p:spPr>
                <a:xfrm>
                  <a:off x="6493969" y="7911404"/>
                  <a:ext cx="2001457" cy="80857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lIns="0" tIns="0" rIns="0" bIns="0" anchor="ctr"/>
                <a:lstStyle/>
                <a:p>
                  <a:pPr lvl="0" algn="ctr">
                    <a:defRPr sz="1800"/>
                  </a:pPr>
                  <a:r>
                    <a:rPr b="1" dirty="0">
                      <a:solidFill>
                        <a:srgbClr val="343439"/>
                      </a:solidFill>
                      <a:ea typeface="ProximaNova-Semibold"/>
                      <a:cs typeface="ProximaNova-Semibold"/>
                      <a:sym typeface="ProximaNova-Semibold"/>
                    </a:rPr>
                    <a:t>MongoDB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888148" y="8942540"/>
                <a:ext cx="1625117" cy="563601"/>
                <a:chOff x="6383184" y="7820912"/>
                <a:chExt cx="2229377" cy="991062"/>
              </a:xfrm>
            </p:grpSpPr>
            <p:sp>
              <p:nvSpPr>
                <p:cNvPr id="44" name="Shape 696"/>
                <p:cNvSpPr/>
                <p:nvPr/>
              </p:nvSpPr>
              <p:spPr>
                <a:xfrm>
                  <a:off x="6383184" y="7820912"/>
                  <a:ext cx="2229377" cy="991062"/>
                </a:xfrm>
                <a:prstGeom prst="roundRect">
                  <a:avLst>
                    <a:gd name="adj" fmla="val 2563"/>
                  </a:avLst>
                </a:prstGeom>
                <a:solidFill>
                  <a:srgbClr val="E8E8E8"/>
                </a:solidFill>
                <a:ln w="254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/>
                </a:p>
              </p:txBody>
            </p:sp>
            <p:sp>
              <p:nvSpPr>
                <p:cNvPr id="45" name="Shape 698"/>
                <p:cNvSpPr/>
                <p:nvPr/>
              </p:nvSpPr>
              <p:spPr>
                <a:xfrm>
                  <a:off x="6493969" y="7911404"/>
                  <a:ext cx="2001457" cy="80857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lIns="0" tIns="0" rIns="0" bIns="0" anchor="ctr"/>
                <a:lstStyle/>
                <a:p>
                  <a:pPr lvl="0" algn="ctr">
                    <a:defRPr sz="1800"/>
                  </a:pPr>
                  <a:r>
                    <a:rPr lang="en-US" b="1" dirty="0">
                      <a:solidFill>
                        <a:srgbClr val="343439"/>
                      </a:solidFill>
                      <a:ea typeface="ProximaNova-Semibold"/>
                      <a:cs typeface="ProximaNova-Semibold"/>
                      <a:sym typeface="ProximaNova-Semibold"/>
                    </a:rPr>
                    <a:t>SQL</a:t>
                  </a:r>
                  <a:endParaRPr b="1" dirty="0">
                    <a:solidFill>
                      <a:srgbClr val="343439"/>
                    </a:solidFill>
                    <a:ea typeface="ProximaNova-Semibold"/>
                    <a:cs typeface="ProximaNova-Semibold"/>
                    <a:sym typeface="ProximaNova-Semibold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82853" y="8942540"/>
                <a:ext cx="1625117" cy="563601"/>
                <a:chOff x="6383184" y="7820912"/>
                <a:chExt cx="2229377" cy="991062"/>
              </a:xfrm>
            </p:grpSpPr>
            <p:sp>
              <p:nvSpPr>
                <p:cNvPr id="42" name="Shape 696"/>
                <p:cNvSpPr/>
                <p:nvPr/>
              </p:nvSpPr>
              <p:spPr>
                <a:xfrm>
                  <a:off x="6383184" y="7820912"/>
                  <a:ext cx="2229377" cy="991062"/>
                </a:xfrm>
                <a:prstGeom prst="roundRect">
                  <a:avLst>
                    <a:gd name="adj" fmla="val 2563"/>
                  </a:avLst>
                </a:prstGeom>
                <a:solidFill>
                  <a:srgbClr val="E8E8E8"/>
                </a:solidFill>
                <a:ln w="254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/>
                </a:p>
              </p:txBody>
            </p:sp>
            <p:sp>
              <p:nvSpPr>
                <p:cNvPr id="43" name="Shape 698"/>
                <p:cNvSpPr/>
                <p:nvPr/>
              </p:nvSpPr>
              <p:spPr>
                <a:xfrm>
                  <a:off x="6493969" y="7911404"/>
                  <a:ext cx="2001457" cy="80857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lIns="0" tIns="0" rIns="0" bIns="0" anchor="ctr"/>
                <a:lstStyle/>
                <a:p>
                  <a:pPr lvl="0" algn="ctr">
                    <a:defRPr sz="1800"/>
                  </a:pPr>
                  <a:r>
                    <a:rPr lang="en-US" b="1" dirty="0">
                      <a:solidFill>
                        <a:srgbClr val="343439"/>
                      </a:solidFill>
                      <a:ea typeface="ProximaNova-Semibold"/>
                      <a:cs typeface="ProximaNova-Semibold"/>
                      <a:sym typeface="ProximaNova-Semibold"/>
                    </a:rPr>
                    <a:t>REST</a:t>
                  </a:r>
                  <a:endParaRPr b="1" dirty="0">
                    <a:solidFill>
                      <a:srgbClr val="343439"/>
                    </a:solidFill>
                    <a:ea typeface="ProximaNova-Semibold"/>
                    <a:cs typeface="ProximaNova-Semibold"/>
                    <a:sym typeface="ProximaNova-Semibold"/>
                  </a:endParaRPr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2327714" y="3209772"/>
              <a:ext cx="5218754" cy="538595"/>
              <a:chOff x="6384017" y="2259141"/>
              <a:chExt cx="2229377" cy="99106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7" name="Shape 700"/>
              <p:cNvSpPr/>
              <p:nvPr/>
            </p:nvSpPr>
            <p:spPr>
              <a:xfrm>
                <a:off x="6384017" y="2259141"/>
                <a:ext cx="2229377" cy="991061"/>
              </a:xfrm>
              <a:prstGeom prst="roundRect">
                <a:avLst>
                  <a:gd name="adj" fmla="val 2563"/>
                </a:avLst>
              </a:prstGeom>
              <a:grpFill/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Shape 702"/>
              <p:cNvSpPr/>
              <p:nvPr/>
            </p:nvSpPr>
            <p:spPr>
              <a:xfrm>
                <a:off x="6493969" y="2349632"/>
                <a:ext cx="2001457" cy="808572"/>
              </a:xfrm>
              <a:prstGeom prst="rect">
                <a:avLst/>
              </a:prstGeom>
              <a:grp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/>
              <a:p>
                <a:pPr lvl="0" algn="ctr">
                  <a:defRPr sz="1800"/>
                </a:pPr>
                <a:r>
                  <a:rPr lang="en-US" b="1" dirty="0">
                    <a:solidFill>
                      <a:schemeClr val="bg1"/>
                    </a:solidFill>
                    <a:ea typeface="ProximaNova-Semibold"/>
                    <a:cs typeface="ProximaNova-Semibold"/>
                    <a:sym typeface="ProximaNova-Semibold"/>
                  </a:rPr>
                  <a:t>App Components &amp; Logic</a:t>
                </a:r>
                <a:endParaRPr b="1" dirty="0">
                  <a:solidFill>
                    <a:schemeClr val="bg1"/>
                  </a:solidFill>
                  <a:ea typeface="ProximaNova-Semibold"/>
                  <a:cs typeface="ProximaNova-Semibold"/>
                  <a:sym typeface="ProximaNova-Semibold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110821" y="3935547"/>
              <a:ext cx="1673352" cy="502814"/>
              <a:chOff x="5835253" y="9094940"/>
              <a:chExt cx="1625117" cy="563601"/>
            </a:xfrm>
          </p:grpSpPr>
          <p:sp>
            <p:nvSpPr>
              <p:cNvPr id="35" name="Shape 696"/>
              <p:cNvSpPr/>
              <p:nvPr/>
            </p:nvSpPr>
            <p:spPr>
              <a:xfrm>
                <a:off x="5835253" y="9094940"/>
                <a:ext cx="1625117" cy="563601"/>
              </a:xfrm>
              <a:prstGeom prst="roundRect">
                <a:avLst>
                  <a:gd name="adj" fmla="val 25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Shape 698"/>
              <p:cNvSpPr/>
              <p:nvPr/>
            </p:nvSpPr>
            <p:spPr>
              <a:xfrm>
                <a:off x="5916010" y="9146401"/>
                <a:ext cx="1458973" cy="4598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/>
              <a:p>
                <a:pPr lvl="0" algn="ctr">
                  <a:defRPr sz="1800"/>
                </a:pPr>
                <a:r>
                  <a:rPr lang="en-US" b="1" dirty="0">
                    <a:solidFill>
                      <a:schemeClr val="tx1"/>
                    </a:solidFill>
                    <a:ea typeface="ProximaNova-Semibold"/>
                    <a:cs typeface="ProximaNova-Semibold"/>
                    <a:sym typeface="ProximaNova-Semibold"/>
                  </a:rPr>
                  <a:t>React</a:t>
                </a:r>
                <a:endParaRPr b="1" dirty="0">
                  <a:solidFill>
                    <a:schemeClr val="tx1"/>
                  </a:solidFill>
                  <a:ea typeface="ProximaNova-Semibold"/>
                  <a:cs typeface="ProximaNova-Semibold"/>
                  <a:sym typeface="ProximaNova-Semibold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907639" y="3935547"/>
              <a:ext cx="1673352" cy="502814"/>
              <a:chOff x="5835253" y="9094940"/>
              <a:chExt cx="1625117" cy="563601"/>
            </a:xfrm>
          </p:grpSpPr>
          <p:sp>
            <p:nvSpPr>
              <p:cNvPr id="33" name="Shape 696"/>
              <p:cNvSpPr/>
              <p:nvPr/>
            </p:nvSpPr>
            <p:spPr>
              <a:xfrm>
                <a:off x="5835253" y="9094940"/>
                <a:ext cx="1625117" cy="563601"/>
              </a:xfrm>
              <a:prstGeom prst="roundRect">
                <a:avLst>
                  <a:gd name="adj" fmla="val 256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hape 698"/>
              <p:cNvSpPr/>
              <p:nvPr/>
            </p:nvSpPr>
            <p:spPr>
              <a:xfrm>
                <a:off x="5916010" y="9146401"/>
                <a:ext cx="1458973" cy="4598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/>
              <a:p>
                <a:pPr lvl="0" algn="ctr">
                  <a:defRPr sz="1800"/>
                </a:pPr>
                <a:r>
                  <a:rPr lang="en-US" b="1" dirty="0">
                    <a:solidFill>
                      <a:schemeClr val="tx1"/>
                    </a:solidFill>
                    <a:ea typeface="ProximaNova-Semibold"/>
                    <a:cs typeface="ProximaNova-Semibold"/>
                    <a:sym typeface="ProximaNova-Semibold"/>
                  </a:rPr>
                  <a:t>Angular</a:t>
                </a:r>
                <a:endParaRPr b="1" dirty="0">
                  <a:solidFill>
                    <a:schemeClr val="tx1"/>
                  </a:solidFill>
                  <a:ea typeface="ProximaNova-Semibold"/>
                  <a:cs typeface="ProximaNova-Semibold"/>
                  <a:sym typeface="ProximaNova-Semibold"/>
                </a:endParaRPr>
              </a:p>
            </p:txBody>
          </p:sp>
        </p:grpSp>
        <p:sp>
          <p:nvSpPr>
            <p:cNvPr id="18" name="Shape 704"/>
            <p:cNvSpPr/>
            <p:nvPr/>
          </p:nvSpPr>
          <p:spPr>
            <a:xfrm>
              <a:off x="655292" y="7710943"/>
              <a:ext cx="2320201" cy="520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t"/>
            <a:lstStyle>
              <a:lvl1pPr>
                <a:defRPr sz="2300" b="1">
                  <a:solidFill>
                    <a:srgbClr val="FFFFFF"/>
                  </a:solidFill>
                  <a:latin typeface="ProximaNova-Semibold"/>
                  <a:ea typeface="ProximaNova-Semibold"/>
                  <a:cs typeface="ProximaNova-Semibold"/>
                  <a:sym typeface="ProximaNova-Semibold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endParaRPr lang="en-US" sz="1800" b="1" dirty="0">
                <a:solidFill>
                  <a:srgbClr val="FFFFFF"/>
                </a:solidFill>
                <a:latin typeface="+mn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1609" y="5197998"/>
              <a:ext cx="7239843" cy="1033062"/>
              <a:chOff x="854929" y="5142495"/>
              <a:chExt cx="7239843" cy="1033062"/>
            </a:xfrm>
          </p:grpSpPr>
          <p:sp>
            <p:nvSpPr>
              <p:cNvPr id="30" name="Shape 704"/>
              <p:cNvSpPr/>
              <p:nvPr/>
            </p:nvSpPr>
            <p:spPr>
              <a:xfrm>
                <a:off x="854929" y="5654669"/>
                <a:ext cx="1701438" cy="52088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3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l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SERVER</a:t>
                </a:r>
              </a:p>
            </p:txBody>
          </p:sp>
          <p:sp>
            <p:nvSpPr>
              <p:cNvPr id="31" name="Shape 704"/>
              <p:cNvSpPr/>
              <p:nvPr/>
            </p:nvSpPr>
            <p:spPr>
              <a:xfrm>
                <a:off x="854929" y="5142495"/>
                <a:ext cx="1497013" cy="52088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3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l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CLIENT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>
                <a:off x="925759" y="5654669"/>
                <a:ext cx="7169013" cy="8714"/>
              </a:xfrm>
              <a:prstGeom prst="straightConnector1">
                <a:avLst/>
              </a:prstGeom>
              <a:noFill/>
              <a:ln w="38100" cap="flat">
                <a:solidFill>
                  <a:schemeClr val="bg1"/>
                </a:solidFill>
                <a:prstDash val="solid"/>
                <a:miter lim="400000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0" name="Shape 704"/>
            <p:cNvSpPr/>
            <p:nvPr/>
          </p:nvSpPr>
          <p:spPr>
            <a:xfrm>
              <a:off x="654959" y="7659200"/>
              <a:ext cx="1701438" cy="520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300" b="1">
                  <a:solidFill>
                    <a:srgbClr val="FFFFFF"/>
                  </a:solidFill>
                  <a:latin typeface="ProximaNova-Semibold"/>
                  <a:ea typeface="ProximaNova-Semibold"/>
                  <a:cs typeface="ProximaNova-Semibold"/>
                  <a:sym typeface="ProximaNova-Semibold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lang="en-US" sz="1800" b="1" dirty="0">
                  <a:solidFill>
                    <a:srgbClr val="FFFFFF"/>
                  </a:solidFill>
                  <a:latin typeface="+mn-lt"/>
                </a:rPr>
                <a:t>SOURCES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45192" y="5040554"/>
              <a:ext cx="861750" cy="1356664"/>
              <a:chOff x="4421870" y="4943278"/>
              <a:chExt cx="375043" cy="508001"/>
            </a:xfrm>
          </p:grpSpPr>
          <p:sp>
            <p:nvSpPr>
              <p:cNvPr id="28" name="Shape 710"/>
              <p:cNvSpPr/>
              <p:nvPr/>
            </p:nvSpPr>
            <p:spPr>
              <a:xfrm>
                <a:off x="4421871" y="4943278"/>
                <a:ext cx="375042" cy="508001"/>
              </a:xfrm>
              <a:prstGeom prst="roundRect">
                <a:avLst>
                  <a:gd name="adj" fmla="val 25855"/>
                </a:avLst>
              </a:prstGeom>
              <a:solidFill>
                <a:schemeClr val="tx1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 algn="ctr"/>
                <a:endParaRPr dirty="0"/>
              </a:p>
            </p:txBody>
          </p:sp>
          <p:sp>
            <p:nvSpPr>
              <p:cNvPr id="29" name="Shape 721"/>
              <p:cNvSpPr/>
              <p:nvPr/>
            </p:nvSpPr>
            <p:spPr>
              <a:xfrm>
                <a:off x="4421870" y="5095248"/>
                <a:ext cx="375043" cy="1964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1800" b="1" dirty="0">
                    <a:solidFill>
                      <a:srgbClr val="FFFFFF"/>
                    </a:solidFill>
                    <a:latin typeface="+mn-lt"/>
                  </a:rPr>
                  <a:t>DDP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986147" y="2556108"/>
              <a:ext cx="2560320" cy="524765"/>
              <a:chOff x="6356407" y="4296114"/>
              <a:chExt cx="1950166" cy="524765"/>
            </a:xfrm>
          </p:grpSpPr>
          <p:sp>
            <p:nvSpPr>
              <p:cNvPr id="26" name="Shape 713"/>
              <p:cNvSpPr/>
              <p:nvPr/>
            </p:nvSpPr>
            <p:spPr>
              <a:xfrm>
                <a:off x="6356407" y="4308278"/>
                <a:ext cx="1950166" cy="508001"/>
              </a:xfrm>
              <a:prstGeom prst="roundRect">
                <a:avLst>
                  <a:gd name="adj" fmla="val 5000"/>
                </a:avLst>
              </a:prstGeom>
              <a:solidFill>
                <a:srgbClr val="A7413C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/>
              </a:p>
            </p:txBody>
          </p:sp>
          <p:sp>
            <p:nvSpPr>
              <p:cNvPr id="27" name="Shape 720"/>
              <p:cNvSpPr/>
              <p:nvPr/>
            </p:nvSpPr>
            <p:spPr>
              <a:xfrm>
                <a:off x="6356407" y="4296114"/>
                <a:ext cx="1939723" cy="5247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Mobile</a:t>
                </a:r>
                <a:endParaRPr sz="1800" b="1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309083" y="2556108"/>
              <a:ext cx="2560320" cy="524765"/>
              <a:chOff x="4321786" y="5566114"/>
              <a:chExt cx="1999393" cy="524765"/>
            </a:xfrm>
          </p:grpSpPr>
          <p:sp>
            <p:nvSpPr>
              <p:cNvPr id="24" name="Shape 707"/>
              <p:cNvSpPr/>
              <p:nvPr/>
            </p:nvSpPr>
            <p:spPr>
              <a:xfrm>
                <a:off x="4321786" y="5578278"/>
                <a:ext cx="1999393" cy="508001"/>
              </a:xfrm>
              <a:prstGeom prst="roundRect">
                <a:avLst>
                  <a:gd name="adj" fmla="val 5000"/>
                </a:avLst>
              </a:prstGeom>
              <a:solidFill>
                <a:srgbClr val="A7413C"/>
              </a:solidFill>
              <a:ln w="254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/>
              </a:p>
            </p:txBody>
          </p:sp>
          <p:sp>
            <p:nvSpPr>
              <p:cNvPr id="25" name="Shape 723"/>
              <p:cNvSpPr/>
              <p:nvPr/>
            </p:nvSpPr>
            <p:spPr>
              <a:xfrm>
                <a:off x="4331168" y="5566114"/>
                <a:ext cx="1990011" cy="5247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2100" b="1">
                    <a:solidFill>
                      <a:srgbClr val="FFFFFF"/>
                    </a:solidFill>
                    <a:latin typeface="ProximaNova-Semibold"/>
                    <a:ea typeface="ProximaNova-Semibold"/>
                    <a:cs typeface="ProximaNova-Semibold"/>
                    <a:sym typeface="ProximaNova-Semibold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800" b="1" dirty="0">
                    <a:solidFill>
                      <a:srgbClr val="FFFFFF"/>
                    </a:solidFill>
                    <a:latin typeface="+mn-lt"/>
                  </a:rPr>
                  <a:t>Web</a:t>
                </a:r>
                <a:endParaRPr sz="1800" b="1" dirty="0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8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Packages: </a:t>
            </a:r>
          </a:p>
          <a:p>
            <a:pPr lvl="1"/>
            <a:r>
              <a:rPr lang="en-US" dirty="0"/>
              <a:t>Atmosphere (native)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Cordova </a:t>
            </a:r>
          </a:p>
          <a:p>
            <a:endParaRPr lang="en-US" dirty="0"/>
          </a:p>
          <a:p>
            <a:r>
              <a:rPr lang="en-GB" dirty="0"/>
              <a:t>Build System</a:t>
            </a:r>
          </a:p>
          <a:p>
            <a:pPr lvl="1"/>
            <a:r>
              <a:rPr lang="en-US" dirty="0"/>
              <a:t>Reloads app on file change</a:t>
            </a:r>
          </a:p>
          <a:p>
            <a:pPr lvl="1"/>
            <a:r>
              <a:rPr lang="en-US" dirty="0"/>
              <a:t>Compiles, combines and minifies code</a:t>
            </a:r>
          </a:p>
          <a:p>
            <a:pPr lvl="1"/>
            <a:r>
              <a:rPr lang="en-US" dirty="0"/>
              <a:t>Hot code push</a:t>
            </a:r>
          </a:p>
          <a:p>
            <a:pPr lvl="1"/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- Build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5807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Deployment and Monitoring</a:t>
            </a:r>
          </a:p>
          <a:p>
            <a:pPr lvl="1"/>
            <a:r>
              <a:rPr lang="en-US" dirty="0"/>
              <a:t>meteor build (noje.js app)</a:t>
            </a:r>
          </a:p>
          <a:p>
            <a:pPr lvl="1"/>
            <a:r>
              <a:rPr lang="en-US" dirty="0"/>
              <a:t>analytics</a:t>
            </a:r>
          </a:p>
          <a:p>
            <a:pPr lvl="1"/>
            <a:r>
              <a:rPr lang="en-US" dirty="0"/>
              <a:t>meteor-up tool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- Production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40" y="3447830"/>
            <a:ext cx="4680000" cy="25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8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Security: </a:t>
            </a:r>
          </a:p>
          <a:p>
            <a:endParaRPr lang="en-US" dirty="0"/>
          </a:p>
          <a:p>
            <a:pPr lvl="1"/>
            <a:r>
              <a:rPr lang="en-US" dirty="0"/>
              <a:t>Collection client access rules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 validation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Rate limiting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meteor deploy myapp.com --settings </a:t>
            </a:r>
            <a:r>
              <a:rPr lang="en-US" dirty="0" err="1"/>
              <a:t>production.json</a:t>
            </a: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- Production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0605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meteor-up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- Production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1051"/>
          <a:stretch/>
        </p:blipFill>
        <p:spPr>
          <a:xfrm>
            <a:off x="2629271" y="1612975"/>
            <a:ext cx="6120000" cy="4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78" y="1272728"/>
            <a:ext cx="3306724" cy="2140324"/>
          </a:xfrm>
        </p:spPr>
        <p:txBody>
          <a:bodyPr>
            <a:normAutofit/>
          </a:bodyPr>
          <a:lstStyle/>
          <a:p>
            <a:r>
              <a:rPr lang="en-GB" dirty="0"/>
              <a:t>Then</a:t>
            </a:r>
          </a:p>
          <a:p>
            <a:pPr lvl="1"/>
            <a:r>
              <a:rPr lang="en-GB" dirty="0"/>
              <a:t>Browser</a:t>
            </a:r>
          </a:p>
          <a:p>
            <a:pPr lvl="1"/>
            <a:r>
              <a:rPr lang="en-GB" dirty="0"/>
              <a:t>Refresh button</a:t>
            </a:r>
          </a:p>
          <a:p>
            <a:pPr lvl="1"/>
            <a:r>
              <a:rPr lang="en-GB" dirty="0"/>
              <a:t>Individual sessions</a:t>
            </a:r>
          </a:p>
          <a:p>
            <a:pPr lvl="1"/>
            <a:r>
              <a:rPr lang="en-GB" dirty="0"/>
              <a:t>Links and forms</a:t>
            </a:r>
            <a:endParaRPr lang="en-US" dirty="0"/>
          </a:p>
          <a:p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Why Meteor?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61366" y="1277307"/>
            <a:ext cx="3827722" cy="213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</a:t>
            </a:r>
          </a:p>
          <a:p>
            <a:pPr lvl="1"/>
            <a:r>
              <a:rPr lang="en-US" dirty="0"/>
              <a:t>Browser and Mobile</a:t>
            </a:r>
          </a:p>
          <a:p>
            <a:pPr lvl="1"/>
            <a:r>
              <a:rPr lang="en-US" dirty="0"/>
              <a:t>Live updates</a:t>
            </a:r>
          </a:p>
          <a:p>
            <a:pPr lvl="1"/>
            <a:r>
              <a:rPr lang="en-US" dirty="0"/>
              <a:t>Multiuser collaboration</a:t>
            </a:r>
          </a:p>
          <a:p>
            <a:pPr lvl="1"/>
            <a:r>
              <a:rPr lang="en-US" dirty="0"/>
              <a:t>Native-style GUI</a:t>
            </a:r>
          </a:p>
          <a:p>
            <a:endParaRPr lang="en-US" dirty="0"/>
          </a:p>
        </p:txBody>
      </p:sp>
      <p:grpSp>
        <p:nvGrpSpPr>
          <p:cNvPr id="7" name="Group 116"/>
          <p:cNvGrpSpPr>
            <a:grpSpLocks noChangeAspect="1"/>
          </p:cNvGrpSpPr>
          <p:nvPr/>
        </p:nvGrpSpPr>
        <p:grpSpPr>
          <a:xfrm>
            <a:off x="809540" y="3508613"/>
            <a:ext cx="3240000" cy="2730774"/>
            <a:chOff x="0" y="0"/>
            <a:chExt cx="3919844" cy="3303768"/>
          </a:xfrm>
        </p:grpSpPr>
        <p:sp>
          <p:nvSpPr>
            <p:cNvPr id="8" name="Shape 109"/>
            <p:cNvSpPr/>
            <p:nvPr/>
          </p:nvSpPr>
          <p:spPr>
            <a:xfrm>
              <a:off x="152" y="21"/>
              <a:ext cx="3919601" cy="29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6" y="0"/>
                  </a:moveTo>
                  <a:cubicBezTo>
                    <a:pt x="182" y="0"/>
                    <a:pt x="0" y="2435"/>
                    <a:pt x="0" y="544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441"/>
                  </a:lnTo>
                  <a:cubicBezTo>
                    <a:pt x="21600" y="2435"/>
                    <a:pt x="21418" y="0"/>
                    <a:pt x="21194" y="0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E8E8E8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9" name="pasted-image.png"/>
            <p:cNvPicPr/>
            <p:nvPr/>
          </p:nvPicPr>
          <p:blipFill>
            <a:blip r:embed="rId2">
              <a:extLst/>
            </a:blip>
            <a:srcRect l="2224" t="4151" r="4817" b="801"/>
            <a:stretch>
              <a:fillRect/>
            </a:stretch>
          </p:blipFill>
          <p:spPr>
            <a:xfrm>
              <a:off x="45774" y="387214"/>
              <a:ext cx="3795641" cy="2783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Shape 111"/>
            <p:cNvSpPr/>
            <p:nvPr/>
          </p:nvSpPr>
          <p:spPr>
            <a:xfrm>
              <a:off x="0" y="0"/>
              <a:ext cx="3919845" cy="3303769"/>
            </a:xfrm>
            <a:prstGeom prst="roundRect">
              <a:avLst>
                <a:gd name="adj" fmla="val 1922"/>
              </a:avLst>
            </a:prstGeom>
            <a:noFill/>
            <a:ln w="3810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" name="Shape 112"/>
            <p:cNvSpPr/>
            <p:nvPr/>
          </p:nvSpPr>
          <p:spPr>
            <a:xfrm>
              <a:off x="10574" y="295779"/>
              <a:ext cx="3898696" cy="1"/>
            </a:xfrm>
            <a:prstGeom prst="line">
              <a:avLst/>
            </a:pr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058">
                <a:defRPr sz="1200"/>
              </a:pPr>
              <a:endParaRPr/>
            </a:p>
          </p:txBody>
        </p:sp>
        <p:sp>
          <p:nvSpPr>
            <p:cNvPr id="12" name="Shape 113"/>
            <p:cNvSpPr/>
            <p:nvPr/>
          </p:nvSpPr>
          <p:spPr>
            <a:xfrm>
              <a:off x="104439" y="99385"/>
              <a:ext cx="93866" cy="9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" name="Shape 114"/>
            <p:cNvSpPr/>
            <p:nvPr/>
          </p:nvSpPr>
          <p:spPr>
            <a:xfrm>
              <a:off x="251104" y="99385"/>
              <a:ext cx="93866" cy="9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115"/>
            <p:cNvSpPr/>
            <p:nvPr/>
          </p:nvSpPr>
          <p:spPr>
            <a:xfrm>
              <a:off x="397768" y="99385"/>
              <a:ext cx="93866" cy="9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5" name="Group 124"/>
          <p:cNvGrpSpPr>
            <a:grpSpLocks noChangeAspect="1"/>
          </p:cNvGrpSpPr>
          <p:nvPr/>
        </p:nvGrpSpPr>
        <p:grpSpPr>
          <a:xfrm>
            <a:off x="4855227" y="3508613"/>
            <a:ext cx="3240000" cy="2730775"/>
            <a:chOff x="0" y="0"/>
            <a:chExt cx="3919845" cy="3303769"/>
          </a:xfrm>
        </p:grpSpPr>
        <p:pic>
          <p:nvPicPr>
            <p:cNvPr id="16" name="Cursor_and__6__Forward_Motion__The_Ballpit_Bar.png"/>
            <p:cNvPicPr/>
            <p:nvPr/>
          </p:nvPicPr>
          <p:blipFill>
            <a:blip r:embed="rId3">
              <a:extLst/>
            </a:blip>
            <a:srcRect l="300" t="11382" r="300" b="5260"/>
            <a:stretch>
              <a:fillRect/>
            </a:stretch>
          </p:blipFill>
          <p:spPr>
            <a:xfrm>
              <a:off x="10919" y="305082"/>
              <a:ext cx="3900508" cy="28519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Shape 118"/>
            <p:cNvSpPr/>
            <p:nvPr/>
          </p:nvSpPr>
          <p:spPr>
            <a:xfrm>
              <a:off x="153" y="20"/>
              <a:ext cx="3919600" cy="29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6" y="0"/>
                  </a:moveTo>
                  <a:cubicBezTo>
                    <a:pt x="182" y="0"/>
                    <a:pt x="0" y="2435"/>
                    <a:pt x="0" y="5441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5441"/>
                  </a:lnTo>
                  <a:cubicBezTo>
                    <a:pt x="21600" y="2435"/>
                    <a:pt x="21418" y="0"/>
                    <a:pt x="21194" y="0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E8E8E8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" name="Shape 119"/>
            <p:cNvSpPr/>
            <p:nvPr/>
          </p:nvSpPr>
          <p:spPr>
            <a:xfrm>
              <a:off x="0" y="0"/>
              <a:ext cx="3919845" cy="3303769"/>
            </a:xfrm>
            <a:prstGeom prst="roundRect">
              <a:avLst>
                <a:gd name="adj" fmla="val 1922"/>
              </a:avLst>
            </a:prstGeom>
            <a:noFill/>
            <a:ln w="3810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" name="Shape 120"/>
            <p:cNvSpPr/>
            <p:nvPr/>
          </p:nvSpPr>
          <p:spPr>
            <a:xfrm>
              <a:off x="10575" y="295779"/>
              <a:ext cx="3898695" cy="1"/>
            </a:xfrm>
            <a:prstGeom prst="line">
              <a:avLst/>
            </a:pr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058">
                <a:defRPr sz="1200"/>
              </a:pPr>
              <a:endParaRPr/>
            </a:p>
          </p:txBody>
        </p:sp>
        <p:sp>
          <p:nvSpPr>
            <p:cNvPr id="20" name="Shape 121"/>
            <p:cNvSpPr/>
            <p:nvPr/>
          </p:nvSpPr>
          <p:spPr>
            <a:xfrm>
              <a:off x="104440" y="99385"/>
              <a:ext cx="93866" cy="9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1" name="Shape 122"/>
            <p:cNvSpPr/>
            <p:nvPr/>
          </p:nvSpPr>
          <p:spPr>
            <a:xfrm>
              <a:off x="251104" y="99385"/>
              <a:ext cx="93866" cy="9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2" name="Shape 123"/>
            <p:cNvSpPr/>
            <p:nvPr/>
          </p:nvSpPr>
          <p:spPr>
            <a:xfrm>
              <a:off x="397768" y="99385"/>
              <a:ext cx="93866" cy="9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23" name="Group 127"/>
          <p:cNvGrpSpPr>
            <a:grpSpLocks noChangeAspect="1"/>
          </p:cNvGrpSpPr>
          <p:nvPr/>
        </p:nvGrpSpPr>
        <p:grpSpPr>
          <a:xfrm>
            <a:off x="6996223" y="4075014"/>
            <a:ext cx="1260000" cy="2348394"/>
            <a:chOff x="0" y="0"/>
            <a:chExt cx="1701175" cy="3170657"/>
          </a:xfrm>
        </p:grpSpPr>
        <p:pic>
          <p:nvPicPr>
            <p:cNvPr id="24" name="pasted-image.pdf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701176" cy="31706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pasted-image.tif"/>
            <p:cNvPicPr/>
            <p:nvPr/>
          </p:nvPicPr>
          <p:blipFill>
            <a:blip r:embed="rId5">
              <a:extLst/>
            </a:blip>
            <a:srcRect l="9525" t="18635" r="8525" b="16126"/>
            <a:stretch>
              <a:fillRect/>
            </a:stretch>
          </p:blipFill>
          <p:spPr>
            <a:xfrm>
              <a:off x="138988" y="391972"/>
              <a:ext cx="1436777" cy="2210046"/>
            </a:xfrm>
            <a:prstGeom prst="rect">
              <a:avLst/>
            </a:prstGeom>
            <a:ln w="19050" cap="flat">
              <a:solidFill>
                <a:srgbClr val="343439"/>
              </a:solidFill>
              <a:prstDash val="solid"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1265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Cool Stuff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10082" y="2083209"/>
            <a:ext cx="8723837" cy="3648511"/>
            <a:chOff x="-2002471" y="2261294"/>
            <a:chExt cx="18144790" cy="600971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002471" y="2261294"/>
              <a:ext cx="2595575" cy="600971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22571" t="10928" r="22459" b="11935"/>
            <a:stretch/>
          </p:blipFill>
          <p:spPr>
            <a:xfrm>
              <a:off x="12161876" y="2436437"/>
              <a:ext cx="3980443" cy="5592512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8982965" y="5232694"/>
              <a:ext cx="3178911" cy="2159789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6465099" y="5266150"/>
              <a:ext cx="2632650" cy="2126334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/>
            <p:cNvCxnSpPr>
              <a:stCxn id="31" idx="1"/>
              <a:endCxn id="50" idx="3"/>
            </p:cNvCxnSpPr>
            <p:nvPr/>
          </p:nvCxnSpPr>
          <p:spPr>
            <a:xfrm flipH="1">
              <a:off x="10313440" y="5232694"/>
              <a:ext cx="1848436" cy="8779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/>
            <p:cNvCxnSpPr>
              <a:stCxn id="43" idx="2"/>
            </p:cNvCxnSpPr>
            <p:nvPr/>
          </p:nvCxnSpPr>
          <p:spPr>
            <a:xfrm flipH="1">
              <a:off x="6465101" y="2724713"/>
              <a:ext cx="2553952" cy="2541436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Arrow Connector 35"/>
            <p:cNvCxnSpPr>
              <a:stCxn id="42" idx="1"/>
              <a:endCxn id="41" idx="0"/>
            </p:cNvCxnSpPr>
            <p:nvPr/>
          </p:nvCxnSpPr>
          <p:spPr>
            <a:xfrm flipH="1">
              <a:off x="2943135" y="5158725"/>
              <a:ext cx="2372565" cy="2350991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Straight Arrow Connector 36"/>
            <p:cNvCxnSpPr>
              <a:stCxn id="40" idx="2"/>
              <a:endCxn id="30" idx="3"/>
            </p:cNvCxnSpPr>
            <p:nvPr/>
          </p:nvCxnSpPr>
          <p:spPr>
            <a:xfrm flipH="1">
              <a:off x="593104" y="2706412"/>
              <a:ext cx="2350033" cy="2559740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/>
            <p:cNvCxnSpPr>
              <a:stCxn id="42" idx="1"/>
              <a:endCxn id="40" idx="2"/>
            </p:cNvCxnSpPr>
            <p:nvPr/>
          </p:nvCxnSpPr>
          <p:spPr>
            <a:xfrm flipH="1" flipV="1">
              <a:off x="2943137" y="2706412"/>
              <a:ext cx="2372563" cy="2452313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Arrow Connector 38"/>
            <p:cNvCxnSpPr>
              <a:stCxn id="41" idx="0"/>
              <a:endCxn id="30" idx="3"/>
            </p:cNvCxnSpPr>
            <p:nvPr/>
          </p:nvCxnSpPr>
          <p:spPr>
            <a:xfrm flipH="1" flipV="1">
              <a:off x="593104" y="5266151"/>
              <a:ext cx="2350031" cy="2243564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l="62628" t="85122" b="7211"/>
            <a:stretch/>
          </p:blipFill>
          <p:spPr>
            <a:xfrm>
              <a:off x="1607168" y="2261294"/>
              <a:ext cx="2671937" cy="445118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0706" y="7509715"/>
              <a:ext cx="2484857" cy="41414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6"/>
            <a:srcRect l="74503" t="61497"/>
            <a:stretch/>
          </p:blipFill>
          <p:spPr>
            <a:xfrm>
              <a:off x="5315700" y="4365773"/>
              <a:ext cx="2128182" cy="158590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7"/>
            <a:srcRect b="46968"/>
            <a:stretch/>
          </p:blipFill>
          <p:spPr>
            <a:xfrm>
              <a:off x="7671971" y="2266636"/>
              <a:ext cx="2694163" cy="45807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1243" y="7509715"/>
              <a:ext cx="2484857" cy="414143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9014892" y="5266150"/>
              <a:ext cx="0" cy="2126334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 rot="19119931">
              <a:off x="8868510" y="5979830"/>
              <a:ext cx="2550874" cy="473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Messages.insert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()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2999530">
              <a:off x="842610" y="5844940"/>
              <a:ext cx="2428381" cy="597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Messages.insert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()</a:t>
              </a:r>
            </a:p>
          </p:txBody>
        </p:sp>
        <p:cxnSp>
          <p:nvCxnSpPr>
            <p:cNvPr id="48" name="Straight Arrow Connector 47"/>
            <p:cNvCxnSpPr>
              <a:endCxn id="43" idx="2"/>
            </p:cNvCxnSpPr>
            <p:nvPr/>
          </p:nvCxnSpPr>
          <p:spPr>
            <a:xfrm flipH="1" flipV="1">
              <a:off x="9019053" y="2724713"/>
              <a:ext cx="42451" cy="2541436"/>
            </a:xfrm>
            <a:prstGeom prst="straightConnector1">
              <a:avLst/>
            </a:prstGeom>
            <a:noFill/>
            <a:ln w="41275" cap="flat">
              <a:solidFill>
                <a:schemeClr val="tx2"/>
              </a:solidFill>
              <a:prstDash val="sysDot"/>
              <a:miter lim="400000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Can 48"/>
            <p:cNvSpPr/>
            <p:nvPr/>
          </p:nvSpPr>
          <p:spPr>
            <a:xfrm>
              <a:off x="7762568" y="4638684"/>
              <a:ext cx="2550872" cy="1040083"/>
            </a:xfrm>
            <a:prstGeom prst="can">
              <a:avLst/>
            </a:prstGeom>
            <a:solidFill>
              <a:srgbClr val="53585F"/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62566" y="5067067"/>
              <a:ext cx="2550873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Minimongo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097747" y="3781514"/>
              <a:ext cx="255087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+mj-lt"/>
                  <a:ea typeface="+mn-ea"/>
                  <a:cs typeface="+mn-cs"/>
                  <a:sym typeface="Helvetica"/>
                </a:rPr>
                <a:t>Optimistic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3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What We’ll Cover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14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995752"/>
            <a:ext cx="7886700" cy="4351338"/>
          </a:xfrm>
        </p:spPr>
        <p:txBody>
          <a:bodyPr/>
          <a:lstStyle/>
          <a:p>
            <a:r>
              <a:rPr lang="en-US" dirty="0"/>
              <a:t>What is Meteor?</a:t>
            </a:r>
          </a:p>
          <a:p>
            <a:endParaRPr lang="en-US" dirty="0"/>
          </a:p>
          <a:p>
            <a:r>
              <a:rPr lang="en-US" dirty="0"/>
              <a:t>Why Meteor?</a:t>
            </a:r>
          </a:p>
          <a:p>
            <a:endParaRPr lang="en-US" dirty="0"/>
          </a:p>
          <a:p>
            <a:r>
              <a:rPr lang="en-GB" dirty="0"/>
              <a:t>Demo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50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Cool Stuff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6508" y="1612800"/>
            <a:ext cx="8653576" cy="486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Full-stack packages</a:t>
            </a:r>
          </a:p>
          <a:p>
            <a:r>
              <a:rPr lang="en-US" dirty="0"/>
              <a:t>Reactive rendering</a:t>
            </a:r>
          </a:p>
          <a:p>
            <a:r>
              <a:rPr lang="en-US" dirty="0"/>
              <a:t>Database sync </a:t>
            </a:r>
          </a:p>
          <a:p>
            <a:r>
              <a:rPr lang="en-US" dirty="0"/>
              <a:t>Intuitive, isomorphic API (client and server shared code)</a:t>
            </a:r>
            <a:endParaRPr lang="en-GB" dirty="0"/>
          </a:p>
          <a:p>
            <a:r>
              <a:rPr lang="en-US" dirty="0"/>
              <a:t>Minimal boilerplate code</a:t>
            </a:r>
          </a:p>
          <a:p>
            <a:endParaRPr lang="en-US" dirty="0"/>
          </a:p>
          <a:p>
            <a:r>
              <a:rPr lang="en-GB" dirty="0"/>
              <a:t>Fast install to deploy</a:t>
            </a:r>
          </a:p>
          <a:p>
            <a:r>
              <a:rPr lang="en-GB" dirty="0"/>
              <a:t>Hot code push</a:t>
            </a:r>
          </a:p>
          <a:p>
            <a:r>
              <a:rPr lang="en-GB" dirty="0"/>
              <a:t>Multi-platform support</a:t>
            </a:r>
          </a:p>
          <a:p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8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95" y="1485388"/>
            <a:ext cx="7187609" cy="459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meteor.com/tutorials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guide.meteor.com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themeteorchef.com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Urigo</a:t>
            </a:r>
            <a:r>
              <a:rPr lang="en-GB" dirty="0"/>
              <a:t>/awesome-meteor</a:t>
            </a:r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Learning Meteor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5202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8"/>
          <p:cNvSpPr/>
          <p:nvPr/>
        </p:nvSpPr>
        <p:spPr>
          <a:xfrm>
            <a:off x="0" y="2718252"/>
            <a:ext cx="9144000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Thank You!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075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5753"/>
            <a:ext cx="7886700" cy="4351338"/>
          </a:xfrm>
        </p:spPr>
        <p:txBody>
          <a:bodyPr/>
          <a:lstStyle/>
          <a:p>
            <a:r>
              <a:rPr lang="en-US" dirty="0" err="1"/>
              <a:t>Medtech</a:t>
            </a: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Demo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756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5753"/>
            <a:ext cx="7886700" cy="4351338"/>
          </a:xfrm>
        </p:spPr>
        <p:txBody>
          <a:bodyPr/>
          <a:lstStyle/>
          <a:p>
            <a:r>
              <a:rPr lang="en-US" dirty="0"/>
              <a:t>Full-stack JavaScript open source platform</a:t>
            </a:r>
          </a:p>
          <a:p>
            <a:endParaRPr lang="en-US" dirty="0"/>
          </a:p>
          <a:p>
            <a:r>
              <a:rPr lang="en-US" dirty="0"/>
              <a:t>Web and mobile apps</a:t>
            </a:r>
          </a:p>
          <a:p>
            <a:endParaRPr lang="en-US" dirty="0"/>
          </a:p>
          <a:p>
            <a:r>
              <a:rPr lang="en-GB" dirty="0"/>
              <a:t>100% JavaScript, frontend and backend</a:t>
            </a:r>
            <a:endParaRPr lang="en-US" dirty="0"/>
          </a:p>
          <a:p>
            <a:endParaRPr lang="en-GB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7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algn="ctr" defTabSz="584021"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</a:rPr>
              <a:t>What is Meteor?</a:t>
            </a:r>
            <a:endParaRPr sz="4800" kern="0" dirty="0">
              <a:solidFill>
                <a:srgbClr val="C82506"/>
              </a:solidFill>
              <a:latin typeface="+mn-lt"/>
              <a:ea typeface="Helvetica Light"/>
              <a:cs typeface="Helvetica Light"/>
            </a:endParaRP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4098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5753"/>
            <a:ext cx="7886700" cy="4351338"/>
          </a:xfrm>
        </p:spPr>
        <p:txBody>
          <a:bodyPr/>
          <a:lstStyle/>
          <a:p>
            <a:r>
              <a:rPr lang="en-US" dirty="0"/>
              <a:t>CLI Tool – meteor – create, run, deploy</a:t>
            </a:r>
          </a:p>
          <a:p>
            <a:endParaRPr lang="en-US" dirty="0"/>
          </a:p>
          <a:p>
            <a:r>
              <a:rPr lang="en-US" dirty="0"/>
              <a:t>Full stack package systems – atmosphere and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Build system – browser and mobile (Cordova)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Tools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004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Server and client-side Mongo Collections – </a:t>
            </a:r>
            <a:r>
              <a:rPr lang="en-US" dirty="0" err="1"/>
              <a:t>Minimongo</a:t>
            </a:r>
            <a:r>
              <a:rPr lang="en-US" dirty="0"/>
              <a:t> on the client (</a:t>
            </a:r>
            <a:r>
              <a:rPr lang="en-GB" dirty="0" err="1"/>
              <a:t>oplog</a:t>
            </a:r>
            <a:r>
              <a:rPr lang="en-GB" dirty="0"/>
              <a:t> based </a:t>
            </a:r>
            <a:r>
              <a:rPr lang="en-GB" dirty="0" err="1"/>
              <a:t>LiveQuery</a:t>
            </a:r>
            <a:r>
              <a:rPr lang="en-GB" dirty="0"/>
              <a:t> system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JSON schema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Collections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4395131"/>
            <a:ext cx="8640000" cy="1691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2871843"/>
            <a:ext cx="8640000" cy="7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Publications (server APIs)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Subscriptions (data connections) using DDP or REST – bridge between server and client collections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– Pub/Sub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100867"/>
            <a:ext cx="8640000" cy="1955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5064857"/>
            <a:ext cx="8640000" cy="6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GB" dirty="0"/>
              <a:t>Server methods (</a:t>
            </a:r>
            <a:r>
              <a:rPr lang="en-US" dirty="0"/>
              <a:t>server APIs  / </a:t>
            </a:r>
            <a:r>
              <a:rPr lang="en-GB" dirty="0"/>
              <a:t>RPC) - synchronous, non-blocking, sequential</a:t>
            </a:r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4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– Server Methods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429318"/>
            <a:ext cx="7920000" cy="41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GB" dirty="0"/>
              <a:t>Users and accounts (</a:t>
            </a:r>
            <a:r>
              <a:rPr lang="en-GB" dirty="0" err="1"/>
              <a:t>Oauth</a:t>
            </a:r>
            <a:r>
              <a:rPr lang="en-GB" dirty="0"/>
              <a:t>, email, roles)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Accounts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39" r="13485" b="34387"/>
          <a:stretch/>
        </p:blipFill>
        <p:spPr>
          <a:xfrm>
            <a:off x="382772" y="2275373"/>
            <a:ext cx="6429810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5" y="2275373"/>
            <a:ext cx="16708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2975"/>
            <a:ext cx="7886700" cy="4862249"/>
          </a:xfrm>
        </p:spPr>
        <p:txBody>
          <a:bodyPr>
            <a:normAutofit/>
          </a:bodyPr>
          <a:lstStyle/>
          <a:p>
            <a:r>
              <a:rPr lang="en-US" dirty="0"/>
              <a:t>UI rendering libraries: Blaze (Handlebars)</a:t>
            </a:r>
          </a:p>
        </p:txBody>
      </p:sp>
      <p:sp>
        <p:nvSpPr>
          <p:cNvPr id="4" name="Shape 108"/>
          <p:cNvSpPr/>
          <p:nvPr/>
        </p:nvSpPr>
        <p:spPr>
          <a:xfrm>
            <a:off x="0" y="464151"/>
            <a:ext cx="914400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10000"/>
              </a:lnSpc>
              <a:defRPr sz="5000">
                <a:solidFill>
                  <a:srgbClr val="343439"/>
                </a:solidFill>
                <a:latin typeface="Aktiv Grotesk Light"/>
                <a:ea typeface="Aktiv Grotesk Light"/>
                <a:cs typeface="Aktiv Grotesk Light"/>
                <a:sym typeface="Aktiv Grotesk Light"/>
              </a:defRPr>
            </a:lvl1pPr>
          </a:lstStyle>
          <a:p>
            <a:pPr lvl="0" algn="ctr" defTabSz="584021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800" kern="0" dirty="0">
                <a:solidFill>
                  <a:srgbClr val="C82506"/>
                </a:solidFill>
                <a:latin typeface="+mn-lt"/>
                <a:ea typeface="Helvetica Light"/>
                <a:cs typeface="Helvetica Light"/>
                <a:sym typeface="Helvetica"/>
              </a:rPr>
              <a:t>Meteor components - Views</a:t>
            </a:r>
          </a:p>
        </p:txBody>
      </p:sp>
      <p:sp>
        <p:nvSpPr>
          <p:cNvPr id="5" name="Shape 23"/>
          <p:cNvSpPr/>
          <p:nvPr/>
        </p:nvSpPr>
        <p:spPr>
          <a:xfrm>
            <a:off x="586574" y="1262225"/>
            <a:ext cx="7970852" cy="0"/>
          </a:xfrm>
          <a:prstGeom prst="line">
            <a:avLst/>
          </a:prstGeom>
          <a:ln w="50800">
            <a:solidFill>
              <a:srgbClr val="E8E8E8"/>
            </a:solidFill>
            <a:miter lim="400000"/>
          </a:ln>
        </p:spPr>
        <p:txBody>
          <a:bodyPr lIns="0" tIns="0" rIns="0" bIns="0"/>
          <a:lstStyle/>
          <a:p>
            <a:pPr defTabSz="457058">
              <a:defRPr sz="1200"/>
            </a:pPr>
            <a:endParaRPr sz="1200" kern="0">
              <a:solidFill>
                <a:sysClr val="windowText" lastClr="000000"/>
              </a:solidFill>
              <a:latin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4" y="2099475"/>
            <a:ext cx="7200000" cy="254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74" y="4815263"/>
            <a:ext cx="7200000" cy="15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389</Words>
  <Application>Microsoft Office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Aktiv Grotesk Light</vt:lpstr>
      <vt:lpstr>Arial</vt:lpstr>
      <vt:lpstr>Calibri</vt:lpstr>
      <vt:lpstr>Calibri Light</vt:lpstr>
      <vt:lpstr>Helvetica</vt:lpstr>
      <vt:lpstr>Helvetica Light</vt:lpstr>
      <vt:lpstr>ProximaNova-Semibold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Almeida</dc:creator>
  <cp:lastModifiedBy>Jose Almeida</cp:lastModifiedBy>
  <cp:revision>49</cp:revision>
  <dcterms:created xsi:type="dcterms:W3CDTF">2016-07-17T13:18:38Z</dcterms:created>
  <dcterms:modified xsi:type="dcterms:W3CDTF">2016-07-21T09:45:00Z</dcterms:modified>
</cp:coreProperties>
</file>