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8" r:id="rId4"/>
    <p:sldId id="262" r:id="rId5"/>
    <p:sldId id="264" r:id="rId6"/>
    <p:sldId id="266" r:id="rId7"/>
    <p:sldId id="265" r:id="rId8"/>
    <p:sldId id="269" r:id="rId9"/>
    <p:sldId id="273" r:id="rId10"/>
    <p:sldId id="279" r:id="rId11"/>
    <p:sldId id="274" r:id="rId12"/>
    <p:sldId id="275" r:id="rId13"/>
    <p:sldId id="276" r:id="rId14"/>
    <p:sldId id="277" r:id="rId15"/>
  </p:sldIdLst>
  <p:sldSz cx="9144000" cy="6858000" type="screen4x3"/>
  <p:notesSz cx="68580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9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B36E9-394A-41E9-8B07-E592C38107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90F01-2B18-4D07-B342-C78BDE5BDDA8}">
      <dgm:prSet phldrT="[Text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s-MX" sz="2400" dirty="0" smtClean="0"/>
            <a:t>  Anuncio de Licitación</a:t>
          </a:r>
          <a:endParaRPr lang="en-US" sz="2400" dirty="0"/>
        </a:p>
      </dgm:t>
    </dgm:pt>
    <dgm:pt modelId="{75DC58DC-12EA-4092-A667-8E7F35C4F6D4}" type="parTrans" cxnId="{B2234BAB-2D3E-4893-9D37-509F3CBD68A6}">
      <dgm:prSet/>
      <dgm:spPr/>
      <dgm:t>
        <a:bodyPr/>
        <a:lstStyle/>
        <a:p>
          <a:endParaRPr lang="en-US"/>
        </a:p>
      </dgm:t>
    </dgm:pt>
    <dgm:pt modelId="{16FD7F73-4175-4EBD-BA02-4BF46E78477C}" type="sibTrans" cxnId="{B2234BAB-2D3E-4893-9D37-509F3CBD68A6}">
      <dgm:prSet/>
      <dgm:spPr/>
      <dgm:t>
        <a:bodyPr/>
        <a:lstStyle/>
        <a:p>
          <a:endParaRPr lang="en-US"/>
        </a:p>
      </dgm:t>
    </dgm:pt>
    <dgm:pt modelId="{A3AF513A-3F80-4215-B820-04922E523DFF}">
      <dgm:prSet phldrT="[Text]" custT="1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s-MX" sz="1600" dirty="0" smtClean="0"/>
            <a:t>Recepción y registro de información</a:t>
          </a:r>
          <a:endParaRPr lang="en-US" sz="1600" dirty="0"/>
        </a:p>
      </dgm:t>
    </dgm:pt>
    <dgm:pt modelId="{EE5E4866-9957-4208-AF56-E13B6A98C48A}" type="parTrans" cxnId="{7B4787B8-6C92-44D3-A44A-0A12FD467907}">
      <dgm:prSet/>
      <dgm:spPr/>
      <dgm:t>
        <a:bodyPr/>
        <a:lstStyle/>
        <a:p>
          <a:endParaRPr lang="en-US"/>
        </a:p>
      </dgm:t>
    </dgm:pt>
    <dgm:pt modelId="{8EBF57BA-B271-40DB-BAA8-15DC1E1D1783}" type="sibTrans" cxnId="{7B4787B8-6C92-44D3-A44A-0A12FD467907}">
      <dgm:prSet/>
      <dgm:spPr/>
      <dgm:t>
        <a:bodyPr/>
        <a:lstStyle/>
        <a:p>
          <a:endParaRPr lang="en-US"/>
        </a:p>
      </dgm:t>
    </dgm:pt>
    <dgm:pt modelId="{3959D020-2F19-4D40-9525-8C346CC7F9D4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MX" sz="2400" dirty="0" smtClean="0"/>
            <a:t>Revisión </a:t>
          </a:r>
          <a:endParaRPr lang="en-US" sz="2400" dirty="0"/>
        </a:p>
      </dgm:t>
    </dgm:pt>
    <dgm:pt modelId="{70D90B76-80AB-43BB-9FAF-AFB9577FA722}" type="parTrans" cxnId="{1B9C0A70-CE78-4AC8-B000-745AAF3249A4}">
      <dgm:prSet/>
      <dgm:spPr/>
      <dgm:t>
        <a:bodyPr/>
        <a:lstStyle/>
        <a:p>
          <a:endParaRPr lang="en-US"/>
        </a:p>
      </dgm:t>
    </dgm:pt>
    <dgm:pt modelId="{89E5EEFD-D0BF-4B8F-89CC-61CF88DCEC14}" type="sibTrans" cxnId="{1B9C0A70-CE78-4AC8-B000-745AAF3249A4}">
      <dgm:prSet/>
      <dgm:spPr/>
      <dgm:t>
        <a:bodyPr/>
        <a:lstStyle/>
        <a:p>
          <a:endParaRPr lang="en-US"/>
        </a:p>
      </dgm:t>
    </dgm:pt>
    <dgm:pt modelId="{44D47C29-8963-4280-B6B2-2DA40CA6BC49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s-MX" sz="1600" dirty="0" smtClean="0"/>
            <a:t>Ajustar escenario a la  adjudicación</a:t>
          </a:r>
          <a:endParaRPr lang="en-US" sz="1600" dirty="0"/>
        </a:p>
      </dgm:t>
    </dgm:pt>
    <dgm:pt modelId="{233322DA-86FD-43FC-BF3B-7933DD42D722}" type="parTrans" cxnId="{22B706AF-76C4-4E27-8376-7CC9070DD89D}">
      <dgm:prSet/>
      <dgm:spPr/>
      <dgm:t>
        <a:bodyPr/>
        <a:lstStyle/>
        <a:p>
          <a:endParaRPr lang="en-US"/>
        </a:p>
      </dgm:t>
    </dgm:pt>
    <dgm:pt modelId="{3B0E4E23-E452-45CD-A455-107DD79D7E32}" type="sibTrans" cxnId="{22B706AF-76C4-4E27-8376-7CC9070DD89D}">
      <dgm:prSet/>
      <dgm:spPr/>
      <dgm:t>
        <a:bodyPr/>
        <a:lstStyle/>
        <a:p>
          <a:endParaRPr lang="en-US"/>
        </a:p>
      </dgm:t>
    </dgm:pt>
    <dgm:pt modelId="{6F6AEA70-7786-46B6-8ED1-B794F3311D1B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s-MX" sz="2400" dirty="0" smtClean="0"/>
            <a:t>Ejecución y Cierre</a:t>
          </a:r>
          <a:endParaRPr lang="en-US" sz="2400" dirty="0"/>
        </a:p>
      </dgm:t>
    </dgm:pt>
    <dgm:pt modelId="{897C4C70-D10D-4152-963C-2ED524105D40}" type="parTrans" cxnId="{DA7B209E-6225-4079-BA8C-DB9BDB831AFE}">
      <dgm:prSet/>
      <dgm:spPr/>
      <dgm:t>
        <a:bodyPr/>
        <a:lstStyle/>
        <a:p>
          <a:endParaRPr lang="en-US"/>
        </a:p>
      </dgm:t>
    </dgm:pt>
    <dgm:pt modelId="{08550E2D-82AE-421C-A32B-BED4A35792A8}" type="sibTrans" cxnId="{DA7B209E-6225-4079-BA8C-DB9BDB831AFE}">
      <dgm:prSet/>
      <dgm:spPr/>
      <dgm:t>
        <a:bodyPr/>
        <a:lstStyle/>
        <a:p>
          <a:endParaRPr lang="en-US"/>
        </a:p>
      </dgm:t>
    </dgm:pt>
    <dgm:pt modelId="{A45F0863-7F11-4C86-AD9E-000FF06EA613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s-MX" sz="1600" dirty="0" smtClean="0"/>
            <a:t>Programación pedidos :  negociables / no negociables</a:t>
          </a:r>
          <a:endParaRPr lang="en-US" sz="1600" dirty="0"/>
        </a:p>
      </dgm:t>
    </dgm:pt>
    <dgm:pt modelId="{6A3B393C-5265-4606-A749-05E3F21C4536}" type="parTrans" cxnId="{8C05898C-C47F-429C-804A-EA406857661C}">
      <dgm:prSet/>
      <dgm:spPr/>
      <dgm:t>
        <a:bodyPr/>
        <a:lstStyle/>
        <a:p>
          <a:endParaRPr lang="en-US"/>
        </a:p>
      </dgm:t>
    </dgm:pt>
    <dgm:pt modelId="{A54E1B0A-9384-4EE7-8913-6A86A2B0D790}" type="sibTrans" cxnId="{8C05898C-C47F-429C-804A-EA406857661C}">
      <dgm:prSet/>
      <dgm:spPr/>
      <dgm:t>
        <a:bodyPr/>
        <a:lstStyle/>
        <a:p>
          <a:endParaRPr lang="en-US"/>
        </a:p>
      </dgm:t>
    </dgm:pt>
    <dgm:pt modelId="{97074629-092A-4EB8-9A1B-C05A42E4F12F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s-MX" sz="1600" dirty="0" smtClean="0"/>
            <a:t>Programa  y seguimiento  de entregas</a:t>
          </a:r>
          <a:endParaRPr lang="en-US" sz="1600" dirty="0"/>
        </a:p>
      </dgm:t>
    </dgm:pt>
    <dgm:pt modelId="{12A03ADE-4408-4901-BB0C-42D7828CBD8B}" type="parTrans" cxnId="{C00E387B-3399-4048-B9F9-CEA1E08DB16F}">
      <dgm:prSet/>
      <dgm:spPr/>
      <dgm:t>
        <a:bodyPr/>
        <a:lstStyle/>
        <a:p>
          <a:endParaRPr lang="en-US"/>
        </a:p>
      </dgm:t>
    </dgm:pt>
    <dgm:pt modelId="{C370285C-B59C-4F47-9C8F-7A9DF7A89069}" type="sibTrans" cxnId="{C00E387B-3399-4048-B9F9-CEA1E08DB16F}">
      <dgm:prSet/>
      <dgm:spPr/>
      <dgm:t>
        <a:bodyPr/>
        <a:lstStyle/>
        <a:p>
          <a:endParaRPr lang="en-US"/>
        </a:p>
      </dgm:t>
    </dgm:pt>
    <dgm:pt modelId="{92F905DF-4041-4318-86C8-BCAB818DAD0D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s-MX" sz="1600" dirty="0" smtClean="0"/>
            <a:t>Negociación  para habilitación de recursos</a:t>
          </a:r>
          <a:endParaRPr lang="en-US" sz="1600" dirty="0"/>
        </a:p>
      </dgm:t>
    </dgm:pt>
    <dgm:pt modelId="{BF630EA0-713B-4C7E-924B-00E3D98BA3FE}" type="parTrans" cxnId="{75F31569-458F-43F5-A70D-EC7272F6DF18}">
      <dgm:prSet/>
      <dgm:spPr/>
      <dgm:t>
        <a:bodyPr/>
        <a:lstStyle/>
        <a:p>
          <a:endParaRPr lang="en-US"/>
        </a:p>
      </dgm:t>
    </dgm:pt>
    <dgm:pt modelId="{A9AFC43A-639D-4B22-8B4B-1128920FBB88}" type="sibTrans" cxnId="{75F31569-458F-43F5-A70D-EC7272F6DF18}">
      <dgm:prSet/>
      <dgm:spPr/>
      <dgm:t>
        <a:bodyPr/>
        <a:lstStyle/>
        <a:p>
          <a:endParaRPr lang="en-US"/>
        </a:p>
      </dgm:t>
    </dgm:pt>
    <dgm:pt modelId="{65FDC09F-FEA7-4E9A-9723-6BB7B3532CBF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s-MX" sz="1600" dirty="0" smtClean="0"/>
            <a:t>Revisión de información del programa</a:t>
          </a:r>
          <a:endParaRPr lang="en-US" sz="1600" dirty="0"/>
        </a:p>
      </dgm:t>
    </dgm:pt>
    <dgm:pt modelId="{E0BC9DCE-0F6A-451E-B1A9-0C849AB416C3}" type="sibTrans" cxnId="{46518B9E-DE51-4905-99BC-015318ACB10E}">
      <dgm:prSet/>
      <dgm:spPr/>
      <dgm:t>
        <a:bodyPr/>
        <a:lstStyle/>
        <a:p>
          <a:endParaRPr lang="en-US"/>
        </a:p>
      </dgm:t>
    </dgm:pt>
    <dgm:pt modelId="{298EA85B-0215-4CF6-9934-07C145E7DAD9}" type="parTrans" cxnId="{46518B9E-DE51-4905-99BC-015318ACB10E}">
      <dgm:prSet/>
      <dgm:spPr/>
      <dgm:t>
        <a:bodyPr/>
        <a:lstStyle/>
        <a:p>
          <a:endParaRPr lang="en-US"/>
        </a:p>
      </dgm:t>
    </dgm:pt>
    <dgm:pt modelId="{5E78D1D6-0803-4CE9-8375-91A390F64EF7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 sz="1600" dirty="0"/>
        </a:p>
      </dgm:t>
    </dgm:pt>
    <dgm:pt modelId="{04918176-2C4C-4176-BD32-7E1CB42A5B2F}" type="parTrans" cxnId="{C3990CC8-32B2-4158-8847-D9CF483F3F59}">
      <dgm:prSet/>
      <dgm:spPr/>
      <dgm:t>
        <a:bodyPr/>
        <a:lstStyle/>
        <a:p>
          <a:endParaRPr lang="en-US"/>
        </a:p>
      </dgm:t>
    </dgm:pt>
    <dgm:pt modelId="{A51441AD-D005-4BD9-B092-39118FF9CC6E}" type="sibTrans" cxnId="{C3990CC8-32B2-4158-8847-D9CF483F3F59}">
      <dgm:prSet/>
      <dgm:spPr/>
      <dgm:t>
        <a:bodyPr/>
        <a:lstStyle/>
        <a:p>
          <a:endParaRPr lang="en-US"/>
        </a:p>
      </dgm:t>
    </dgm:pt>
    <dgm:pt modelId="{FBF3C501-277B-4A96-9924-343EF5983507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s-MX" sz="1600" dirty="0" smtClean="0"/>
            <a:t>Entrega de remisiones y revisión de incidencias</a:t>
          </a:r>
          <a:endParaRPr lang="en-US" sz="1600" dirty="0"/>
        </a:p>
      </dgm:t>
    </dgm:pt>
    <dgm:pt modelId="{FCCA34D5-62C6-44A3-917F-1F02EB9E8799}" type="parTrans" cxnId="{05438357-94F0-4004-B86A-31F818A30982}">
      <dgm:prSet/>
      <dgm:spPr/>
      <dgm:t>
        <a:bodyPr/>
        <a:lstStyle/>
        <a:p>
          <a:endParaRPr lang="en-US"/>
        </a:p>
      </dgm:t>
    </dgm:pt>
    <dgm:pt modelId="{83DE8951-677C-4A3D-95D7-9D720695289B}" type="sibTrans" cxnId="{05438357-94F0-4004-B86A-31F818A30982}">
      <dgm:prSet/>
      <dgm:spPr/>
      <dgm:t>
        <a:bodyPr/>
        <a:lstStyle/>
        <a:p>
          <a:endParaRPr lang="en-US"/>
        </a:p>
      </dgm:t>
    </dgm:pt>
    <dgm:pt modelId="{B02E6E99-83F7-4397-A987-783FC0FE6E42}" type="pres">
      <dgm:prSet presAssocID="{28CB36E9-394A-41E9-8B07-E592C38107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DD215-FFCA-4E49-A279-16017ABB90E9}" type="pres">
      <dgm:prSet presAssocID="{28CB36E9-394A-41E9-8B07-E592C381077D}" presName="dummyMaxCanvas" presStyleCnt="0">
        <dgm:presLayoutVars/>
      </dgm:prSet>
      <dgm:spPr/>
    </dgm:pt>
    <dgm:pt modelId="{4A2CD5F2-AB5D-419D-A7EA-3757614BB759}" type="pres">
      <dgm:prSet presAssocID="{28CB36E9-394A-41E9-8B07-E592C381077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D582C-742A-4280-8C76-E6101C2DE3D0}" type="pres">
      <dgm:prSet presAssocID="{28CB36E9-394A-41E9-8B07-E592C381077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FB13A-9D84-476E-AC11-FF6C3D9B1FA2}" type="pres">
      <dgm:prSet presAssocID="{28CB36E9-394A-41E9-8B07-E592C381077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EB648-1740-448C-BC46-3E8ECE98C92D}" type="pres">
      <dgm:prSet presAssocID="{28CB36E9-394A-41E9-8B07-E592C381077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F794F-CF7D-4CAF-BD9E-80A0F20B1C00}" type="pres">
      <dgm:prSet presAssocID="{28CB36E9-394A-41E9-8B07-E592C381077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582FF-6A57-4024-BD92-C025870CB8CC}" type="pres">
      <dgm:prSet presAssocID="{28CB36E9-394A-41E9-8B07-E592C381077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CED6A-A119-4879-8B94-BAB6CA890DA7}" type="pres">
      <dgm:prSet presAssocID="{28CB36E9-394A-41E9-8B07-E592C381077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6649D-085D-4619-8DA2-4179EAEB57D2}" type="pres">
      <dgm:prSet presAssocID="{28CB36E9-394A-41E9-8B07-E592C381077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F31569-458F-43F5-A70D-EC7272F6DF18}" srcId="{3959D020-2F19-4D40-9525-8C346CC7F9D4}" destId="{92F905DF-4041-4318-86C8-BCAB818DAD0D}" srcOrd="2" destOrd="0" parTransId="{BF630EA0-713B-4C7E-924B-00E3D98BA3FE}" sibTransId="{A9AFC43A-639D-4B22-8B4B-1128920FBB88}"/>
    <dgm:cxn modelId="{B9B3E3F2-A24E-4DDC-AB1E-7E456D01185B}" type="presOf" srcId="{A3AF513A-3F80-4215-B820-04922E523DFF}" destId="{4A2CD5F2-AB5D-419D-A7EA-3757614BB759}" srcOrd="0" destOrd="1" presId="urn:microsoft.com/office/officeart/2005/8/layout/vProcess5"/>
    <dgm:cxn modelId="{C3990CC8-32B2-4158-8847-D9CF483F3F59}" srcId="{6F6AEA70-7786-46B6-8ED1-B794F3311D1B}" destId="{5E78D1D6-0803-4CE9-8375-91A390F64EF7}" srcOrd="3" destOrd="0" parTransId="{04918176-2C4C-4176-BD32-7E1CB42A5B2F}" sibTransId="{A51441AD-D005-4BD9-B092-39118FF9CC6E}"/>
    <dgm:cxn modelId="{C9BDA095-58CB-4D3D-93F9-1F069559274D}" type="presOf" srcId="{F4890F01-2B18-4D07-B342-C78BDE5BDDA8}" destId="{98F582FF-6A57-4024-BD92-C025870CB8CC}" srcOrd="1" destOrd="0" presId="urn:microsoft.com/office/officeart/2005/8/layout/vProcess5"/>
    <dgm:cxn modelId="{A84A9308-FDA3-4B4C-9B16-038B34D5B5A8}" type="presOf" srcId="{28CB36E9-394A-41E9-8B07-E592C381077D}" destId="{B02E6E99-83F7-4397-A987-783FC0FE6E42}" srcOrd="0" destOrd="0" presId="urn:microsoft.com/office/officeart/2005/8/layout/vProcess5"/>
    <dgm:cxn modelId="{1B9C0A70-CE78-4AC8-B000-745AAF3249A4}" srcId="{28CB36E9-394A-41E9-8B07-E592C381077D}" destId="{3959D020-2F19-4D40-9525-8C346CC7F9D4}" srcOrd="1" destOrd="0" parTransId="{70D90B76-80AB-43BB-9FAF-AFB9577FA722}" sibTransId="{89E5EEFD-D0BF-4B8F-89CC-61CF88DCEC14}"/>
    <dgm:cxn modelId="{CEAC596B-35E1-4253-A1CC-89DD68F84A6E}" type="presOf" srcId="{6F6AEA70-7786-46B6-8ED1-B794F3311D1B}" destId="{3476649D-085D-4619-8DA2-4179EAEB57D2}" srcOrd="1" destOrd="0" presId="urn:microsoft.com/office/officeart/2005/8/layout/vProcess5"/>
    <dgm:cxn modelId="{B2234BAB-2D3E-4893-9D37-509F3CBD68A6}" srcId="{28CB36E9-394A-41E9-8B07-E592C381077D}" destId="{F4890F01-2B18-4D07-B342-C78BDE5BDDA8}" srcOrd="0" destOrd="0" parTransId="{75DC58DC-12EA-4092-A667-8E7F35C4F6D4}" sibTransId="{16FD7F73-4175-4EBD-BA02-4BF46E78477C}"/>
    <dgm:cxn modelId="{7DCE1952-C8AC-4858-915C-BA3628DCD4BB}" type="presOf" srcId="{F4890F01-2B18-4D07-B342-C78BDE5BDDA8}" destId="{4A2CD5F2-AB5D-419D-A7EA-3757614BB759}" srcOrd="0" destOrd="0" presId="urn:microsoft.com/office/officeart/2005/8/layout/vProcess5"/>
    <dgm:cxn modelId="{22B706AF-76C4-4E27-8376-7CC9070DD89D}" srcId="{3959D020-2F19-4D40-9525-8C346CC7F9D4}" destId="{44D47C29-8963-4280-B6B2-2DA40CA6BC49}" srcOrd="1" destOrd="0" parTransId="{233322DA-86FD-43FC-BF3B-7933DD42D722}" sibTransId="{3B0E4E23-E452-45CD-A455-107DD79D7E32}"/>
    <dgm:cxn modelId="{61FB322E-98F2-44B3-AEF7-C524010CFFC7}" type="presOf" srcId="{65FDC09F-FEA7-4E9A-9723-6BB7B3532CBF}" destId="{7B0CED6A-A119-4879-8B94-BAB6CA890DA7}" srcOrd="1" destOrd="1" presId="urn:microsoft.com/office/officeart/2005/8/layout/vProcess5"/>
    <dgm:cxn modelId="{40BF4215-CA65-492B-AEFB-22634F9B4B9B}" type="presOf" srcId="{A3AF513A-3F80-4215-B820-04922E523DFF}" destId="{98F582FF-6A57-4024-BD92-C025870CB8CC}" srcOrd="1" destOrd="1" presId="urn:microsoft.com/office/officeart/2005/8/layout/vProcess5"/>
    <dgm:cxn modelId="{05438357-94F0-4004-B86A-31F818A30982}" srcId="{6F6AEA70-7786-46B6-8ED1-B794F3311D1B}" destId="{FBF3C501-277B-4A96-9924-343EF5983507}" srcOrd="2" destOrd="0" parTransId="{FCCA34D5-62C6-44A3-917F-1F02EB9E8799}" sibTransId="{83DE8951-677C-4A3D-95D7-9D720695289B}"/>
    <dgm:cxn modelId="{5AC4BA78-E978-43FD-BC87-017D019734AF}" type="presOf" srcId="{6F6AEA70-7786-46B6-8ED1-B794F3311D1B}" destId="{18DFB13A-9D84-476E-AC11-FF6C3D9B1FA2}" srcOrd="0" destOrd="0" presId="urn:microsoft.com/office/officeart/2005/8/layout/vProcess5"/>
    <dgm:cxn modelId="{92C67C60-AB56-4104-97DB-9290327E76DF}" type="presOf" srcId="{A45F0863-7F11-4C86-AD9E-000FF06EA613}" destId="{3476649D-085D-4619-8DA2-4179EAEB57D2}" srcOrd="1" destOrd="1" presId="urn:microsoft.com/office/officeart/2005/8/layout/vProcess5"/>
    <dgm:cxn modelId="{8C10DBB7-5D57-482E-AC95-F6953228A673}" type="presOf" srcId="{5E78D1D6-0803-4CE9-8375-91A390F64EF7}" destId="{18DFB13A-9D84-476E-AC11-FF6C3D9B1FA2}" srcOrd="0" destOrd="4" presId="urn:microsoft.com/office/officeart/2005/8/layout/vProcess5"/>
    <dgm:cxn modelId="{A4DBBF22-7D29-4C61-A43A-EC9840DABDAE}" type="presOf" srcId="{3959D020-2F19-4D40-9525-8C346CC7F9D4}" destId="{7B0CED6A-A119-4879-8B94-BAB6CA890DA7}" srcOrd="1" destOrd="0" presId="urn:microsoft.com/office/officeart/2005/8/layout/vProcess5"/>
    <dgm:cxn modelId="{7B4787B8-6C92-44D3-A44A-0A12FD467907}" srcId="{F4890F01-2B18-4D07-B342-C78BDE5BDDA8}" destId="{A3AF513A-3F80-4215-B820-04922E523DFF}" srcOrd="0" destOrd="0" parTransId="{EE5E4866-9957-4208-AF56-E13B6A98C48A}" sibTransId="{8EBF57BA-B271-40DB-BAA8-15DC1E1D1783}"/>
    <dgm:cxn modelId="{B2557440-8354-4DAE-9286-77C4DCBFDC11}" type="presOf" srcId="{65FDC09F-FEA7-4E9A-9723-6BB7B3532CBF}" destId="{BD7D582C-742A-4280-8C76-E6101C2DE3D0}" srcOrd="0" destOrd="1" presId="urn:microsoft.com/office/officeart/2005/8/layout/vProcess5"/>
    <dgm:cxn modelId="{46518B9E-DE51-4905-99BC-015318ACB10E}" srcId="{3959D020-2F19-4D40-9525-8C346CC7F9D4}" destId="{65FDC09F-FEA7-4E9A-9723-6BB7B3532CBF}" srcOrd="0" destOrd="0" parTransId="{298EA85B-0215-4CF6-9934-07C145E7DAD9}" sibTransId="{E0BC9DCE-0F6A-451E-B1A9-0C849AB416C3}"/>
    <dgm:cxn modelId="{BF86D10C-DA09-4262-AE06-0133E3C81299}" type="presOf" srcId="{A45F0863-7F11-4C86-AD9E-000FF06EA613}" destId="{18DFB13A-9D84-476E-AC11-FF6C3D9B1FA2}" srcOrd="0" destOrd="1" presId="urn:microsoft.com/office/officeart/2005/8/layout/vProcess5"/>
    <dgm:cxn modelId="{ECA5951F-A652-421D-AE44-484660A3D21D}" type="presOf" srcId="{3959D020-2F19-4D40-9525-8C346CC7F9D4}" destId="{BD7D582C-742A-4280-8C76-E6101C2DE3D0}" srcOrd="0" destOrd="0" presId="urn:microsoft.com/office/officeart/2005/8/layout/vProcess5"/>
    <dgm:cxn modelId="{43829B95-A1E2-4D62-969D-5473FA3668B7}" type="presOf" srcId="{FBF3C501-277B-4A96-9924-343EF5983507}" destId="{18DFB13A-9D84-476E-AC11-FF6C3D9B1FA2}" srcOrd="0" destOrd="3" presId="urn:microsoft.com/office/officeart/2005/8/layout/vProcess5"/>
    <dgm:cxn modelId="{8C05898C-C47F-429C-804A-EA406857661C}" srcId="{6F6AEA70-7786-46B6-8ED1-B794F3311D1B}" destId="{A45F0863-7F11-4C86-AD9E-000FF06EA613}" srcOrd="0" destOrd="0" parTransId="{6A3B393C-5265-4606-A749-05E3F21C4536}" sibTransId="{A54E1B0A-9384-4EE7-8913-6A86A2B0D790}"/>
    <dgm:cxn modelId="{E24AF466-5782-4FC0-B37D-9CA79916C057}" type="presOf" srcId="{44D47C29-8963-4280-B6B2-2DA40CA6BC49}" destId="{7B0CED6A-A119-4879-8B94-BAB6CA890DA7}" srcOrd="1" destOrd="2" presId="urn:microsoft.com/office/officeart/2005/8/layout/vProcess5"/>
    <dgm:cxn modelId="{DA7B209E-6225-4079-BA8C-DB9BDB831AFE}" srcId="{28CB36E9-394A-41E9-8B07-E592C381077D}" destId="{6F6AEA70-7786-46B6-8ED1-B794F3311D1B}" srcOrd="2" destOrd="0" parTransId="{897C4C70-D10D-4152-963C-2ED524105D40}" sibTransId="{08550E2D-82AE-421C-A32B-BED4A35792A8}"/>
    <dgm:cxn modelId="{C00E387B-3399-4048-B9F9-CEA1E08DB16F}" srcId="{6F6AEA70-7786-46B6-8ED1-B794F3311D1B}" destId="{97074629-092A-4EB8-9A1B-C05A42E4F12F}" srcOrd="1" destOrd="0" parTransId="{12A03ADE-4408-4901-BB0C-42D7828CBD8B}" sibTransId="{C370285C-B59C-4F47-9C8F-7A9DF7A89069}"/>
    <dgm:cxn modelId="{B405525F-70EE-41F4-812E-96AA744B84EF}" type="presOf" srcId="{92F905DF-4041-4318-86C8-BCAB818DAD0D}" destId="{7B0CED6A-A119-4879-8B94-BAB6CA890DA7}" srcOrd="1" destOrd="3" presId="urn:microsoft.com/office/officeart/2005/8/layout/vProcess5"/>
    <dgm:cxn modelId="{70CF53F4-FD47-48D1-952C-940FAF411CFE}" type="presOf" srcId="{89E5EEFD-D0BF-4B8F-89CC-61CF88DCEC14}" destId="{4DDF794F-CF7D-4CAF-BD9E-80A0F20B1C00}" srcOrd="0" destOrd="0" presId="urn:microsoft.com/office/officeart/2005/8/layout/vProcess5"/>
    <dgm:cxn modelId="{D3F221FC-E572-4543-8E73-1EDD133FB2D4}" type="presOf" srcId="{5E78D1D6-0803-4CE9-8375-91A390F64EF7}" destId="{3476649D-085D-4619-8DA2-4179EAEB57D2}" srcOrd="1" destOrd="4" presId="urn:microsoft.com/office/officeart/2005/8/layout/vProcess5"/>
    <dgm:cxn modelId="{4AE2B7FA-43B4-4E36-B279-0E40693E2726}" type="presOf" srcId="{92F905DF-4041-4318-86C8-BCAB818DAD0D}" destId="{BD7D582C-742A-4280-8C76-E6101C2DE3D0}" srcOrd="0" destOrd="3" presId="urn:microsoft.com/office/officeart/2005/8/layout/vProcess5"/>
    <dgm:cxn modelId="{6135211D-7284-4C93-892E-FD825E63B71C}" type="presOf" srcId="{FBF3C501-277B-4A96-9924-343EF5983507}" destId="{3476649D-085D-4619-8DA2-4179EAEB57D2}" srcOrd="1" destOrd="3" presId="urn:microsoft.com/office/officeart/2005/8/layout/vProcess5"/>
    <dgm:cxn modelId="{0852259C-B383-48F6-924D-A6832E7A3748}" type="presOf" srcId="{97074629-092A-4EB8-9A1B-C05A42E4F12F}" destId="{18DFB13A-9D84-476E-AC11-FF6C3D9B1FA2}" srcOrd="0" destOrd="2" presId="urn:microsoft.com/office/officeart/2005/8/layout/vProcess5"/>
    <dgm:cxn modelId="{DD099964-FDB8-4E7E-ACFB-A9AF08E43081}" type="presOf" srcId="{97074629-092A-4EB8-9A1B-C05A42E4F12F}" destId="{3476649D-085D-4619-8DA2-4179EAEB57D2}" srcOrd="1" destOrd="2" presId="urn:microsoft.com/office/officeart/2005/8/layout/vProcess5"/>
    <dgm:cxn modelId="{062D6AF6-C746-47D3-A420-AF00325E2BF7}" type="presOf" srcId="{44D47C29-8963-4280-B6B2-2DA40CA6BC49}" destId="{BD7D582C-742A-4280-8C76-E6101C2DE3D0}" srcOrd="0" destOrd="2" presId="urn:microsoft.com/office/officeart/2005/8/layout/vProcess5"/>
    <dgm:cxn modelId="{51C3D82C-FFAF-429E-93C9-ACDCF633C8FC}" type="presOf" srcId="{16FD7F73-4175-4EBD-BA02-4BF46E78477C}" destId="{080EB648-1740-448C-BC46-3E8ECE98C92D}" srcOrd="0" destOrd="0" presId="urn:microsoft.com/office/officeart/2005/8/layout/vProcess5"/>
    <dgm:cxn modelId="{524681B4-901D-4C4D-90D8-2A6B86A48518}" type="presParOf" srcId="{B02E6E99-83F7-4397-A987-783FC0FE6E42}" destId="{F7ADD215-FFCA-4E49-A279-16017ABB90E9}" srcOrd="0" destOrd="0" presId="urn:microsoft.com/office/officeart/2005/8/layout/vProcess5"/>
    <dgm:cxn modelId="{A6C7E2C1-6FC6-45A3-B4A9-60D8D92A339F}" type="presParOf" srcId="{B02E6E99-83F7-4397-A987-783FC0FE6E42}" destId="{4A2CD5F2-AB5D-419D-A7EA-3757614BB759}" srcOrd="1" destOrd="0" presId="urn:microsoft.com/office/officeart/2005/8/layout/vProcess5"/>
    <dgm:cxn modelId="{7FF28ADD-DCB5-42CE-B233-3406C6CC40B8}" type="presParOf" srcId="{B02E6E99-83F7-4397-A987-783FC0FE6E42}" destId="{BD7D582C-742A-4280-8C76-E6101C2DE3D0}" srcOrd="2" destOrd="0" presId="urn:microsoft.com/office/officeart/2005/8/layout/vProcess5"/>
    <dgm:cxn modelId="{12ED742C-DA09-47DC-B823-AF8E8102B2A6}" type="presParOf" srcId="{B02E6E99-83F7-4397-A987-783FC0FE6E42}" destId="{18DFB13A-9D84-476E-AC11-FF6C3D9B1FA2}" srcOrd="3" destOrd="0" presId="urn:microsoft.com/office/officeart/2005/8/layout/vProcess5"/>
    <dgm:cxn modelId="{F9A9D808-B0D9-4224-B794-B0BF465EC8CF}" type="presParOf" srcId="{B02E6E99-83F7-4397-A987-783FC0FE6E42}" destId="{080EB648-1740-448C-BC46-3E8ECE98C92D}" srcOrd="4" destOrd="0" presId="urn:microsoft.com/office/officeart/2005/8/layout/vProcess5"/>
    <dgm:cxn modelId="{A98622E7-3DB3-47F9-8F37-C363DE77FDB7}" type="presParOf" srcId="{B02E6E99-83F7-4397-A987-783FC0FE6E42}" destId="{4DDF794F-CF7D-4CAF-BD9E-80A0F20B1C00}" srcOrd="5" destOrd="0" presId="urn:microsoft.com/office/officeart/2005/8/layout/vProcess5"/>
    <dgm:cxn modelId="{B8BFD7B8-C816-4D37-BCC1-40457B816EC7}" type="presParOf" srcId="{B02E6E99-83F7-4397-A987-783FC0FE6E42}" destId="{98F582FF-6A57-4024-BD92-C025870CB8CC}" srcOrd="6" destOrd="0" presId="urn:microsoft.com/office/officeart/2005/8/layout/vProcess5"/>
    <dgm:cxn modelId="{37C546E6-FFE0-4693-A934-1A861391014C}" type="presParOf" srcId="{B02E6E99-83F7-4397-A987-783FC0FE6E42}" destId="{7B0CED6A-A119-4879-8B94-BAB6CA890DA7}" srcOrd="7" destOrd="0" presId="urn:microsoft.com/office/officeart/2005/8/layout/vProcess5"/>
    <dgm:cxn modelId="{0A4E4AA6-3C9F-4013-9120-1FAA70784054}" type="presParOf" srcId="{B02E6E99-83F7-4397-A987-783FC0FE6E42}" destId="{3476649D-085D-4619-8DA2-4179EAEB57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2CD5F2-AB5D-419D-A7EA-3757614BB759}">
      <dsp:nvSpPr>
        <dsp:cNvPr id="0" name=""/>
        <dsp:cNvSpPr/>
      </dsp:nvSpPr>
      <dsp:spPr>
        <a:xfrm>
          <a:off x="0" y="0"/>
          <a:ext cx="6549127" cy="155537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  Anuncio de Licitación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Recepción y registro de información</a:t>
          </a:r>
          <a:endParaRPr lang="en-US" sz="1600" kern="1200" dirty="0"/>
        </a:p>
      </dsp:txBody>
      <dsp:txXfrm>
        <a:off x="0" y="0"/>
        <a:ext cx="4961869" cy="1555372"/>
      </dsp:txXfrm>
    </dsp:sp>
    <dsp:sp modelId="{BD7D582C-742A-4280-8C76-E6101C2DE3D0}">
      <dsp:nvSpPr>
        <dsp:cNvPr id="0" name=""/>
        <dsp:cNvSpPr/>
      </dsp:nvSpPr>
      <dsp:spPr>
        <a:xfrm>
          <a:off x="577864" y="1814601"/>
          <a:ext cx="6549127" cy="155537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Revisión 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Revisión de información del programa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Ajustar escenario a la  adjudicación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Negociación  para habilitación de recursos</a:t>
          </a:r>
          <a:endParaRPr lang="en-US" sz="1600" kern="1200" dirty="0"/>
        </a:p>
      </dsp:txBody>
      <dsp:txXfrm>
        <a:off x="577864" y="1814601"/>
        <a:ext cx="4960271" cy="1555372"/>
      </dsp:txXfrm>
    </dsp:sp>
    <dsp:sp modelId="{18DFB13A-9D84-476E-AC11-FF6C3D9B1FA2}">
      <dsp:nvSpPr>
        <dsp:cNvPr id="0" name=""/>
        <dsp:cNvSpPr/>
      </dsp:nvSpPr>
      <dsp:spPr>
        <a:xfrm>
          <a:off x="1155728" y="3629203"/>
          <a:ext cx="6549127" cy="15553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Ejecución y Cierre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Programación pedidos :  negociables / no negociables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Programa  y seguimiento  de entregas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/>
            <a:t>Entrega de remisiones y revisión de incidencias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1155728" y="3629203"/>
        <a:ext cx="4960271" cy="1555372"/>
      </dsp:txXfrm>
    </dsp:sp>
    <dsp:sp modelId="{080EB648-1740-448C-BC46-3E8ECE98C92D}">
      <dsp:nvSpPr>
        <dsp:cNvPr id="0" name=""/>
        <dsp:cNvSpPr/>
      </dsp:nvSpPr>
      <dsp:spPr>
        <a:xfrm>
          <a:off x="5538135" y="1179491"/>
          <a:ext cx="1010992" cy="1010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38135" y="1179491"/>
        <a:ext cx="1010992" cy="1010992"/>
      </dsp:txXfrm>
    </dsp:sp>
    <dsp:sp modelId="{4DDF794F-CF7D-4CAF-BD9E-80A0F20B1C00}">
      <dsp:nvSpPr>
        <dsp:cNvPr id="0" name=""/>
        <dsp:cNvSpPr/>
      </dsp:nvSpPr>
      <dsp:spPr>
        <a:xfrm>
          <a:off x="6115999" y="2983723"/>
          <a:ext cx="1010992" cy="1010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15999" y="2983723"/>
        <a:ext cx="1010992" cy="1010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5454-B1A3-481F-9423-E91E956D7CC2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8042-6DAE-4E20-AFD4-8A1B2118845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9" y="4425474"/>
            <a:ext cx="5011737" cy="419629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9" y="4425474"/>
            <a:ext cx="5011737" cy="419629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1D5D6-3570-4E6A-9587-2E55133CB93D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910E6-F8D0-4E69-B896-2A757220E51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4C8B0-3F8A-4051-8C15-F264FC574E18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C9051-B3C8-413E-B092-5B9291503B9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19BF-4FCA-4848-A192-A89BF071EDF3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E9265-FAA7-4CC9-88AC-941AB25C05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774D-7177-42B2-BDFA-E6B8EA5EDB70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E5753-1E92-4677-8BEE-30C8B199F13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620A-8288-4FC7-BD48-B047205ECEBE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BC138-BCF4-4537-B619-A3610C71E41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0898-CD4B-4C30-A3D3-F4B82FAA98FB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E21CF-3143-4DB6-B0EA-BDEF964467F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C24BF-70E3-4B9E-87F2-99F926882259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B60BA-DB9F-481C-BBF6-E391CA69B05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CCC6E-9CA3-4668-A0F5-12E0963D77A4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87DB-AA5D-4BC5-B643-C0749053633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EA289-DFCB-41E4-937B-F332D5ADF4B6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3F553-4390-4C3C-81A3-C69FD492450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3F790-9B81-43E7-86B3-DD69EDA05E33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5E0CF-128D-4694-ABF4-7F7B9F05F4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235EF-FF57-4D6C-B9D7-F909A221691F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7FD33-5660-472F-AA3C-4DFC85FCE8E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MX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734953-94E7-4CDA-BC31-A746695AB820}" type="datetimeFigureOut">
              <a:rPr lang="es-MX"/>
              <a:pPr>
                <a:defRPr/>
              </a:pPr>
              <a:t>11/04/2016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47E8C2-CD71-4829-9FD6-4580975E80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slide" Target="slide11.xml"/><Relationship Id="rId4" Type="http://schemas.openxmlformats.org/officeDocument/2006/relationships/diagramLayout" Target="../diagrams/layout1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" Target="slide6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5445224"/>
            <a:ext cx="1423875" cy="433989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67544" y="2073042"/>
            <a:ext cx="849694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Proceso de Entregas a Gobierno </a:t>
            </a:r>
            <a:endParaRPr lang="es-MX" sz="40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Etapas 3: Ejecución y Cierre.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8892480" y="659735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118"/>
          <p:cNvSpPr txBox="1">
            <a:spLocks noChangeArrowheads="1"/>
          </p:cNvSpPr>
          <p:nvPr/>
        </p:nvSpPr>
        <p:spPr bwMode="auto">
          <a:xfrm>
            <a:off x="539552" y="1484784"/>
            <a:ext cx="7992888" cy="33239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s-MX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Sólo se reconocerán remisiones con sello de almacén, nombre y firma del personal autorizado para recepción (Copia IFE)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s-MX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Cliente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debe de enviar los oficios mínimo con 2 días hábiles de anticipación a la entrega (Plan en firme) antes de las 15 hrs.</a:t>
            </a:r>
            <a:r>
              <a:rPr lang="es-MX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después </a:t>
            </a:r>
            <a:r>
              <a:rPr lang="es-MX" sz="1400" dirty="0">
                <a:latin typeface="Arial" pitchFamily="34" charset="0"/>
                <a:cs typeface="Arial" pitchFamily="34" charset="0"/>
              </a:rPr>
              <a:t>de esta hora se van a 72 hrs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s-MX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Cliente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400" dirty="0">
                <a:latin typeface="Arial" pitchFamily="34" charset="0"/>
                <a:cs typeface="Arial" pitchFamily="34" charset="0"/>
              </a:rPr>
              <a:t>debe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enviar </a:t>
            </a:r>
            <a:r>
              <a:rPr lang="es-MX" sz="1400" dirty="0">
                <a:latin typeface="Arial" pitchFamily="34" charset="0"/>
                <a:cs typeface="Arial" pitchFamily="34" charset="0"/>
              </a:rPr>
              <a:t>los oficios con los datos completos del beneficiario (nombre, dirección y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teléfono en caso de no estar en la localidad) </a:t>
            </a:r>
            <a:r>
              <a:rPr lang="es-MX" sz="1400" dirty="0">
                <a:latin typeface="Arial" pitchFamily="34" charset="0"/>
                <a:cs typeface="Arial" pitchFamily="34" charset="0"/>
              </a:rPr>
              <a:t>validados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s-MX" sz="1400" dirty="0"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Logística </a:t>
            </a: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gestiona nivel requerido de inventario y abasto de productos, para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400" dirty="0">
                <a:latin typeface="Arial" pitchFamily="34" charset="0"/>
                <a:cs typeface="Arial" pitchFamily="34" charset="0"/>
              </a:rPr>
              <a:t>entregar los pedidos en tiempo y forma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s-MX" sz="1400" dirty="0"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Los choferes deben de recabar las firmas, sello </a:t>
            </a:r>
            <a:r>
              <a:rPr lang="es-MX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y/o </a:t>
            </a:r>
            <a:r>
              <a:rPr lang="es-MX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IFE de los </a:t>
            </a:r>
            <a:r>
              <a:rPr lang="es-MX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beneficiarios, en ausencia del beneficiario indicado la entrega no deberá realizarse.</a:t>
            </a:r>
            <a:endParaRPr lang="es-E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Etapas 3: Ejecución y Cierre.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8892480" y="659735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07504" y="1280276"/>
          <a:ext cx="8964488" cy="4669004"/>
        </p:xfrm>
        <a:graphic>
          <a:graphicData uri="http://schemas.openxmlformats.org/presentationml/2006/ole">
            <p:oleObj spid="_x0000_s7171" name="Visio" r:id="rId4" imgW="24175936" imgH="1213424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Actividades Etapa 3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graphicFrame>
        <p:nvGraphicFramePr>
          <p:cNvPr id="9" name="Group 223"/>
          <p:cNvGraphicFramePr>
            <a:graphicFrameLocks noGrp="1"/>
          </p:cNvGraphicFramePr>
          <p:nvPr/>
        </p:nvGraphicFramePr>
        <p:xfrm>
          <a:off x="107504" y="908720"/>
          <a:ext cx="8928992" cy="4955780"/>
        </p:xfrm>
        <a:graphic>
          <a:graphicData uri="http://schemas.openxmlformats.org/drawingml/2006/table">
            <a:tbl>
              <a:tblPr/>
              <a:tblGrid>
                <a:gridCol w="945740"/>
                <a:gridCol w="1527785"/>
                <a:gridCol w="1018523"/>
                <a:gridCol w="2691800"/>
                <a:gridCol w="1236770"/>
                <a:gridCol w="1508374"/>
              </a:tblGrid>
              <a:tr h="233542">
                <a:tc gridSpan="6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Actividades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349"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Entradas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Salidas (Resultados)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349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Sub-actividad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Quien: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777592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Gobierno / Cliente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Envío de oficio de entrega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Comercial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Confirmación de recepción de oficio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Oficio de entrega  validado.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 rowSpan="2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Recopila información de entrega por frente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Comercial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Habilitación de frente de entrega: Alta o modificación de los ya existentes.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Confirmación de datos correctos para programar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 vMerge="1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Supervisor  de Tráfico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Revisión de tarifa requerida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Confirmación  de tarifas y/o trámite  de alta.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Validación de nivel de inventario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Coordinador Abasto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Programa de abasto requerido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Planta 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Confirmación de abasto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632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Aviso de volumen asignado para entregas.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Adlogs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Coordinación de recursos con jefes de UN y MT.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Confirmación de capacidad de entrega.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396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Admys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Preparación  de órdenes de compra  y acuerdos Comerciales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Comercial/ Cliente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Solicitud de alta de pedidos vía 01800 por responsable de atención de cuenta de Gobierno.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CS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Número de pedidos programados en SAP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892480" y="659735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Actividades Etapa 3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graphicFrame>
        <p:nvGraphicFramePr>
          <p:cNvPr id="9" name="Group 223"/>
          <p:cNvGraphicFramePr>
            <a:graphicFrameLocks noGrp="1"/>
          </p:cNvGraphicFramePr>
          <p:nvPr/>
        </p:nvGraphicFramePr>
        <p:xfrm>
          <a:off x="107504" y="836713"/>
          <a:ext cx="8928992" cy="4370821"/>
        </p:xfrm>
        <a:graphic>
          <a:graphicData uri="http://schemas.openxmlformats.org/drawingml/2006/table">
            <a:tbl>
              <a:tblPr/>
              <a:tblGrid>
                <a:gridCol w="945740"/>
                <a:gridCol w="1527785"/>
                <a:gridCol w="1018523"/>
                <a:gridCol w="2691800"/>
                <a:gridCol w="1236770"/>
                <a:gridCol w="1508374"/>
              </a:tblGrid>
              <a:tr h="238777">
                <a:tc gridSpan="6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Actividades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930"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Entradas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Salidas (Resultados)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930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Sub-actividad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Quien: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53788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Envío de programas con pedidos correspondientes. 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Adlog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Programa de entregas con asignación de viajes a transportistas.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Transportista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Remisión y datos de entrega.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70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Transportista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Entrega de pedidos a beneficiarios.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Beneficiarios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Fotografía de firma </a:t>
                      </a: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 sello de material recibido, cantidad con número y con letra, nombre, copia de IFE o identificación oficial.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ASD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Remisión original  con requisitos solicitados.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484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ASD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Confirmación de remisiones debidamente llenadas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Cartera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Firma acuse de recibo.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Paquete de remisiones correspondientes  a programas de Gobierno.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99">
                <a:tc rowSpan="2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Remisiones validadas y relación de número de folios.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Cliente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Firma acuse de recibo.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Registro de volumen entregado.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48">
                <a:tc vMerge="1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Devolución de remisiones con incidencia.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Supervisor de tráfico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Solicitud a transportista de aclaración de entrega.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254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Reporte de volumen entregado. (Grupo </a:t>
                      </a:r>
                      <a:r>
                        <a:rPr kumimoji="0" lang="es-MX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Shift</a:t>
                      </a: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 avances por estado)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Comercial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Cuadre y conciliación de volumen entregado, entrega de estado de cuenta para validación de precios y pagos. 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Cliente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Cierre.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8"/>
          <p:cNvGraphicFramePr>
            <a:graphicFrameLocks noGrp="1"/>
          </p:cNvGraphicFramePr>
          <p:nvPr/>
        </p:nvGraphicFramePr>
        <p:xfrm>
          <a:off x="72008" y="5277458"/>
          <a:ext cx="9036496" cy="1540764"/>
        </p:xfrm>
        <a:graphic>
          <a:graphicData uri="http://schemas.openxmlformats.org/drawingml/2006/table">
            <a:tbl>
              <a:tblPr/>
              <a:tblGrid>
                <a:gridCol w="9036496"/>
              </a:tblGrid>
              <a:tr h="207233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Reglas de Negocio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189515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Toda solicitud de entrega debe venir amparada vía oficio con mínimo 2 días hábiles de anticipación de entrega antes de las 15:00 hrs, después de este horario las entregas se consideran a 72 hrs.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Cliente debe enviar oficios con datos completos de beneficiarios ( nombre , dirección y teléfono) validados.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Logística gestiona nivel requerido de inventario y abasto de productos para entregar pedidos en tiempo y forma.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El programa de entregas se realizará por el </a:t>
                      </a:r>
                      <a:r>
                        <a:rPr kumimoji="0" lang="es-MX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adlog</a:t>
                      </a: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correspondiente en un plazo menor a 1 semana tratándose de entregas a menos de 500 frentes y un plazo de 15 días tratándose de más de 500 frentes. Tiempo de respuesta sujeto a revisión para cada caso en específico.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MX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Cuando haya una  interrupción de entregas por cuestiones climatológicas, si la interrupción es por 5 días o más, el cliente y/o Comercial deberán pedir  la reprogramación de sus pedidos  al centro de servicio, en caso de que el tiempo sea menor a 5 días, el ADLOG podrá realizar la reprogramación directo en sistema con los comentarios correspondientes 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8892480" y="659735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Actividades Etapa 3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graphicFrame>
        <p:nvGraphicFramePr>
          <p:cNvPr id="8" name="Group 98"/>
          <p:cNvGraphicFramePr>
            <a:graphicFrameLocks noGrp="1"/>
          </p:cNvGraphicFramePr>
          <p:nvPr/>
        </p:nvGraphicFramePr>
        <p:xfrm>
          <a:off x="179512" y="980728"/>
          <a:ext cx="8793162" cy="5530596"/>
        </p:xfrm>
        <a:graphic>
          <a:graphicData uri="http://schemas.openxmlformats.org/drawingml/2006/table">
            <a:tbl>
              <a:tblPr/>
              <a:tblGrid>
                <a:gridCol w="8793162"/>
              </a:tblGrid>
              <a:tr h="142876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Otros Alcances Logística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16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Logística revisa y confirma a Comercial origen óptimo, tamaño de lote por tipo de camino, alternativas de entrega, inventarios , plan abasto </a:t>
                      </a: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y oferta diaria de volumen exclusivo para entregas a Gobierno.</a:t>
                      </a: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None/>
                        <a:defRPr/>
                      </a:pP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Solicitud de programas por anticipado para poder validar niveles de inventario requeridos en el caso de productos </a:t>
                      </a:r>
                      <a:r>
                        <a:rPr lang="es-MX" sz="11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especiales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: </a:t>
                      </a:r>
                      <a:r>
                        <a:rPr lang="es-MX" sz="1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Impercem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bolsa de Congregación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Mariana Trinitaria (CMT), 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bolsa rotulada  Ma. Gudelia, bolsa con leyenda “prohibida su venta”.</a:t>
                      </a: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endParaRPr lang="es-MX" sz="11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Realizar revisión  de destinos  y fechas de entrega para gestionar  -de ser el caso-  entregas anticipadas para consolidar envíos. </a:t>
                      </a: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endParaRPr lang="es-MX" sz="11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Gestionar con cliente entregas en centros de acopio, evitar repartos y descargas a más de 5 m., así como supervisor de parte del cliente  para el control del material a entregar , cuando se trata de entregas masivas. </a:t>
                      </a:r>
                      <a:r>
                        <a:rPr lang="es-MX" sz="11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Las</a:t>
                      </a:r>
                      <a:r>
                        <a:rPr lang="es-MX" sz="11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entregas no incluyen tarimas, se consideran exclusivamente entregas a piso.</a:t>
                      </a:r>
                      <a:endParaRPr lang="es-MX" sz="11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endParaRPr lang="es-MX" sz="11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Gestión de horarios ampliados de entrega en conjunto con el área Comercial.</a:t>
                      </a: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endParaRPr lang="es-MX" sz="11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Realizar en conjunto con Gestor de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Transporte Local (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GTL) estrategias de entrega:</a:t>
                      </a: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endParaRPr lang="es-MX" sz="11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1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None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 Entregas de alto volumen  para localidades de difícil acceso  llegar con unidad máxima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posible, trailer o torton y manejo de células para concluir entregas : unidades  en esquema de renta de menor capacidad. </a:t>
                      </a:r>
                    </a:p>
                    <a:p>
                      <a:pPr lvl="1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None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 Asignación  temporal  de unidades exclusivas para entregas locales o foráneas dedicadas a cubrir volumen total.  </a:t>
                      </a: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endParaRPr lang="es-MX" sz="11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Gestionar con unidad de negocio carga desde un día antes  o a primera hora para cubrir volumen solicitado . </a:t>
                      </a: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Sólo se reconocerán remisiones con sello de almacén y nombre y firma del personal autorizado para recepción (Copia IFE)</a:t>
                      </a: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Los choferes deben de recabar las firmas, sello y/o IFE de los beneficiarios</a:t>
                      </a:r>
                      <a:endParaRPr lang="es-MX" sz="110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MX" sz="1100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Logística consolida estatus diarios de entrega para Comercial y éste envía reporte de estatus a cliente. ** ya estaba</a:t>
                      </a: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Cliente recibe, revisa y confirma a Logística cualquier incidencia detectada en las entregas: </a:t>
                      </a:r>
                      <a:r>
                        <a:rPr lang="es-MX" sz="1100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Firma incorrecta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cantidad incorrecta, etc.</a:t>
                      </a: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ASD Escanea remisión y sube a base de datos SAP para cotejo y cobro. Posteriormente envío de originales a Administración Comercial</a:t>
                      </a: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</a:t>
                      </a:r>
                      <a:r>
                        <a:rPr lang="es-MX" sz="1100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el caso de entregas incorrectas, es responsabilidad de los transportistas realizar el cambio de entrega correspondiente, de lo contrario se realizará cargo a fletero por material no devuelto. ** ya estaba</a:t>
                      </a: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None/>
                        <a:defRPr/>
                      </a:pPr>
                      <a:endParaRPr lang="es-MX" sz="1100" kern="1200" baseline="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itchFamily="34" charset="0"/>
                        <a:buChar char="•"/>
                        <a:defRPr/>
                      </a:pPr>
                      <a:endParaRPr lang="es-MX" sz="1100" kern="1200" baseline="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ction Button: Back or Previous 9">
            <a:hlinkClick r:id="rId3" action="ppaction://hlinksldjump" highlightClick="1"/>
          </p:cNvPr>
          <p:cNvSpPr/>
          <p:nvPr/>
        </p:nvSpPr>
        <p:spPr>
          <a:xfrm>
            <a:off x="8820472" y="6597352"/>
            <a:ext cx="216024" cy="21602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9512" y="908720"/>
            <a:ext cx="8856984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smtClean="0"/>
              <a:t>	</a:t>
            </a:r>
          </a:p>
          <a:p>
            <a:pPr algn="just"/>
            <a:r>
              <a:rPr lang="es-MX" sz="1200" dirty="0" smtClean="0"/>
              <a:t>	</a:t>
            </a:r>
            <a:r>
              <a:rPr lang="es-MX" sz="1600" dirty="0" smtClean="0"/>
              <a:t>Se consideran entregas de  Gobierno todas las relacionadas con volumen otorgado por medio de </a:t>
            </a:r>
            <a:r>
              <a:rPr lang="es-MX" sz="1600" i="1" dirty="0" smtClean="0"/>
              <a:t>licitaciones</a:t>
            </a:r>
            <a:r>
              <a:rPr lang="es-MX" sz="900" dirty="0" smtClean="0"/>
              <a:t>1</a:t>
            </a:r>
            <a:r>
              <a:rPr lang="es-MX" sz="1050" dirty="0" smtClean="0"/>
              <a:t> </a:t>
            </a:r>
            <a:r>
              <a:rPr lang="es-MX" sz="1100" dirty="0" smtClean="0"/>
              <a:t> </a:t>
            </a:r>
            <a:r>
              <a:rPr lang="es-MX" sz="1600" dirty="0" smtClean="0"/>
              <a:t>para  la  atención de programas de </a:t>
            </a:r>
            <a:r>
              <a:rPr lang="es-MX" sz="1600" i="1" dirty="0" smtClean="0"/>
              <a:t>apoyo social </a:t>
            </a:r>
            <a:r>
              <a:rPr lang="es-MX" sz="1600" dirty="0" smtClean="0"/>
              <a:t>y en general todas las entregas dirigidas a </a:t>
            </a:r>
            <a:r>
              <a:rPr lang="es-MX" sz="1600" i="1" dirty="0" smtClean="0"/>
              <a:t>beneficiarios específicos </a:t>
            </a:r>
            <a:r>
              <a:rPr lang="es-MX" sz="1600" dirty="0" smtClean="0"/>
              <a:t>que se envían  como parte de apoyos a la comunidad de parte de alguna entidad gubernamental y entregadas  a través de los intermediarios concursantes.</a:t>
            </a:r>
          </a:p>
          <a:p>
            <a:pPr algn="just"/>
            <a:r>
              <a:rPr lang="es-MX" sz="1600" dirty="0" smtClean="0"/>
              <a:t>	</a:t>
            </a:r>
          </a:p>
          <a:p>
            <a:pPr algn="just"/>
            <a:endParaRPr lang="es-MX" sz="1600" dirty="0" smtClean="0"/>
          </a:p>
          <a:p>
            <a:pPr algn="just"/>
            <a:r>
              <a:rPr lang="es-MX" sz="1600" dirty="0" smtClean="0"/>
              <a:t>	A diferencia de las entregas para distribuidores, filiales y obras generales, las entregas a Gobierno consideran  las siguientes características:</a:t>
            </a:r>
          </a:p>
          <a:p>
            <a:pPr algn="just"/>
            <a:endParaRPr lang="es-MX" sz="1600" dirty="0" smtClean="0"/>
          </a:p>
          <a:p>
            <a:pPr algn="just"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 Suscripción de Contrato =  Obligación de cumplimiento de condiciones.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 Plazos específicos de entrega del total del volumen.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 Generación de frentes diferentes para cada entrega. 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 Tipo de Entregas: masivas en eventos, centros de acopio /almacenes y por beneficiario. 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 Reconocimiento de entrega mediante validación de firmas de beneficiarios.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 Penalizaciones por incumplimiento. </a:t>
            </a:r>
            <a:endParaRPr lang="es-MX" sz="1100" dirty="0" smtClean="0"/>
          </a:p>
          <a:p>
            <a:pPr algn="just"/>
            <a:endParaRPr lang="es-MX" sz="1100" dirty="0" smtClean="0"/>
          </a:p>
          <a:p>
            <a:pPr algn="just"/>
            <a:endParaRPr lang="es-MX" sz="1100" dirty="0" smtClean="0"/>
          </a:p>
          <a:p>
            <a:pPr algn="just"/>
            <a:endParaRPr lang="es-MX" sz="1100" dirty="0" smtClean="0"/>
          </a:p>
          <a:p>
            <a:pPr algn="just"/>
            <a:endParaRPr lang="es-MX" sz="1100" dirty="0" smtClean="0"/>
          </a:p>
          <a:p>
            <a:pPr algn="just"/>
            <a:endParaRPr lang="es-MX" sz="1100" dirty="0" smtClean="0"/>
          </a:p>
          <a:p>
            <a:pPr algn="just"/>
            <a:r>
              <a:rPr lang="es-MX" sz="1100" dirty="0" smtClean="0"/>
              <a:t>	</a:t>
            </a:r>
          </a:p>
          <a:p>
            <a:pPr algn="just"/>
            <a:r>
              <a:rPr lang="es-ES" sz="1100" dirty="0" smtClean="0"/>
              <a:t>	</a:t>
            </a:r>
            <a:endParaRPr lang="es-MX" sz="1200" dirty="0" smtClean="0"/>
          </a:p>
          <a:p>
            <a:pPr algn="just"/>
            <a:endParaRPr lang="es-MX" sz="1200" dirty="0" smtClean="0"/>
          </a:p>
          <a:p>
            <a:r>
              <a:rPr lang="es-ES" sz="1000" b="1" dirty="0" smtClean="0"/>
              <a:t>1. Licitación</a:t>
            </a:r>
            <a:r>
              <a:rPr lang="es-ES" sz="1000" dirty="0" smtClean="0"/>
              <a:t> (también denominada concurso público o contrato del Sector Público y Privado) es el procedimiento administrativo para la adquisición de suministros, realización de servicios o ejecución de obras que celebren los entes, organismos y entidades que forman parte del Sector Público. </a:t>
            </a:r>
            <a:r>
              <a:rPr lang="es-ES" sz="1000" dirty="0" err="1" smtClean="0"/>
              <a:t>W</a:t>
            </a:r>
            <a:r>
              <a:rPr lang="es-ES" sz="1000" i="1" dirty="0" err="1" smtClean="0"/>
              <a:t>ikipedia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9512" y="1091346"/>
            <a:ext cx="8856984" cy="547842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s-MX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Entregado 100%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s-MX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planeación de la entrega</a:t>
            </a: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parte de contar en tiempo y forma con los pronósticos de volumen con fechas, localidades finales de entrega con municipio y tonelaje a surtir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Blip>
                <a:blip r:embed="rId3"/>
              </a:buBlip>
              <a:defRPr/>
            </a:pPr>
            <a:endParaRPr lang="es-MX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s-MX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Los beneficios de esto son: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s-MX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Planeación con tiempo de la producción y abasto (pedido de bolsa, plan de producción, abasto a UN en tiempo por AUT o FFCC)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Poder re-negociar las condiciones de entrega (lotes, localidades y fechas) con el fin de garantizar el lote estándar y/o la consolidación desde el origen óptimo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Dar tiempo a Comercial para re-negociar con cliente las opciones propuestas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Reducir al costo mínimo de entrega vs. la solicitud original del cliente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Garantizar flota de transporte adicional, costeos y tarifas.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s-MX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s-MX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Lote estándar: </a:t>
            </a:r>
            <a:r>
              <a:rPr lang="es-MX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Las entregas locales estándar en torton y foráneas en trailer hasta donde sea posible por acceso del camino. En caso de no poder llegar a cliente con lote estándar se requerirá: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Blip>
                <a:blip r:embed="rId3"/>
              </a:buBlip>
              <a:defRPr/>
            </a:pPr>
            <a:endParaRPr lang="es-MX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AutoNum type="arabicPeriod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Implementar un Cross-Dock en el punto más lejano donde ingrese el trailer /full con el fin de minimizar los costos de entrega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AutoNum type="arabicPeriod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Ofertar centros de acopio al punto mas lejano en modalidad trailer/full (cabeceras municipales) donde puedan recoger el producto en unidades pequeñas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AutoNum type="arabicPeriod"/>
              <a:defRPr/>
            </a:pPr>
            <a:r>
              <a:rPr lang="es-MX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Ofertar recogido en las UN de negocio más cercana de la localidad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AutoNum type="arabicPeriod"/>
              <a:defRPr/>
            </a:pPr>
            <a:r>
              <a:rPr lang="es-MX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Consolidación de pedidos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Etapas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/>
        </p:nvGraphicFramePr>
        <p:xfrm>
          <a:off x="611560" y="1196752"/>
          <a:ext cx="770485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ction Button: Forward or Next 14">
            <a:hlinkClick r:id="rId8" action="ppaction://hlinksldjump" highlightClick="1"/>
          </p:cNvPr>
          <p:cNvSpPr/>
          <p:nvPr/>
        </p:nvSpPr>
        <p:spPr>
          <a:xfrm>
            <a:off x="7308304" y="1340768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Forward or Next 15">
            <a:hlinkClick r:id="rId9" action="ppaction://hlinksldjump" highlightClick="1"/>
          </p:cNvPr>
          <p:cNvSpPr/>
          <p:nvPr/>
        </p:nvSpPr>
        <p:spPr>
          <a:xfrm>
            <a:off x="7812360" y="3140968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Forward or Next 16">
            <a:hlinkClick r:id="rId10" action="ppaction://hlinksldjump" highlightClick="1"/>
          </p:cNvPr>
          <p:cNvSpPr/>
          <p:nvPr/>
        </p:nvSpPr>
        <p:spPr>
          <a:xfrm>
            <a:off x="8388424" y="5013176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Etapa 1: Anuncio de licitación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logo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sp>
        <p:nvSpPr>
          <p:cNvPr id="72" name="Action Button: Forward or Next 71">
            <a:hlinkClick r:id="rId5" action="ppaction://hlinksldjump" highlightClick="1"/>
          </p:cNvPr>
          <p:cNvSpPr/>
          <p:nvPr/>
        </p:nvSpPr>
        <p:spPr>
          <a:xfrm>
            <a:off x="8820472" y="659735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83568" y="954087"/>
          <a:ext cx="7704137" cy="5903913"/>
        </p:xfrm>
        <a:graphic>
          <a:graphicData uri="http://schemas.openxmlformats.org/presentationml/2006/ole">
            <p:oleObj spid="_x0000_s2051" name="Visio" r:id="rId6" imgW="11374998" imgH="984200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5" name="Group 103"/>
          <p:cNvGraphicFramePr>
            <a:graphicFrameLocks noGrp="1"/>
          </p:cNvGraphicFramePr>
          <p:nvPr/>
        </p:nvGraphicFramePr>
        <p:xfrm>
          <a:off x="214313" y="908720"/>
          <a:ext cx="8767762" cy="3520440"/>
        </p:xfrm>
        <a:graphic>
          <a:graphicData uri="http://schemas.openxmlformats.org/drawingml/2006/table">
            <a:tbl>
              <a:tblPr/>
              <a:tblGrid>
                <a:gridCol w="1071562"/>
                <a:gridCol w="1000109"/>
                <a:gridCol w="1143008"/>
                <a:gridCol w="3071834"/>
                <a:gridCol w="1285884"/>
                <a:gridCol w="1195365"/>
              </a:tblGrid>
              <a:tr h="163513">
                <a:tc gridSpan="6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Actividades 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Entradas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Salidas (Resultados)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Sub-actividad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Quien: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Área Comercial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Promexma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Cliente 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Invitación a reunión de licitación u oficio con datos sobre licitación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 /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Adlog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Participar en reunión de conocimiento / venta de licitación .Identificar datos de:</a:t>
                      </a:r>
                    </a:p>
                    <a:p>
                      <a:pPr marL="266700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Volumen, </a:t>
                      </a:r>
                    </a:p>
                    <a:p>
                      <a:pPr marL="266700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Producto / presentación, </a:t>
                      </a:r>
                    </a:p>
                    <a:p>
                      <a:pPr marL="266700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Periodo de entrega (fechas)</a:t>
                      </a:r>
                    </a:p>
                    <a:p>
                      <a:pPr marL="266700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Posibles frentes y servicios especiales (maniobra, reparto, centro de acopio, tipos de </a:t>
                      </a:r>
                    </a:p>
                    <a:p>
                      <a:pPr marL="266700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accesos) requeridos por la licitación.</a:t>
                      </a:r>
                    </a:p>
                    <a:p>
                      <a:pPr marL="266700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Poblaciones de entregas (mapa de la ubicación)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Recibe Vía Lotus Notes y se deberá levantar minuta de la junta si aplica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Coordinador  Entrega / Gerente OL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Información de  posible  licitación de programa de Gobierno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Área Comercial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Promexma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Cliente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Aviso de licitación adjudicada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 /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Adlog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Confirmación  de  datos revisados en el anuncio  para la validación de volúmenes,  productos, período, etc. y  confirmación  de  número  de contrato para identificación y seguimiento.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Coordinador Entrega / Gerente OL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Confirmación  de   licitación adjudicada de programa de Gobierno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70" name="Group 98"/>
          <p:cNvGraphicFramePr>
            <a:graphicFrameLocks noGrp="1"/>
          </p:cNvGraphicFramePr>
          <p:nvPr/>
        </p:nvGraphicFramePr>
        <p:xfrm>
          <a:off x="204788" y="5090445"/>
          <a:ext cx="8793162" cy="819912"/>
        </p:xfrm>
        <a:graphic>
          <a:graphicData uri="http://schemas.openxmlformats.org/drawingml/2006/table">
            <a:tbl>
              <a:tblPr/>
              <a:tblGrid>
                <a:gridCol w="8793162"/>
              </a:tblGrid>
              <a:tr h="142876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Reglas de Negocio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1643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Deberá asistir un representante de cada área de logística que este involucrado en el proyecto al momento de la adjudicación. (recomendable).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Esta actividad debe suceder al menos con una semana de anticipación a la fecha  de la primer entrega de la licitación.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Actividades Etapa 1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sp>
        <p:nvSpPr>
          <p:cNvPr id="8" name="Action Button: Back or Previous 7">
            <a:hlinkClick r:id="rId3" action="ppaction://hlinksldjump" highlightClick="1"/>
          </p:cNvPr>
          <p:cNvSpPr/>
          <p:nvPr/>
        </p:nvSpPr>
        <p:spPr>
          <a:xfrm>
            <a:off x="8748464" y="6525344"/>
            <a:ext cx="216024" cy="21602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35496" y="104775"/>
            <a:ext cx="5544616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Etapa 2: Revisión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logo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sp>
        <p:nvSpPr>
          <p:cNvPr id="72" name="Action Button: Forward or Next 71">
            <a:hlinkClick r:id="" action="ppaction://hlinkshowjump?jump=nextslide" highlightClick="1"/>
          </p:cNvPr>
          <p:cNvSpPr/>
          <p:nvPr/>
        </p:nvSpPr>
        <p:spPr>
          <a:xfrm>
            <a:off x="8892480" y="659735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89" name="Object 569"/>
          <p:cNvGraphicFramePr>
            <a:graphicFrameLocks noChangeAspect="1"/>
          </p:cNvGraphicFramePr>
          <p:nvPr/>
        </p:nvGraphicFramePr>
        <p:xfrm>
          <a:off x="130117" y="620688"/>
          <a:ext cx="9482443" cy="5544616"/>
        </p:xfrm>
        <a:graphic>
          <a:graphicData uri="http://schemas.openxmlformats.org/presentationml/2006/ole">
            <p:oleObj spid="_x0000_s5689" name="Visio" r:id="rId5" imgW="20168632" imgH="1150645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Actividades Etapa 2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graphicFrame>
        <p:nvGraphicFramePr>
          <p:cNvPr id="9" name="Group 223"/>
          <p:cNvGraphicFramePr>
            <a:graphicFrameLocks noGrp="1"/>
          </p:cNvGraphicFramePr>
          <p:nvPr/>
        </p:nvGraphicFramePr>
        <p:xfrm>
          <a:off x="107504" y="908720"/>
          <a:ext cx="8928992" cy="5171256"/>
        </p:xfrm>
        <a:graphic>
          <a:graphicData uri="http://schemas.openxmlformats.org/drawingml/2006/table">
            <a:tbl>
              <a:tblPr/>
              <a:tblGrid>
                <a:gridCol w="945740"/>
                <a:gridCol w="1527785"/>
                <a:gridCol w="1018523"/>
                <a:gridCol w="2691800"/>
                <a:gridCol w="1236770"/>
                <a:gridCol w="1508374"/>
              </a:tblGrid>
              <a:tr h="233542">
                <a:tc gridSpan="6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Actividades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349"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Entradas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Salidas (Resultados)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349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Sub-actividad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Quien: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777592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Envío de confirmación  de  adjudicación 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Coordinador Entrega / Gerente OL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Revisión de  información confirmada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Envío de escenario de programa de gobierno.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Planeador Cadena de suministro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Plantea alternativas de orígenes óptimos (existentes o sugeridos para instalación –centros de acopio, </a:t>
                      </a:r>
                      <a:r>
                        <a:rPr kumimoji="0" lang="es-MX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cross</a:t>
                      </a: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-docks, etc.-) de acuerdo a datos de  licitación.</a:t>
                      </a:r>
                      <a:endParaRPr kumimoji="0" lang="es-MX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Coordinador Abasto y Entrega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Determinar posibles orígenes  por  volumen para los destinos señalados 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Responsables UN 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Definir requerimientos para la operación (personal, ampliaciones, turnos extra, montacargas o equipo extra). </a:t>
                      </a: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Declarar  oferta diaria de entrega por UN  así como oferta  máxima diaria por toda la zona.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CEDIS confirmados factibles a emplear para licitación.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Información de poblaciones identificadas.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Gestor de Transporte Local (GTL)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Ruteo de  poblaciones confirmadas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Coordinador Entrega 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Validación de  factibilidad de accesos.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656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Admys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Identificación de frentes dados de alta ya existentes 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Comercial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Solicitud de alta de frentes con datos específicos de entrega y validación de referencias y beneficiarios correspondientes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Servicios al Vendedor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Alta de frentes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396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Validación de lotes a capacidad  trailer  por frente.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Gestor de Transporte Local (GTL)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Flota requerida por origen , considerando como primera opción lote mínimo </a:t>
                      </a:r>
                      <a:r>
                        <a:rPr kumimoji="0" lang="es-MX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trailer</a:t>
                      </a: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 considerando información de accesos validados.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Censo de flota disponible.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892480" y="6597352"/>
            <a:ext cx="216024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04775"/>
            <a:ext cx="7239000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Actividades Etapa 2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46" y="764704"/>
            <a:ext cx="7848922" cy="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04664"/>
            <a:ext cx="1187624" cy="361981"/>
          </a:xfrm>
          <a:prstGeom prst="rect">
            <a:avLst/>
          </a:prstGeom>
        </p:spPr>
      </p:pic>
      <p:graphicFrame>
        <p:nvGraphicFramePr>
          <p:cNvPr id="9" name="Group 223"/>
          <p:cNvGraphicFramePr>
            <a:graphicFrameLocks noGrp="1"/>
          </p:cNvGraphicFramePr>
          <p:nvPr/>
        </p:nvGraphicFramePr>
        <p:xfrm>
          <a:off x="214313" y="957456"/>
          <a:ext cx="8767762" cy="2255520"/>
        </p:xfrm>
        <a:graphic>
          <a:graphicData uri="http://schemas.openxmlformats.org/drawingml/2006/table">
            <a:tbl>
              <a:tblPr/>
              <a:tblGrid>
                <a:gridCol w="928663"/>
                <a:gridCol w="1500198"/>
                <a:gridCol w="1000132"/>
                <a:gridCol w="2643194"/>
                <a:gridCol w="1214438"/>
                <a:gridCol w="1481137"/>
              </a:tblGrid>
              <a:tr h="163513">
                <a:tc gridSpan="6"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Actividad: 2. </a:t>
                      </a: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Preparar escenarios posibles del programa</a:t>
                      </a:r>
                      <a:endParaRPr kumimoji="0" lang="es-MX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Entradas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Salidas (Resultados)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Sub-actividad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Quien: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Descripción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Revisión de requisitos generales de entrega: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Maniobra, horarios de entrega, condiciones especiales de entrega.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Gestor de Transporte Local (GTL)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Tomar conocimiento de condiciones de entrega para confirmar  y/o calcular tarifas correspondientes.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Staff  Tarifas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Cálculo de tarifas.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Líder Proyecto Operación Logística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Cálculo de costos de atender el programa. 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Gerente OL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Validación con Comercial de condiciones a negociar: entregas sin repartos, concentrar entregas en centros de acopio, extensión de horarios.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Comercial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Autorización de programa.</a:t>
                      </a:r>
                    </a:p>
                  </a:txBody>
                  <a:tcPr marL="87086" marR="87086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98"/>
          <p:cNvGraphicFramePr>
            <a:graphicFrameLocks noGrp="1"/>
          </p:cNvGraphicFramePr>
          <p:nvPr/>
        </p:nvGraphicFramePr>
        <p:xfrm>
          <a:off x="179512" y="4005064"/>
          <a:ext cx="8793162" cy="2714244"/>
        </p:xfrm>
        <a:graphic>
          <a:graphicData uri="http://schemas.openxmlformats.org/drawingml/2006/table">
            <a:tbl>
              <a:tblPr/>
              <a:tblGrid>
                <a:gridCol w="8793162"/>
              </a:tblGrid>
              <a:tr h="142876">
                <a:tc>
                  <a:txBody>
                    <a:bodyPr/>
                    <a:lstStyle/>
                    <a:p>
                      <a:pPr marL="0" marR="0" lvl="0" indent="0" algn="ctr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Reglas de Negocio</a:t>
                      </a: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1643">
                <a:tc>
                  <a:txBody>
                    <a:bodyPr/>
                    <a:lstStyle/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Considerar entregas desde origen óptimo con menor costo y en lotes estándar de entrega.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La declaración de oferta diaria asignada para entregas exclusivas a Gobierno se realizará por unidad de negocio, la oferta diaria puede incrementarse siempre y cuando exista una unidad de negocio cercana a la localidad de entrega y negociando la solicitud con 2 días de anticipación.</a:t>
                      </a: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None/>
                        <a:defRPr/>
                      </a:pP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Para casos de entregas con requerimientos menores a lote estándar se requerirá: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228600" indent="-22860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AutoNum type="arabicPeriod"/>
                        <a:defRPr/>
                      </a:pPr>
                      <a:endParaRPr lang="es-MX" sz="110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228600" indent="-22860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Implementar un Cross-Dock en el punto más lejano</a:t>
                      </a:r>
                    </a:p>
                    <a:p>
                      <a:pPr marL="228600" indent="-22860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Ofertar centros de acopio al punto mas lejano  donde puedan recoger el producto en unidades pequeñas</a:t>
                      </a:r>
                    </a:p>
                    <a:p>
                      <a:pPr marL="228600" indent="-22860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Ofertar recogido en las UN de negocio más cercana de la localidad</a:t>
                      </a:r>
                    </a:p>
                    <a:p>
                      <a:pPr marL="228600" indent="-22860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 pitchFamily="34" charset="0"/>
                        <a:buChar char="•"/>
                        <a:defRPr/>
                      </a:pPr>
                      <a:r>
                        <a:rPr lang="es-MX" sz="11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Consolidación de pedidos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81075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6" marR="870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ction Button: Back or Previous 10">
            <a:hlinkClick r:id="rId3" action="ppaction://hlinksldjump" highlightClick="1"/>
          </p:cNvPr>
          <p:cNvSpPr/>
          <p:nvPr/>
        </p:nvSpPr>
        <p:spPr>
          <a:xfrm>
            <a:off x="8748464" y="6525344"/>
            <a:ext cx="216024" cy="21602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ZMAuto</vt:lpwstr>
  </property>
  <property fmtid="{D5CDD505-2E9C-101B-9397-08002B2CF9AE}" pid="3" name="SizeBefore">
    <vt:lpwstr>1898069</vt:lpwstr>
  </property>
  <property fmtid="{D5CDD505-2E9C-101B-9397-08002B2CF9AE}" pid="4" name="OptimizationTime">
    <vt:lpwstr>20160411_1720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Microsoft Office PowerPoint</Application>
  <PresentationFormat>Presentación en pantalla (4:3)</PresentationFormat>
  <Paragraphs>305</Paragraphs>
  <Slides>14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Office Theme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CEMEX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nramirez</dc:creator>
  <cp:lastModifiedBy>CEMEX User</cp:lastModifiedBy>
  <cp:revision>474</cp:revision>
  <dcterms:created xsi:type="dcterms:W3CDTF">2011-03-09T14:58:14Z</dcterms:created>
  <dcterms:modified xsi:type="dcterms:W3CDTF">2016-04-11T22:18:52Z</dcterms:modified>
</cp:coreProperties>
</file>