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9753600" cx="13004800"/>
  <p:notesSz cx="6858000" cy="9144000"/>
  <p:embeddedFontLst>
    <p:embeddedFont>
      <p:font typeface="Arial Narrow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HelveticaNeueLight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rialNarrow-bold.fntdata"/><Relationship Id="rId10" Type="http://schemas.openxmlformats.org/officeDocument/2006/relationships/slide" Target="slides/slide6.xml"/><Relationship Id="rId32" Type="http://schemas.openxmlformats.org/officeDocument/2006/relationships/font" Target="fonts/ArialNarrow-regular.fntdata"/><Relationship Id="rId13" Type="http://schemas.openxmlformats.org/officeDocument/2006/relationships/slide" Target="slides/slide9.xml"/><Relationship Id="rId35" Type="http://schemas.openxmlformats.org/officeDocument/2006/relationships/font" Target="fonts/ArialNarrow-boldItalic.fntdata"/><Relationship Id="rId12" Type="http://schemas.openxmlformats.org/officeDocument/2006/relationships/slide" Target="slides/slide8.xml"/><Relationship Id="rId34" Type="http://schemas.openxmlformats.org/officeDocument/2006/relationships/font" Target="fonts/ArialNarrow-italic.fntdata"/><Relationship Id="rId15" Type="http://schemas.openxmlformats.org/officeDocument/2006/relationships/slide" Target="slides/slide11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10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35f2fbdc2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35f2fbdc2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35f2fbdc2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35f2fbdc2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35f2fbdc2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35f2fbdc2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35f2fbdc2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35f2fbdc2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35f2fbdc2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35f2fbdc2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35f2fbdc2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35f2fbdc2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35f2fbdc2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35f2fbdc2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35f2fbdc2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35f2fbdc2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35f2fbdc2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35f2fbdc2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35f2fbdc2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35f2fbdc2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35f2fbdc2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35f2fbdc2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35f2fbdc2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35f2fbdc2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35f2fbdc2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35f2fbdc2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35f2fbdc2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35f2fbdc2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35f2fbdc2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35f2fbdc2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e3b3e32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e3b3e321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4727eb9f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4727eb9f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9ae4fce125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9ae4fce125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9ae4fce125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9ae4fce125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4fce125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ae4fce125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ef653911_0_9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ef653911_0_9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Árvore B</a:t>
            </a:r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121844" y="5397046"/>
            <a:ext cx="127611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Equipe</a:t>
            </a:r>
            <a:endParaRPr b="1" i="0" sz="4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Guilherme Oliveira Silva Gomes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Higor de Lima Gomes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José Anderson da Silva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Rita de Kassia Lemos Pereira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lang="en-US" sz="3400">
                <a:latin typeface="Arial Narrow"/>
                <a:ea typeface="Arial Narrow"/>
                <a:cs typeface="Arial Narrow"/>
                <a:sym typeface="Arial Narrow"/>
              </a:rPr>
              <a:t>github.com/joseandersons/HUFF</a:t>
            </a:r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2" y="1838625"/>
            <a:ext cx="4341535" cy="72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Inserção na árvore 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Árvores de busca binária</a:t>
            </a:r>
            <a:endParaRPr b="1"/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Eficientes quando se trata de problemas de busca de dados armazenados na memória principal (volátil)</a:t>
            </a:r>
            <a:endParaRPr/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Entretanto, essa eficiência de busca é mantida quando grandes quantidades de dados estão armazenadas na memória secundária?</a:t>
            </a:r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 b="10051" l="0" r="0" t="22530"/>
          <a:stretch/>
        </p:blipFill>
        <p:spPr>
          <a:xfrm>
            <a:off x="1833550" y="5130275"/>
            <a:ext cx="9144000" cy="46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04584"/>
            <a:ext cx="13004801" cy="774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Inserção em uma árvore B de ordem 4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566050" y="5497400"/>
            <a:ext cx="107199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3333"/>
                </a:solidFill>
                <a:highlight>
                  <a:srgbClr val="FFFFFF"/>
                </a:highlight>
              </a:rPr>
              <a:t>Recapitulando…</a:t>
            </a:r>
            <a:endParaRPr b="1"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711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rgbClr val="333333"/>
              </a:buClr>
              <a:buSzPts val="2200"/>
              <a:buAutoNum type="arabicPeriod"/>
            </a:pPr>
            <a:r>
              <a:rPr b="1" lang="en-US" sz="2200">
                <a:solidFill>
                  <a:srgbClr val="333333"/>
                </a:solidFill>
                <a:highlight>
                  <a:srgbClr val="FFFFFF"/>
                </a:highlight>
              </a:rPr>
              <a:t>Ao “caminhar” pela árvore, ao encontrar um nó cheio, faça um </a:t>
            </a:r>
            <a:r>
              <a:rPr b="1" i="1" lang="en-US" sz="2200">
                <a:solidFill>
                  <a:srgbClr val="333333"/>
                </a:solidFill>
                <a:highlight>
                  <a:srgbClr val="FFFFFF"/>
                </a:highlight>
              </a:rPr>
              <a:t>split</a:t>
            </a:r>
            <a:r>
              <a:rPr b="1" lang="en-US" sz="2200">
                <a:solidFill>
                  <a:srgbClr val="333333"/>
                </a:solidFill>
                <a:highlight>
                  <a:srgbClr val="FFFFFF"/>
                </a:highlight>
              </a:rPr>
              <a:t>;</a:t>
            </a:r>
            <a:endParaRPr b="1"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AutoNum type="arabicPeriod"/>
            </a:pPr>
            <a:r>
              <a:rPr b="1" lang="en-US" sz="2200">
                <a:solidFill>
                  <a:srgbClr val="333333"/>
                </a:solidFill>
                <a:highlight>
                  <a:srgbClr val="FFFFFF"/>
                </a:highlight>
              </a:rPr>
              <a:t>Ao encontrar o nó folha correspondente, insira a chave.</a:t>
            </a:r>
            <a:endParaRPr b="1"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50" y="673500"/>
            <a:ext cx="11524050" cy="76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Percebemos que a Árvore B possuem uma</a:t>
            </a:r>
            <a:r>
              <a:rPr b="1" lang="en-US"/>
              <a:t> </a:t>
            </a:r>
            <a:r>
              <a:rPr b="1" lang="en-US"/>
              <a:t>altura bem menor</a:t>
            </a:r>
            <a:r>
              <a:rPr lang="en-US"/>
              <a:t> do que as árvores binárias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São ideais para uso como índice de arquivos em disco, pois são necessários menos acessos em disco até chegar ao ponteiro para o bloco que contém o registro desejado, aumentando de forma </a:t>
            </a:r>
            <a:r>
              <a:rPr lang="en-US"/>
              <a:t>significativa</a:t>
            </a:r>
            <a:r>
              <a:rPr lang="en-US"/>
              <a:t> a </a:t>
            </a:r>
            <a:r>
              <a:rPr b="1" lang="en-US"/>
              <a:t>eficiência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00" y="842950"/>
            <a:ext cx="9753600" cy="80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Motivação	</a:t>
            </a:r>
            <a:endParaRPr/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Quando os dados estão armazenados na memória secundária, o tempo de acesso de disco é importante.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Custa muito mais tempo do que na memória principal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Apesar da memória principal ser mais rápida, </a:t>
            </a:r>
            <a:r>
              <a:rPr lang="en-US"/>
              <a:t>às vezes</a:t>
            </a:r>
            <a:r>
              <a:rPr lang="en-US"/>
              <a:t> a quantidade de informações armazenadas é muito </a:t>
            </a:r>
            <a:r>
              <a:rPr lang="en-US"/>
              <a:t>maior</a:t>
            </a:r>
            <a:r>
              <a:rPr lang="en-US"/>
              <a:t> do que o tamanho da RAM.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Sistemas de arquivos, bancos de dados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Árvore B</a:t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Principal objetivo:</a:t>
            </a:r>
            <a:endParaRPr b="1"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Reduzir o número de acessos ao disco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Solução:</a:t>
            </a:r>
            <a:endParaRPr b="1"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Agrupar várias chaves dentro de um nó</a:t>
            </a:r>
            <a:endParaRPr/>
          </a:p>
          <a:p>
            <a:pPr indent="-314325" lvl="2" marL="1371600" rtl="0" algn="just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Obter várias chaves em um único acesso</a:t>
            </a:r>
            <a:endParaRPr/>
          </a:p>
          <a:p>
            <a:pPr indent="-314325" lvl="2" marL="1371600" rtl="0" algn="just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Diminuir o número de acessos</a:t>
            </a:r>
            <a:endParaRPr/>
          </a:p>
          <a:p>
            <a:pPr indent="-314325" lvl="2" marL="1371600" rtl="0" algn="just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Reduzir </a:t>
            </a:r>
            <a:r>
              <a:rPr lang="en-US"/>
              <a:t>o tempo necessário para inserções, remoções e pesquisas.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Por que isso ocorre?</a:t>
            </a:r>
            <a:endParaRPr b="1"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Como veremos adiante, a altura da árvore B é relativamente menor, o que auxilia na redução de acessos ao disco de maneira significativa.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35791" y="1838631"/>
            <a:ext cx="112470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Ordem</a:t>
            </a:r>
            <a:r>
              <a:rPr lang="en-US"/>
              <a:t>: indica o número máximo de filhos que um nó pode conter e quantidade de chaves de cada nó;</a:t>
            </a:r>
            <a:endParaRPr/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Exemplo: </a:t>
            </a:r>
            <a:r>
              <a:rPr lang="en-US"/>
              <a:t>Uma árvore B de ordem 8 possui nós com um máximo de 8 filhos e pode armazenar até 7 chaves por nó (ordem - 1);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-US"/>
              <a:t>Página</a:t>
            </a:r>
            <a:r>
              <a:rPr lang="en-US"/>
              <a:t>: nomenclatura alternativa para se referir aos nós que não são folhas nem raiz.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O </a:t>
            </a:r>
            <a:r>
              <a:rPr b="1" lang="en-US"/>
              <a:t>número máximo de elementos</a:t>
            </a:r>
            <a:r>
              <a:rPr lang="en-US"/>
              <a:t> em uma árvore B de ordem m e altura h é m     - 1</a:t>
            </a:r>
            <a:endParaRPr/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200" y="7150681"/>
            <a:ext cx="467131" cy="34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Propriedades da Árvore B</a:t>
            </a:r>
            <a:endParaRPr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4325" lvl="0" marL="457200" rtl="0" algn="just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Uma árvore B de </a:t>
            </a:r>
            <a:r>
              <a:rPr b="1" lang="en-US"/>
              <a:t>ordem n</a:t>
            </a:r>
            <a:r>
              <a:rPr lang="en-US"/>
              <a:t> irá apresentar, estruturalmente, nós com n ponteiros, em que: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Cada nó pode conter até n - 1 chaves;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Cada nó (exceto a raiz) possui, no mínimo, (n/2) - 1 chaves;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A raiz contém no mínimo 1 chave;</a:t>
            </a:r>
            <a:endParaRPr/>
          </a:p>
          <a:p>
            <a:pPr indent="-314325" lvl="1" marL="914400" rtl="0" algn="just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US"/>
              <a:t>Cada nó interno possui, no mínimo, (n/2) filhos;</a:t>
            </a: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33695"/>
            <a:ext cx="13004800" cy="330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Struct: Árvore B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struct No {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int numKeys;</a:t>
            </a:r>
            <a:r>
              <a:rPr lang="en-US" sz="2600"/>
              <a:t> //número de chaves armazenadas no nó</a:t>
            </a:r>
            <a:endParaRPr sz="2600"/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int *keys; </a:t>
            </a:r>
            <a:r>
              <a:rPr lang="en-US" sz="2600"/>
              <a:t>//array de chaves</a:t>
            </a:r>
            <a:endParaRPr sz="2600"/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struct No **childs; </a:t>
            </a:r>
            <a:r>
              <a:rPr lang="en-US" sz="2600"/>
              <a:t>//ponteiro para um array de ponteiros para os nós filhos</a:t>
            </a:r>
            <a:endParaRPr sz="2600"/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Inserção na árvore B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8897" lvl="0" marL="3188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Em uma árvore B, a inserção de uma nova chave ocorre sempre em um nó </a:t>
            </a:r>
            <a:r>
              <a:rPr b="1" lang="en-US" sz="3348"/>
              <a:t>folha</a:t>
            </a:r>
            <a:endParaRPr b="1"/>
          </a:p>
          <a:p>
            <a:pPr indent="-159448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None/>
            </a:pPr>
            <a:r>
              <a:t/>
            </a:r>
            <a:endParaRPr sz="3348"/>
          </a:p>
          <a:p>
            <a:pPr indent="-318897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Passos a serem seguidos</a:t>
            </a:r>
            <a:endParaRPr/>
          </a:p>
          <a:p>
            <a:pPr indent="-318897" lvl="1" marL="637794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32"/>
              <a:buFont typeface="Calibri"/>
              <a:buChar char="•"/>
            </a:pPr>
            <a:r>
              <a:rPr lang="en-US" sz="2976"/>
              <a:t>Localizar a folha dentro da qual a chave deve ser inserida;</a:t>
            </a:r>
            <a:endParaRPr/>
          </a:p>
          <a:p>
            <a:pPr indent="-318897" lvl="1" marL="637794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32"/>
              <a:buFont typeface="Calibri"/>
              <a:buChar char="•"/>
            </a:pPr>
            <a:r>
              <a:rPr lang="en-US" sz="2976"/>
              <a:t>Se a folha não estiver completa, inserir chave na ordem correta; </a:t>
            </a:r>
            <a:endParaRPr/>
          </a:p>
          <a:p>
            <a:pPr indent="-318897" lvl="1" marL="637794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32"/>
              <a:buFont typeface="Calibri"/>
              <a:buChar char="•"/>
            </a:pPr>
            <a:r>
              <a:rPr lang="en-US" sz="2976"/>
              <a:t>Se a folha estiver completa, realizar o “</a:t>
            </a:r>
            <a:r>
              <a:rPr b="1" lang="en-US" sz="2976"/>
              <a:t>split</a:t>
            </a:r>
            <a:r>
              <a:rPr lang="en-US" sz="2976"/>
              <a:t>” do nó, onde retiramos a chave central e fazemos com que ela suba para o nó pai (caso seja um nó raiz, a chave se torna a nova raiz)</a:t>
            </a:r>
            <a:endParaRPr sz="2976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976"/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0" y="1838625"/>
            <a:ext cx="5036399" cy="37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800" y="1838626"/>
            <a:ext cx="5036400" cy="578672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Inserção na árvore 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