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9753600" cx="13004800"/>
  <p:notesSz cx="6858000" cy="9144000"/>
  <p:embeddedFontLst>
    <p:embeddedFont>
      <p:font typeface="Arial Narrow"/>
      <p:regular r:id="rId30"/>
      <p:bold r:id="rId31"/>
      <p:italic r:id="rId32"/>
      <p:boldItalic r:id="rId33"/>
    </p:embeddedFont>
    <p:embeddedFont>
      <p:font typeface="Helvetica Neue"/>
      <p:regular r:id="rId34"/>
      <p:bold r:id="rId35"/>
      <p:italic r:id="rId36"/>
      <p:boldItalic r:id="rId37"/>
    </p:embeddedFont>
    <p:embeddedFont>
      <p:font typeface="Helvetica Neue Ligh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italic.fntdata"/><Relationship Id="rId20" Type="http://schemas.openxmlformats.org/officeDocument/2006/relationships/slide" Target="slides/slide16.xml"/><Relationship Id="rId41" Type="http://schemas.openxmlformats.org/officeDocument/2006/relationships/font" Target="fonts/HelveticaNeueLight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rialNarrow-bold.fntdata"/><Relationship Id="rId30" Type="http://schemas.openxmlformats.org/officeDocument/2006/relationships/font" Target="fonts/ArialNarrow-regular.fntdata"/><Relationship Id="rId11" Type="http://schemas.openxmlformats.org/officeDocument/2006/relationships/slide" Target="slides/slide7.xml"/><Relationship Id="rId33" Type="http://schemas.openxmlformats.org/officeDocument/2006/relationships/font" Target="fonts/ArialNarrow-boldItalic.fntdata"/><Relationship Id="rId10" Type="http://schemas.openxmlformats.org/officeDocument/2006/relationships/slide" Target="slides/slide6.xml"/><Relationship Id="rId32" Type="http://schemas.openxmlformats.org/officeDocument/2006/relationships/font" Target="fonts/ArialNarrow-italic.fntdata"/><Relationship Id="rId13" Type="http://schemas.openxmlformats.org/officeDocument/2006/relationships/slide" Target="slides/slide9.xml"/><Relationship Id="rId35" Type="http://schemas.openxmlformats.org/officeDocument/2006/relationships/font" Target="fonts/HelveticaNeue-bold.fntdata"/><Relationship Id="rId12" Type="http://schemas.openxmlformats.org/officeDocument/2006/relationships/slide" Target="slides/slide8.xml"/><Relationship Id="rId34" Type="http://schemas.openxmlformats.org/officeDocument/2006/relationships/font" Target="fonts/HelveticaNeue-regular.fntdata"/><Relationship Id="rId15" Type="http://schemas.openxmlformats.org/officeDocument/2006/relationships/slide" Target="slides/slide11.xml"/><Relationship Id="rId37" Type="http://schemas.openxmlformats.org/officeDocument/2006/relationships/font" Target="fonts/HelveticaNeue-boldItalic.fntdata"/><Relationship Id="rId14" Type="http://schemas.openxmlformats.org/officeDocument/2006/relationships/slide" Target="slides/slide10.xml"/><Relationship Id="rId36" Type="http://schemas.openxmlformats.org/officeDocument/2006/relationships/font" Target="fonts/HelveticaNeue-italic.fntdata"/><Relationship Id="rId17" Type="http://schemas.openxmlformats.org/officeDocument/2006/relationships/slide" Target="slides/slide13.xml"/><Relationship Id="rId39" Type="http://schemas.openxmlformats.org/officeDocument/2006/relationships/font" Target="fonts/HelveticaNeueLight-bold.fntdata"/><Relationship Id="rId16" Type="http://schemas.openxmlformats.org/officeDocument/2006/relationships/slide" Target="slides/slide12.xml"/><Relationship Id="rId38" Type="http://schemas.openxmlformats.org/officeDocument/2006/relationships/font" Target="fonts/HelveticaNeueLight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35f2fbdc2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35f2fbdc2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35f2fbdc2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35f2fbdc2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35f2fbdc2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935f2fbdc2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35f2fbdc2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35f2fbdc2_0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935f2fbdc2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935f2fbdc2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935f2fbdc2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935f2fbdc2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935f2fbdc2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935f2fbdc2_0_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935f2fbdc2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935f2fbdc2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935f2fbdc2_0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935f2fbdc2_0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935f2fbdc2_0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935f2fbdc2_0_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935f2fbdc2_0_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935f2fbdc2_0_1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935f2fbdc2_0_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935f2fbdc2_0_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935f2fbdc2_0_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935f2fbdc2_0_1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935f2fbdc2_0_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935f2fbdc2_0_1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935f2fbdc2_0_1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935f2fbdc2_0_1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9ae4fce125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19ae4fce125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9ae4fce125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19ae4fce125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ae4fce125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ae4fce125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aef653911_0_9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9aef653911_0_9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432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Calibri"/>
              <a:buNone/>
              <a:defRPr sz="3800"/>
            </a:lvl1pPr>
            <a:lvl2pPr indent="-31432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721732" y="4470400"/>
            <a:ext cx="11561337" cy="812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Calibri"/>
              <a:buNone/>
            </a:pPr>
            <a:r>
              <a:t/>
            </a:r>
            <a:endParaRPr b="1" i="0" sz="4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 showMasterSp="0">
  <p:cSld name="Defau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fal" id="25" name="Google Shape;2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3493" y="8778240"/>
            <a:ext cx="388338" cy="677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657" y="8950931"/>
            <a:ext cx="530655" cy="50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2504885" y="9013049"/>
            <a:ext cx="382511" cy="3967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4000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1475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Calibri"/>
              <a:buChar char="•"/>
              <a:defRPr b="0" i="0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875159" y="8881139"/>
            <a:ext cx="432906" cy="742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366506" y="9000455"/>
            <a:ext cx="529445" cy="50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46097" y="3964294"/>
            <a:ext cx="12512606" cy="10063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 Narrow"/>
              <a:buNone/>
            </a:pPr>
            <a:r>
              <a:rPr b="1" lang="en-US" sz="6000">
                <a:latin typeface="Arial Narrow"/>
                <a:ea typeface="Arial Narrow"/>
                <a:cs typeface="Arial Narrow"/>
                <a:sym typeface="Arial Narrow"/>
              </a:rPr>
              <a:t>Árvore B</a:t>
            </a:r>
            <a:endParaRPr/>
          </a:p>
        </p:txBody>
      </p:sp>
      <p:sp>
        <p:nvSpPr>
          <p:cNvPr id="33" name="Google Shape;33;p7"/>
          <p:cNvSpPr/>
          <p:nvPr/>
        </p:nvSpPr>
        <p:spPr>
          <a:xfrm>
            <a:off x="121844" y="5397046"/>
            <a:ext cx="127611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Equipe</a:t>
            </a:r>
            <a:endParaRPr b="1" i="0" sz="40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b="1" lang="en-US" sz="2700">
                <a:latin typeface="Arial Narrow"/>
                <a:ea typeface="Arial Narrow"/>
                <a:cs typeface="Arial Narrow"/>
                <a:sym typeface="Arial Narrow"/>
              </a:rPr>
              <a:t>Guilherme Oliveira Silva Gomes</a:t>
            </a:r>
            <a:endParaRPr b="1" sz="27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b="1" lang="en-US" sz="2700">
                <a:latin typeface="Arial Narrow"/>
                <a:ea typeface="Arial Narrow"/>
                <a:cs typeface="Arial Narrow"/>
                <a:sym typeface="Arial Narrow"/>
              </a:rPr>
              <a:t>Higor de Lima Gomes</a:t>
            </a:r>
            <a:endParaRPr b="1" sz="27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b="1" lang="en-US" sz="2700">
                <a:latin typeface="Arial Narrow"/>
                <a:ea typeface="Arial Narrow"/>
                <a:cs typeface="Arial Narrow"/>
                <a:sym typeface="Arial Narrow"/>
              </a:rPr>
              <a:t>José Anderson da Silva</a:t>
            </a:r>
            <a:endParaRPr b="1" sz="27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b="1" lang="en-US" sz="2700">
                <a:latin typeface="Arial Narrow"/>
                <a:ea typeface="Arial Narrow"/>
                <a:cs typeface="Arial Narrow"/>
                <a:sym typeface="Arial Narrow"/>
              </a:rPr>
              <a:t>Rita de Kassia Lemos Pereira</a:t>
            </a:r>
            <a:endParaRPr b="1" sz="27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 Narrow"/>
              <a:buNone/>
            </a:pPr>
            <a:r>
              <a:rPr b="1" lang="en-US" sz="3400">
                <a:latin typeface="Arial Narrow"/>
                <a:ea typeface="Arial Narrow"/>
                <a:cs typeface="Arial Narrow"/>
                <a:sym typeface="Arial Narrow"/>
              </a:rPr>
              <a:t>github.com/joseandersons/HUFF</a:t>
            </a:r>
            <a:endParaRPr/>
          </a:p>
        </p:txBody>
      </p:sp>
      <p:pic>
        <p:nvPicPr>
          <p:cNvPr id="34" name="Google Shape;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4946" y="944423"/>
            <a:ext cx="1987680" cy="1883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2174" y="466804"/>
            <a:ext cx="1656076" cy="2838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802" y="1838625"/>
            <a:ext cx="4341535" cy="72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Inserção na árvore B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Inserção em uma árvore B de ordem 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Inserção em uma árvore B de ordem 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Inserção em uma árvore B de ordem 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Inserção em uma árvore B de ordem 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Inserção em uma árvore B de ordem 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Inserção em uma árvore B de ordem 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Inserção em uma árvore B de ordem 4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Inserção em uma árvore B de ordem 4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Inserção em uma árvore B de ordem 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Motivação</a:t>
            </a:r>
            <a:endParaRPr/>
          </a:p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1432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b="1" lang="en-US"/>
              <a:t>Árvores de busca binária</a:t>
            </a:r>
            <a:endParaRPr b="1"/>
          </a:p>
          <a:p>
            <a:pPr indent="-31432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-US"/>
              <a:t>Eficientes quando se trata de problemas de busca de dados armazenados na memória principal (volátil)</a:t>
            </a:r>
            <a:endParaRPr/>
          </a:p>
          <a:p>
            <a:pPr indent="-31432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-US"/>
              <a:t>Entretanto, essa eficiência de busca é mantida quando grandes quantidades de dados estão armazenadas na memória secundária?</a:t>
            </a:r>
            <a:endParaRPr/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3">
            <a:alphaModFix/>
          </a:blip>
          <a:srcRect b="10051" l="0" r="0" t="22530"/>
          <a:stretch/>
        </p:blipFill>
        <p:spPr>
          <a:xfrm>
            <a:off x="1833550" y="5130275"/>
            <a:ext cx="9144000" cy="46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Inserção em uma árvore B de ordem 4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Inserção em uma árvore B de ordem 4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Inserção em uma árvore B de ordem 4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Inserção em uma árvore B de ordem 4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Inserção em uma árvore B de ordem 4</a:t>
            </a:r>
            <a:endParaRPr/>
          </a:p>
        </p:txBody>
      </p:sp>
      <p:sp>
        <p:nvSpPr>
          <p:cNvPr id="203" name="Google Shape;203;p30"/>
          <p:cNvSpPr txBox="1"/>
          <p:nvPr/>
        </p:nvSpPr>
        <p:spPr>
          <a:xfrm>
            <a:off x="566050" y="5497400"/>
            <a:ext cx="10719900" cy="27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333333"/>
                </a:solidFill>
                <a:highlight>
                  <a:srgbClr val="FFFFFF"/>
                </a:highlight>
              </a:rPr>
              <a:t>Recapitulando…</a:t>
            </a:r>
            <a:endParaRPr b="1" sz="2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68300" lvl="0" marL="711200" rtl="0" algn="l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Clr>
                <a:srgbClr val="333333"/>
              </a:buClr>
              <a:buSzPts val="2200"/>
              <a:buAutoNum type="arabicPeriod"/>
            </a:pPr>
            <a:r>
              <a:rPr b="1" lang="en-US" sz="2200">
                <a:solidFill>
                  <a:srgbClr val="333333"/>
                </a:solidFill>
                <a:highlight>
                  <a:srgbClr val="FFFFFF"/>
                </a:highlight>
              </a:rPr>
              <a:t>Ao “caminhar” pela árvore, ao encontrar um nó cheio, faça um </a:t>
            </a:r>
            <a:r>
              <a:rPr b="1" i="1" lang="en-US" sz="2200">
                <a:solidFill>
                  <a:srgbClr val="333333"/>
                </a:solidFill>
                <a:highlight>
                  <a:srgbClr val="FFFFFF"/>
                </a:highlight>
              </a:rPr>
              <a:t>split</a:t>
            </a:r>
            <a:r>
              <a:rPr b="1" lang="en-US" sz="2200">
                <a:solidFill>
                  <a:srgbClr val="333333"/>
                </a:solidFill>
                <a:highlight>
                  <a:srgbClr val="FFFFFF"/>
                </a:highlight>
              </a:rPr>
              <a:t>;</a:t>
            </a:r>
            <a:endParaRPr b="1" sz="2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68300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AutoNum type="arabicPeriod"/>
            </a:pPr>
            <a:r>
              <a:rPr b="1" lang="en-US" sz="2200">
                <a:solidFill>
                  <a:srgbClr val="333333"/>
                </a:solidFill>
                <a:highlight>
                  <a:srgbClr val="FFFFFF"/>
                </a:highlight>
              </a:rPr>
              <a:t>Ao encontrar o nó folha correspondente, insira a chave.</a:t>
            </a:r>
            <a:endParaRPr b="1" sz="2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volta à Motivação…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Percebemos que a Árvore B possuem uma</a:t>
            </a:r>
            <a:r>
              <a:rPr b="1" lang="en-US"/>
              <a:t> </a:t>
            </a:r>
            <a:r>
              <a:rPr b="1" lang="en-US"/>
              <a:t>altura bem menor</a:t>
            </a:r>
            <a:r>
              <a:rPr lang="en-US"/>
              <a:t> do que as árvores binárias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São ideais para uso como índice de arquivos em disco, pois são necessários menos acessos em disco até chegar ao ponteiro para o bloco que contém o registro desejado, aumentando de forma </a:t>
            </a:r>
            <a:r>
              <a:rPr lang="en-US"/>
              <a:t>significativa</a:t>
            </a:r>
            <a:r>
              <a:rPr lang="en-US"/>
              <a:t> a </a:t>
            </a:r>
            <a:r>
              <a:rPr b="1" lang="en-US"/>
              <a:t>eficiência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Motivação	</a:t>
            </a:r>
            <a:endParaRPr/>
          </a:p>
        </p:txBody>
      </p:sp>
      <p:sp>
        <p:nvSpPr>
          <p:cNvPr id="48" name="Google Shape;48;p9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14325" lvl="0" marL="457200" rtl="0" algn="just">
              <a:spcBef>
                <a:spcPts val="1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Quando os dados estão armazenados na memória secundária, o tempo de acesso de disco é importante.</a:t>
            </a:r>
            <a:endParaRPr/>
          </a:p>
          <a:p>
            <a:pPr indent="-314325" lvl="1" marL="914400" rtl="0" algn="just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-US"/>
              <a:t>Custa muito mais tempo do que na memória principal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4325" lvl="0" marL="457200" rtl="0" algn="just">
              <a:spcBef>
                <a:spcPts val="1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Apesar da memória principal ser mais rápida, </a:t>
            </a:r>
            <a:r>
              <a:rPr lang="en-US"/>
              <a:t>às vezes</a:t>
            </a:r>
            <a:r>
              <a:rPr lang="en-US"/>
              <a:t> a quantidade de informações armazenadas é muito </a:t>
            </a:r>
            <a:r>
              <a:rPr lang="en-US"/>
              <a:t>maior</a:t>
            </a:r>
            <a:r>
              <a:rPr lang="en-US"/>
              <a:t> do que o tamanho da RAM.</a:t>
            </a:r>
            <a:endParaRPr/>
          </a:p>
          <a:p>
            <a:pPr indent="-314325" lvl="1" marL="914400" rtl="0" algn="just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-US"/>
              <a:t>Sistemas de arquivos, bancos de dados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Árvore B</a:t>
            </a:r>
            <a:endParaRPr/>
          </a:p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-314325" lvl="0" marL="457200" rtl="0" algn="just">
              <a:spcBef>
                <a:spcPts val="1000"/>
              </a:spcBef>
              <a:spcAft>
                <a:spcPts val="0"/>
              </a:spcAft>
              <a:buSzPts val="1350"/>
              <a:buChar char="●"/>
            </a:pPr>
            <a:r>
              <a:rPr b="1" lang="en-US"/>
              <a:t>Principal objetivo:</a:t>
            </a:r>
            <a:endParaRPr b="1"/>
          </a:p>
          <a:p>
            <a:pPr indent="-314325" lvl="1" marL="914400" rtl="0" algn="just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-US"/>
              <a:t>Reduzir o número de acessos ao disco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4325" lvl="0" marL="457200" rtl="0" algn="just">
              <a:spcBef>
                <a:spcPts val="1000"/>
              </a:spcBef>
              <a:spcAft>
                <a:spcPts val="0"/>
              </a:spcAft>
              <a:buSzPts val="1350"/>
              <a:buChar char="●"/>
            </a:pPr>
            <a:r>
              <a:rPr b="1" lang="en-US"/>
              <a:t>Solução:</a:t>
            </a:r>
            <a:endParaRPr b="1"/>
          </a:p>
          <a:p>
            <a:pPr indent="-314325" lvl="1" marL="914400" rtl="0" algn="just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-US"/>
              <a:t>Agrupar várias chaves dentro de um nó</a:t>
            </a:r>
            <a:endParaRPr/>
          </a:p>
          <a:p>
            <a:pPr indent="-314325" lvl="2" marL="1371600" rtl="0" algn="just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Obter várias chaves em um único acesso</a:t>
            </a:r>
            <a:endParaRPr/>
          </a:p>
          <a:p>
            <a:pPr indent="-314325" lvl="2" marL="1371600" rtl="0" algn="just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Diminuir o número de acessos</a:t>
            </a:r>
            <a:endParaRPr/>
          </a:p>
          <a:p>
            <a:pPr indent="-314325" lvl="2" marL="1371600" rtl="0" algn="just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Reduzir </a:t>
            </a:r>
            <a:r>
              <a:rPr lang="en-US"/>
              <a:t>o tempo necessário para inserções, remoções e pesquisas.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4325" lvl="0" marL="457200" rtl="0" algn="just">
              <a:spcBef>
                <a:spcPts val="1000"/>
              </a:spcBef>
              <a:spcAft>
                <a:spcPts val="0"/>
              </a:spcAft>
              <a:buSzPts val="1350"/>
              <a:buChar char="●"/>
            </a:pPr>
            <a:r>
              <a:rPr b="1" lang="en-US"/>
              <a:t>Por que isso ocorre?</a:t>
            </a:r>
            <a:endParaRPr b="1"/>
          </a:p>
          <a:p>
            <a:pPr indent="-314325" lvl="1" marL="914400" rtl="0" algn="just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-US"/>
              <a:t>Como veremos adiante, a altura da árvore B é relativamente menor, o que auxilia na redução de acessos ao disco de maneira significativa.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Definições</a:t>
            </a:r>
            <a:endParaRPr/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735791" y="1838631"/>
            <a:ext cx="11247000" cy="7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1432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b="1" lang="en-US"/>
              <a:t>Ordem</a:t>
            </a:r>
            <a:r>
              <a:rPr lang="en-US"/>
              <a:t>: indica o número máximo de filhos que um nó pode conter e quantidade de chaves de cada nó;</a:t>
            </a:r>
            <a:endParaRPr/>
          </a:p>
          <a:p>
            <a:pPr indent="-31432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-US"/>
              <a:t>Exemplo: </a:t>
            </a:r>
            <a:r>
              <a:rPr lang="en-US"/>
              <a:t>Uma árvore B de ordem 8 possui nós com um máximo de 8 filhos e pode armazenar até 7 chaves por nó (ordem - 1);</a:t>
            </a:r>
            <a:endParaRPr/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432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b="1" lang="en-US"/>
              <a:t>Página</a:t>
            </a:r>
            <a:r>
              <a:rPr lang="en-US"/>
              <a:t>: nomenclatura alternativa para se referir aos nós que não são folhas nem raiz.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432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O </a:t>
            </a:r>
            <a:r>
              <a:rPr b="1" lang="en-US"/>
              <a:t>número máximo de elementos</a:t>
            </a:r>
            <a:r>
              <a:rPr lang="en-US"/>
              <a:t> em uma árvore B de ordem m e altura h é m     - 1</a:t>
            </a:r>
            <a:endParaRPr/>
          </a:p>
        </p:txBody>
      </p:sp>
      <p:pic>
        <p:nvPicPr>
          <p:cNvPr id="61" name="Google Shape;6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7200" y="7150681"/>
            <a:ext cx="467131" cy="348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Propriedades da Árvore B</a:t>
            </a:r>
            <a:endParaRPr/>
          </a:p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14325" lvl="0" marL="457200" rtl="0" algn="just">
              <a:spcBef>
                <a:spcPts val="1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Uma árvore B de </a:t>
            </a:r>
            <a:r>
              <a:rPr b="1" lang="en-US"/>
              <a:t>ordem n</a:t>
            </a:r>
            <a:r>
              <a:rPr lang="en-US"/>
              <a:t> irá apresentar, estruturalmente, nós com n ponteiros, em que:</a:t>
            </a:r>
            <a:endParaRPr/>
          </a:p>
          <a:p>
            <a:pPr indent="-314325" lvl="1" marL="914400" rtl="0" algn="just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-US"/>
              <a:t>Cada nó pode conter até n - 1 chaves;</a:t>
            </a:r>
            <a:endParaRPr/>
          </a:p>
          <a:p>
            <a:pPr indent="-314325" lvl="1" marL="914400" rtl="0" algn="just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-US"/>
              <a:t>Cada nó (exceto a raiz) possui, no mínimo, (n/2) - 1 chaves;</a:t>
            </a:r>
            <a:endParaRPr/>
          </a:p>
          <a:p>
            <a:pPr indent="-314325" lvl="1" marL="914400" rtl="0" algn="just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-US"/>
              <a:t>A raiz contém no mínimo 1 chave;</a:t>
            </a:r>
            <a:endParaRPr/>
          </a:p>
          <a:p>
            <a:pPr indent="-314325" lvl="1" marL="914400" rtl="0" algn="just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-US"/>
              <a:t>Cada nó interno possui, no mínimo, (n/2) filhos;</a:t>
            </a:r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433695"/>
            <a:ext cx="13004800" cy="3305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Struct: Árvore B</a:t>
            </a:r>
            <a:endParaRPr/>
          </a:p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struct No {</a:t>
            </a:r>
            <a:endParaRPr/>
          </a:p>
          <a:p>
            <a:pPr indent="45720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int numKeys;</a:t>
            </a:r>
            <a:r>
              <a:rPr lang="en-US" sz="2600"/>
              <a:t> //número de chaves armazenadas no nó</a:t>
            </a:r>
            <a:endParaRPr sz="2600"/>
          </a:p>
          <a:p>
            <a:pPr indent="45720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int *keys; </a:t>
            </a:r>
            <a:r>
              <a:rPr lang="en-US" sz="2600"/>
              <a:t>//array de chaves</a:t>
            </a:r>
            <a:endParaRPr sz="2600"/>
          </a:p>
          <a:p>
            <a:pPr indent="45720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struct No **childs; </a:t>
            </a:r>
            <a:r>
              <a:rPr lang="en-US" sz="2600"/>
              <a:t>//ponteiro para um array de ponteiros para os nós filhos</a:t>
            </a:r>
            <a:endParaRPr sz="2600"/>
          </a:p>
          <a:p>
            <a:pPr indent="45720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};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Inserção na árvore B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18897" lvl="0" marL="31889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11"/>
              <a:buFont typeface="Calibri"/>
              <a:buChar char="•"/>
            </a:pPr>
            <a:r>
              <a:rPr lang="en-US" sz="3348"/>
              <a:t>Em uma árvore B, a inserção de uma nova chave ocorre sempre em um nó </a:t>
            </a:r>
            <a:r>
              <a:rPr b="1" lang="en-US" sz="3348"/>
              <a:t>folha</a:t>
            </a:r>
            <a:endParaRPr b="1"/>
          </a:p>
          <a:p>
            <a:pPr indent="-159448" lvl="0" marL="31889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511"/>
              <a:buFont typeface="Calibri"/>
              <a:buNone/>
            </a:pPr>
            <a:r>
              <a:t/>
            </a:r>
            <a:endParaRPr sz="3348"/>
          </a:p>
          <a:p>
            <a:pPr indent="-318897" lvl="0" marL="31889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511"/>
              <a:buFont typeface="Calibri"/>
              <a:buChar char="•"/>
            </a:pPr>
            <a:r>
              <a:rPr lang="en-US" sz="3348"/>
              <a:t>Passos a serem seguidos</a:t>
            </a:r>
            <a:endParaRPr/>
          </a:p>
          <a:p>
            <a:pPr indent="-318897" lvl="1" marL="637794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232"/>
              <a:buFont typeface="Calibri"/>
              <a:buChar char="•"/>
            </a:pPr>
            <a:r>
              <a:rPr lang="en-US" sz="2976"/>
              <a:t>Localizar a folha dentro da qual a chave deve ser inserida;</a:t>
            </a:r>
            <a:endParaRPr/>
          </a:p>
          <a:p>
            <a:pPr indent="-318897" lvl="1" marL="637794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232"/>
              <a:buFont typeface="Calibri"/>
              <a:buChar char="•"/>
            </a:pPr>
            <a:r>
              <a:rPr lang="en-US" sz="2976"/>
              <a:t>Se a folha não estiver completa, inserir chave na ordem correta; </a:t>
            </a:r>
            <a:endParaRPr/>
          </a:p>
          <a:p>
            <a:pPr indent="-318897" lvl="1" marL="637794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232"/>
              <a:buFont typeface="Calibri"/>
              <a:buChar char="•"/>
            </a:pPr>
            <a:r>
              <a:rPr lang="en-US" sz="2976"/>
              <a:t>Se a folha estiver completa, realizar o “</a:t>
            </a:r>
            <a:r>
              <a:rPr b="1" lang="en-US" sz="2976"/>
              <a:t>split</a:t>
            </a:r>
            <a:r>
              <a:rPr lang="en-US" sz="2976"/>
              <a:t>” do nó, onde retiramos a chave central e fazemos com que ela suba para o nó pai (caso seja um nó raiz, a chave se torna a nova raiz)</a:t>
            </a:r>
            <a:endParaRPr sz="2976"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976"/>
          </a:p>
          <a:p>
            <a:pPr indent="0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800" y="1838625"/>
            <a:ext cx="5036399" cy="375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8800" y="1838626"/>
            <a:ext cx="5036400" cy="578672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Inserção na árvore 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