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64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CD399-9DF2-69F8-37E5-86AAAC499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21DF0F-8D9F-7154-62A1-597D12763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D20F19-0FC9-5017-D819-E3A2AAF6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15CD3E-613D-EE26-67AB-83DF8251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E09A2F-D3CD-FB18-55AD-B7FBCE04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360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68A88-E264-23D0-417C-D2A1B50E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A87231-087D-2ECA-29A2-DE84B3F8E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0AAC6-654F-74F5-0D9E-9116CBDF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92FBEB-3757-76D8-3889-32503F53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C2518A-605C-CE69-A231-5F6D1661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51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E7E4B8-7A57-E121-BD2D-82356DF27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6129D5-913B-824B-6BAE-15F7CBBEF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CD36F-72BC-C670-44F1-905EA0E4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667D3C-495A-95AA-1646-CE2D7557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6EC7C-C022-5BDB-BF40-8C1832F0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857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5DA8D-2027-B5E3-F9A7-B5EB89F1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39DE2-BDDF-18A0-0CA0-D7E8A9904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8504E5-5492-EF1E-8A5A-38F69E1A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4743D9-52EE-4809-4095-F27A3A93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415838-A00B-4CE6-E5B6-5C923D3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013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E388F-40AC-1CD6-1E12-7EF813BC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1C1CBC-CB96-EFD5-6CAB-1FCD1D906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B02C6C-7C79-1438-B962-89FBCB9F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78D4E7-8F28-5A58-BB0D-05D5685C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682181-7730-C57C-F9B1-5FFBDFF8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530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C9716-B342-82C1-8ED0-32358C75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BC633D-FB1A-43BC-8B6C-5F383A988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0BC659-23D3-FDF6-C69E-FF8D828F2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B37A82-BCC0-AB64-EF1F-24678914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EED5DB-1084-80FE-76DE-24D14120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670097-597D-7F10-8593-5400EC08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72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FFFAF-2FD5-7AC3-9D31-7E8437F1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D04CF4-D16B-008A-7858-D45BAA52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569B5B-C00F-9717-6777-C2C146870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476E37-2A96-36F1-10B4-51C0585E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46F869-D579-8B25-5609-4BA5713B7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C94BB2-954C-E503-3070-AAEE0868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53C624-2728-4B91-D7E2-AF13C8E5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EF44F8-2F8C-C395-31F4-D77F0B10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92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CBBBA-3C2E-63EA-643F-83B9A23A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2352AF-4222-A2A3-3583-B80BDC6E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DC4826-8108-697C-72B8-1E5C63C8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00AD23-D5B3-6FD1-3816-6315A33A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739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581DCB-E5E3-E8DD-526B-D38C7757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A8933B-4B8A-B471-7706-3D446D06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331892-8E11-5454-8B3D-7D1B45E4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41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A71AB-DECE-7D90-BE44-3660956A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2A4387-141A-7DEF-39E6-C736652B4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031C7F-9A31-254C-664F-8398DCC81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CA76B1-7EA6-BF09-E032-33868743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3F9EF-94AF-24F7-1EF9-38E94E7D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8472B4-C28D-06DC-DFDE-C1BC1529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66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0786E-413D-6952-00BC-F9346A72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9D4F21-3474-AB65-9C8B-AE1043554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D6A2AC-F4DC-B22A-7191-9A4BFA3D2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99C292-66C9-FB45-4344-0E8C4DD6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6AB074-1F16-A265-0184-534BA4E8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3A0AAE-B7D2-C54F-5A2D-A22C6ABB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05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D88533-BE17-9A47-B2A3-899A6872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DF22AB-ABB5-6C95-7AF6-7191B558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416CF1-7D64-77AD-7BA8-EF82906AC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EF7EC-D9F8-01D0-E0F7-5B19D2DCA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EA053-8291-E012-3F12-110B6B6AE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017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2EC689-6FE6-89E1-4B0B-BAF20C26D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1" y="921715"/>
            <a:ext cx="7872883" cy="2635993"/>
          </a:xfrm>
        </p:spPr>
        <p:txBody>
          <a:bodyPr anchor="b">
            <a:normAutofit/>
          </a:bodyPr>
          <a:lstStyle/>
          <a:p>
            <a:pPr algn="l"/>
            <a:r>
              <a:rPr lang="es-ES" sz="4400" dirty="0"/>
              <a:t>Liderazgo y Estrategia</a:t>
            </a:r>
            <a:br>
              <a:rPr lang="es-ES" sz="4400" dirty="0"/>
            </a:br>
            <a:r>
              <a:rPr lang="es-ES" sz="2000" dirty="0"/>
              <a:t>José Andrés Parra Ochoa</a:t>
            </a:r>
            <a:endParaRPr lang="es-CO" sz="2000" dirty="0"/>
          </a:p>
        </p:txBody>
      </p:sp>
      <p:sp>
        <p:nvSpPr>
          <p:cNvPr id="51" name="Rectangle 39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1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3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C7F4DB-C447-ADFD-680A-199F8FAEE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7139458" cy="1395022"/>
          </a:xfrm>
        </p:spPr>
        <p:txBody>
          <a:bodyPr anchor="t">
            <a:normAutofit/>
          </a:bodyPr>
          <a:lstStyle/>
          <a:p>
            <a:pPr algn="l"/>
            <a:r>
              <a:rPr lang="es-ES" dirty="0">
                <a:solidFill>
                  <a:srgbClr val="FFFFFF"/>
                </a:solidFill>
              </a:rPr>
              <a:t>Servicio de Telefonía Móvil – Prepago</a:t>
            </a:r>
          </a:p>
          <a:p>
            <a:pPr algn="l"/>
            <a:r>
              <a:rPr lang="es-ES" sz="2000" dirty="0">
                <a:solidFill>
                  <a:srgbClr val="FFFFFF"/>
                </a:solidFill>
              </a:rPr>
              <a:t>Mayo - 2025</a:t>
            </a:r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1B81A4-058D-C4B3-769A-9D97F849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92C02-9E9D-0C28-8925-5FFD9FF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8714720" cy="1461909"/>
          </a:xfrm>
        </p:spPr>
        <p:txBody>
          <a:bodyPr anchor="b">
            <a:normAutofit/>
          </a:bodyPr>
          <a:lstStyle/>
          <a:p>
            <a:r>
              <a:rPr lang="es-CO" sz="3700" i="1" dirty="0">
                <a:latin typeface="Aptos Display (Títulos)"/>
              </a:rPr>
              <a:t>8. Posicionamiento ante </a:t>
            </a:r>
            <a:r>
              <a:rPr lang="es-CO" sz="3700" i="1" dirty="0" err="1">
                <a:latin typeface="Aptos Display (Títulos)"/>
              </a:rPr>
              <a:t>Stakeholders</a:t>
            </a:r>
            <a:endParaRPr lang="es-CO" sz="3700" i="1" dirty="0">
              <a:latin typeface="Aptos Display (Títulos)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7711A-66CD-4B0D-BE50-367F93F2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9647592" cy="351978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1800" b="1" i="0" dirty="0">
                <a:solidFill>
                  <a:srgbClr val="404040"/>
                </a:solidFill>
                <a:effectLst/>
              </a:rPr>
              <a:t>Objetivo:</a:t>
            </a:r>
            <a:r>
              <a:rPr lang="es-ES" sz="1800" b="0" i="0" dirty="0">
                <a:solidFill>
                  <a:srgbClr val="404040"/>
                </a:solidFill>
                <a:effectLst/>
              </a:rPr>
              <a:t> Construir credibilidad y negociar objetivos con actores clave.</a:t>
            </a:r>
          </a:p>
          <a:p>
            <a:pPr marL="0" indent="0" algn="l">
              <a:buNone/>
            </a:pPr>
            <a:endParaRPr lang="es-ES" sz="1800" b="0" i="0" dirty="0">
              <a:solidFill>
                <a:srgbClr val="40404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1" i="0" dirty="0">
                <a:solidFill>
                  <a:srgbClr val="404040"/>
                </a:solidFill>
                <a:effectLst/>
              </a:rPr>
              <a:t>Componentes Clave:</a:t>
            </a:r>
            <a:endParaRPr lang="es-ES" sz="1800" b="0" i="0" dirty="0">
              <a:solidFill>
                <a:srgbClr val="40404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rgbClr val="404040"/>
                </a:solidFill>
                <a:effectLst/>
              </a:rPr>
              <a:t>Reportes ejecutivos bimestrales con casos de éxito (ej.: reducción de </a:t>
            </a:r>
            <a:r>
              <a:rPr lang="es-ES" sz="1800" b="0" i="0" dirty="0" err="1">
                <a:solidFill>
                  <a:srgbClr val="404040"/>
                </a:solidFill>
                <a:effectLst/>
              </a:rPr>
              <a:t>churn</a:t>
            </a:r>
            <a:r>
              <a:rPr lang="es-ES" sz="1800" b="0" i="0" dirty="0">
                <a:solidFill>
                  <a:srgbClr val="404040"/>
                </a:solidFill>
                <a:effectLst/>
              </a:rPr>
              <a:t> del 15%).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rgbClr val="404040"/>
                </a:solidFill>
                <a:effectLst/>
              </a:rPr>
              <a:t>Demostraciones interactivas con </a:t>
            </a:r>
            <a:r>
              <a:rPr lang="es-ES" sz="1800" b="0" i="0" dirty="0" err="1">
                <a:solidFill>
                  <a:srgbClr val="404040"/>
                </a:solidFill>
                <a:effectLst/>
              </a:rPr>
              <a:t>dashboards</a:t>
            </a:r>
            <a:r>
              <a:rPr lang="es-ES" sz="1800" b="0" i="0" dirty="0">
                <a:solidFill>
                  <a:srgbClr val="404040"/>
                </a:solidFill>
                <a:effectLst/>
              </a:rPr>
              <a:t> en </a:t>
            </a:r>
            <a:r>
              <a:rPr lang="es-ES" sz="1800" b="0" i="0" dirty="0" err="1">
                <a:solidFill>
                  <a:srgbClr val="404040"/>
                </a:solidFill>
                <a:effectLst/>
              </a:rPr>
              <a:t>Tableau</a:t>
            </a:r>
            <a:r>
              <a:rPr lang="es-ES" sz="1800" b="0" i="0" dirty="0">
                <a:solidFill>
                  <a:srgbClr val="40404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1" i="0" dirty="0">
                <a:solidFill>
                  <a:srgbClr val="404040"/>
                </a:solidFill>
                <a:effectLst/>
              </a:rPr>
              <a:t>Herramientas:</a:t>
            </a:r>
            <a:r>
              <a:rPr lang="es-ES" sz="1800" b="0" i="0" dirty="0">
                <a:solidFill>
                  <a:srgbClr val="404040"/>
                </a:solidFill>
                <a:effectLst/>
              </a:rPr>
              <a:t> Jira (seguimiento de compromisos), Miro (workshops de alineación).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1" i="0" dirty="0">
                <a:solidFill>
                  <a:srgbClr val="404040"/>
                </a:solidFill>
                <a:effectLst/>
              </a:rPr>
              <a:t>Responsables:</a:t>
            </a:r>
            <a:r>
              <a:rPr lang="es-ES" sz="1800" b="0" i="0" dirty="0">
                <a:solidFill>
                  <a:srgbClr val="404040"/>
                </a:solidFill>
                <a:effectLst/>
              </a:rPr>
              <a:t> Scrum Master, </a:t>
            </a:r>
            <a:r>
              <a:rPr lang="es-ES" sz="1800" b="0" i="0" dirty="0" err="1">
                <a:solidFill>
                  <a:srgbClr val="404040"/>
                </a:solidFill>
                <a:effectLst/>
              </a:rPr>
              <a:t>Product</a:t>
            </a:r>
            <a:r>
              <a:rPr lang="es-ES" sz="1800" b="0" i="0" dirty="0">
                <a:solidFill>
                  <a:srgbClr val="404040"/>
                </a:solidFill>
                <a:effectLst/>
              </a:rPr>
              <a:t> </a:t>
            </a:r>
            <a:r>
              <a:rPr lang="es-ES" sz="1800" b="0" i="0" dirty="0" err="1">
                <a:solidFill>
                  <a:srgbClr val="404040"/>
                </a:solidFill>
                <a:effectLst/>
              </a:rPr>
              <a:t>Owner</a:t>
            </a:r>
            <a:r>
              <a:rPr lang="es-ES" sz="1800" b="0" i="0" dirty="0">
                <a:solidFill>
                  <a:srgbClr val="404040"/>
                </a:solidFill>
                <a:effectLst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O" sz="1700" dirty="0">
              <a:latin typeface="Aptos Display (Títulos)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30AD19-8795-1B43-3266-64781D00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9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92C02-9E9D-0C28-8925-5FFD9FF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8714720" cy="1461909"/>
          </a:xfrm>
        </p:spPr>
        <p:txBody>
          <a:bodyPr anchor="b">
            <a:normAutofit/>
          </a:bodyPr>
          <a:lstStyle/>
          <a:p>
            <a:r>
              <a:rPr lang="es-ES" sz="3700" i="1" dirty="0">
                <a:latin typeface="Aptos Display (Títulos)"/>
              </a:rPr>
              <a:t>9. Estrategia de Datos y Gobernanza</a:t>
            </a:r>
            <a:endParaRPr lang="es-CO" sz="3700" i="1" dirty="0">
              <a:latin typeface="Aptos Display (Títulos)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7711A-66CD-4B0D-BE50-367F93F2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9647592" cy="351978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Objetivo: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Establecer políticas claras para el uso ético y seguro de datos.</a:t>
            </a:r>
          </a:p>
          <a:p>
            <a:pPr marL="0" indent="0" algn="l">
              <a:buNone/>
            </a:pPr>
            <a:endParaRPr lang="es-ES" sz="1700" b="0" i="0" dirty="0">
              <a:solidFill>
                <a:srgbClr val="40404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Componentes Clave:</a:t>
            </a:r>
            <a:endParaRPr lang="es-ES" sz="1700" b="0" i="0" dirty="0">
              <a:solidFill>
                <a:srgbClr val="40404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700" b="0" i="0" dirty="0">
                <a:solidFill>
                  <a:srgbClr val="404040"/>
                </a:solidFill>
                <a:effectLst/>
              </a:rPr>
              <a:t>Data Lake unificado en AWS S3 con gobernanza (Lake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Formation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700" b="0" i="0" dirty="0">
                <a:solidFill>
                  <a:srgbClr val="404040"/>
                </a:solidFill>
                <a:effectLst/>
              </a:rPr>
              <a:t>Auditorías de sesgo en modelos con Amazon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SageMaker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Clarify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Herramientas: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Apache Atlas (catálogo de datos), Great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Expectations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 (calidad).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Responsables: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CDO (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Chief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 Data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Officer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), Equipo Legal.</a:t>
            </a:r>
          </a:p>
          <a:p>
            <a:endParaRPr lang="es-CO" sz="1700" dirty="0">
              <a:latin typeface="Aptos Display (Títulos)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30AD19-8795-1B43-3266-64781D00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3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92C02-9E9D-0C28-8925-5FFD9FF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8714720" cy="1461909"/>
          </a:xfrm>
        </p:spPr>
        <p:txBody>
          <a:bodyPr anchor="b">
            <a:normAutofit/>
          </a:bodyPr>
          <a:lstStyle/>
          <a:p>
            <a:r>
              <a:rPr lang="es-ES" sz="3700" i="1" dirty="0" err="1">
                <a:latin typeface="Aptos Display (Títulos)"/>
              </a:rPr>
              <a:t>Roadmap</a:t>
            </a:r>
            <a:r>
              <a:rPr lang="es-ES" sz="3700" i="1" dirty="0">
                <a:latin typeface="Aptos Display (Títulos)"/>
              </a:rPr>
              <a:t> de Implementación (12-18 meses)</a:t>
            </a:r>
            <a:endParaRPr lang="es-CO" sz="3700" i="1" dirty="0">
              <a:latin typeface="Aptos Display (Títulos)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30AD19-8795-1B43-3266-64781D00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A3A52DA-7718-2E4D-2871-DB8D272D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422915"/>
              </p:ext>
            </p:extLst>
          </p:nvPr>
        </p:nvGraphicFramePr>
        <p:xfrm>
          <a:off x="1149716" y="2460703"/>
          <a:ext cx="9467273" cy="2548669"/>
        </p:xfrm>
        <a:graphic>
          <a:graphicData uri="http://schemas.openxmlformats.org/drawingml/2006/table">
            <a:tbl>
              <a:tblPr/>
              <a:tblGrid>
                <a:gridCol w="2871132">
                  <a:extLst>
                    <a:ext uri="{9D8B030D-6E8A-4147-A177-3AD203B41FA5}">
                      <a16:colId xmlns:a16="http://schemas.microsoft.com/office/drawing/2014/main" val="2258922741"/>
                    </a:ext>
                  </a:extLst>
                </a:gridCol>
                <a:gridCol w="6596141">
                  <a:extLst>
                    <a:ext uri="{9D8B030D-6E8A-4147-A177-3AD203B41FA5}">
                      <a16:colId xmlns:a16="http://schemas.microsoft.com/office/drawing/2014/main" val="2664755584"/>
                    </a:ext>
                  </a:extLst>
                </a:gridCol>
              </a:tblGrid>
              <a:tr h="348280">
                <a:tc>
                  <a:txBody>
                    <a:bodyPr/>
                    <a:lstStyle/>
                    <a:p>
                      <a:pPr algn="l"/>
                      <a:r>
                        <a:rPr lang="es-CO" sz="1700" b="1" dirty="0">
                          <a:solidFill>
                            <a:srgbClr val="404040"/>
                          </a:solidFill>
                          <a:effectLst/>
                        </a:rPr>
                        <a:t>Trimestre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700" b="1">
                          <a:solidFill>
                            <a:srgbClr val="404040"/>
                          </a:solidFill>
                          <a:effectLst/>
                        </a:rPr>
                        <a:t>Hitos Clave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513367"/>
                  </a:ext>
                </a:extLst>
              </a:tr>
              <a:tr h="572175">
                <a:tc>
                  <a:txBody>
                    <a:bodyPr/>
                    <a:lstStyle/>
                    <a:p>
                      <a:r>
                        <a:rPr lang="es-CO" sz="1700" b="1" dirty="0">
                          <a:effectLst/>
                        </a:rPr>
                        <a:t>Q1-Q2</a:t>
                      </a:r>
                      <a:endParaRPr lang="es-CO" sz="1700" dirty="0"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dirty="0">
                          <a:effectLst/>
                        </a:rPr>
                        <a:t>- Implementar Data Lake en AWS S3.</a:t>
                      </a:r>
                      <a:br>
                        <a:rPr lang="es-ES" sz="1700" dirty="0">
                          <a:effectLst/>
                        </a:rPr>
                      </a:br>
                      <a:r>
                        <a:rPr lang="es-ES" sz="1700" dirty="0">
                          <a:effectLst/>
                        </a:rPr>
                        <a:t>- Lanzar modelo de </a:t>
                      </a:r>
                      <a:r>
                        <a:rPr lang="es-ES" sz="1700" dirty="0" err="1">
                          <a:effectLst/>
                        </a:rPr>
                        <a:t>churn</a:t>
                      </a:r>
                      <a:r>
                        <a:rPr lang="es-ES" sz="1700" dirty="0">
                          <a:effectLst/>
                        </a:rPr>
                        <a:t> con </a:t>
                      </a:r>
                      <a:r>
                        <a:rPr lang="es-ES" sz="1700" dirty="0" err="1">
                          <a:effectLst/>
                        </a:rPr>
                        <a:t>MLflow</a:t>
                      </a:r>
                      <a:r>
                        <a:rPr lang="es-ES" sz="1700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813282"/>
                  </a:ext>
                </a:extLst>
              </a:tr>
              <a:tr h="796069">
                <a:tc>
                  <a:txBody>
                    <a:bodyPr/>
                    <a:lstStyle/>
                    <a:p>
                      <a:r>
                        <a:rPr lang="es-CO" sz="1700" b="1" dirty="0">
                          <a:effectLst/>
                        </a:rPr>
                        <a:t>Q3-Q4</a:t>
                      </a:r>
                      <a:endParaRPr lang="es-CO" sz="1700" dirty="0"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>
                          <a:effectLst/>
                        </a:rPr>
                        <a:t>- Automatizar campañas de marketing con SageMaker.</a:t>
                      </a:r>
                      <a:br>
                        <a:rPr lang="es-ES" sz="1700">
                          <a:effectLst/>
                        </a:rPr>
                      </a:br>
                      <a:r>
                        <a:rPr lang="es-ES" sz="1700">
                          <a:effectLst/>
                        </a:rPr>
                        <a:t>- Certificar al 50% del equipo en AWS.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518684"/>
                  </a:ext>
                </a:extLst>
              </a:tr>
              <a:tr h="572175">
                <a:tc>
                  <a:txBody>
                    <a:bodyPr/>
                    <a:lstStyle/>
                    <a:p>
                      <a:r>
                        <a:rPr lang="es-CO" sz="1700" b="1" dirty="0">
                          <a:effectLst/>
                        </a:rPr>
                        <a:t>Q5-Q6</a:t>
                      </a:r>
                      <a:endParaRPr lang="es-CO" sz="1700" dirty="0"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dirty="0">
                          <a:effectLst/>
                        </a:rPr>
                        <a:t>- Escalar arquitectura a </a:t>
                      </a:r>
                      <a:r>
                        <a:rPr lang="es-ES" sz="1700" dirty="0" err="1">
                          <a:effectLst/>
                        </a:rPr>
                        <a:t>multi-cloud</a:t>
                      </a:r>
                      <a:r>
                        <a:rPr lang="es-ES" sz="1700" dirty="0">
                          <a:effectLst/>
                        </a:rPr>
                        <a:t>.</a:t>
                      </a:r>
                      <a:br>
                        <a:rPr lang="es-ES" sz="1700" dirty="0">
                          <a:effectLst/>
                        </a:rPr>
                      </a:br>
                      <a:r>
                        <a:rPr lang="es-ES" sz="1700" dirty="0">
                          <a:effectLst/>
                        </a:rPr>
                        <a:t>- Reducir </a:t>
                      </a:r>
                      <a:r>
                        <a:rPr lang="es-ES" sz="1700" dirty="0" err="1">
                          <a:effectLst/>
                        </a:rPr>
                        <a:t>churn</a:t>
                      </a:r>
                      <a:r>
                        <a:rPr lang="es-ES" sz="1700" dirty="0">
                          <a:effectLst/>
                        </a:rPr>
                        <a:t> en 15% con </a:t>
                      </a:r>
                      <a:r>
                        <a:rPr lang="es-ES" sz="1700" dirty="0" err="1">
                          <a:effectLst/>
                        </a:rPr>
                        <a:t>GenAI</a:t>
                      </a:r>
                      <a:r>
                        <a:rPr lang="es-ES" sz="1700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63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102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92C02-9E9D-0C28-8925-5FFD9FF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8714720" cy="1461909"/>
          </a:xfrm>
        </p:spPr>
        <p:txBody>
          <a:bodyPr anchor="b">
            <a:normAutofit/>
          </a:bodyPr>
          <a:lstStyle/>
          <a:p>
            <a:pPr algn="l"/>
            <a:r>
              <a:rPr lang="es-CO" sz="3700" i="1" dirty="0">
                <a:latin typeface="Aptos Display (Títulos)"/>
              </a:rPr>
              <a:t>Métricas de Éxito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30AD19-8795-1B43-3266-64781D00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D851B83-F869-2DA2-C297-B9C308A69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81545"/>
              </p:ext>
            </p:extLst>
          </p:nvPr>
        </p:nvGraphicFramePr>
        <p:xfrm>
          <a:off x="838200" y="2377022"/>
          <a:ext cx="9383911" cy="2796209"/>
        </p:xfrm>
        <a:graphic>
          <a:graphicData uri="http://schemas.openxmlformats.org/drawingml/2006/table">
            <a:tbl>
              <a:tblPr/>
              <a:tblGrid>
                <a:gridCol w="4884776">
                  <a:extLst>
                    <a:ext uri="{9D8B030D-6E8A-4147-A177-3AD203B41FA5}">
                      <a16:colId xmlns:a16="http://schemas.microsoft.com/office/drawing/2014/main" val="2092811255"/>
                    </a:ext>
                  </a:extLst>
                </a:gridCol>
                <a:gridCol w="4499135">
                  <a:extLst>
                    <a:ext uri="{9D8B030D-6E8A-4147-A177-3AD203B41FA5}">
                      <a16:colId xmlns:a16="http://schemas.microsoft.com/office/drawing/2014/main" val="1611361495"/>
                    </a:ext>
                  </a:extLst>
                </a:gridCol>
              </a:tblGrid>
              <a:tr h="471650">
                <a:tc>
                  <a:txBody>
                    <a:bodyPr/>
                    <a:lstStyle/>
                    <a:p>
                      <a:pPr algn="l"/>
                      <a:r>
                        <a:rPr lang="es-CO" sz="1700" b="1" dirty="0">
                          <a:solidFill>
                            <a:srgbClr val="404040"/>
                          </a:solidFill>
                          <a:effectLst/>
                        </a:rPr>
                        <a:t>Área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700" b="1" dirty="0">
                          <a:solidFill>
                            <a:srgbClr val="404040"/>
                          </a:solidFill>
                          <a:effectLst/>
                        </a:rPr>
                        <a:t>Indicadores  (ej.)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35238"/>
                  </a:ext>
                </a:extLst>
              </a:tr>
              <a:tr h="774853">
                <a:tc>
                  <a:txBody>
                    <a:bodyPr/>
                    <a:lstStyle/>
                    <a:p>
                      <a:r>
                        <a:rPr lang="es-CO" sz="1700" b="1" dirty="0">
                          <a:effectLst/>
                        </a:rPr>
                        <a:t>Impacto de Negocio</a:t>
                      </a:r>
                      <a:endParaRPr lang="es-CO" sz="1700" dirty="0"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dirty="0">
                          <a:effectLst/>
                        </a:rPr>
                        <a:t>20% aumento en ingresos por retención de clientes.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84404"/>
                  </a:ext>
                </a:extLst>
              </a:tr>
              <a:tr h="774853">
                <a:tc>
                  <a:txBody>
                    <a:bodyPr/>
                    <a:lstStyle/>
                    <a:p>
                      <a:r>
                        <a:rPr lang="es-CO" sz="1700" b="1" dirty="0">
                          <a:effectLst/>
                        </a:rPr>
                        <a:t>Eficiencia Técnica</a:t>
                      </a:r>
                      <a:endParaRPr lang="es-CO" sz="1700" dirty="0"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dirty="0">
                          <a:effectLst/>
                        </a:rPr>
                        <a:t>90% de modelos en producción con latencia &lt; 1 segundo.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40353"/>
                  </a:ext>
                </a:extLst>
              </a:tr>
              <a:tr h="774853">
                <a:tc>
                  <a:txBody>
                    <a:bodyPr/>
                    <a:lstStyle/>
                    <a:p>
                      <a:r>
                        <a:rPr lang="es-CO" sz="1700" b="1" dirty="0">
                          <a:effectLst/>
                        </a:rPr>
                        <a:t>Crecimiento del Equipo</a:t>
                      </a:r>
                      <a:endParaRPr lang="es-CO" sz="1700" dirty="0"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dirty="0">
                          <a:effectLst/>
                        </a:rPr>
                        <a:t>100% del equipo con al menos una certificación técnica relevante.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81684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F630234-0A9E-2D5A-6802-B958216D7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6543"/>
            <a:ext cx="108798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112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92C02-9E9D-0C28-8925-5FFD9FF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8714720" cy="1461909"/>
          </a:xfrm>
        </p:spPr>
        <p:txBody>
          <a:bodyPr anchor="b">
            <a:normAutofit/>
          </a:bodyPr>
          <a:lstStyle/>
          <a:p>
            <a:r>
              <a:rPr lang="es-CO" sz="3700" i="1" dirty="0">
                <a:latin typeface="Aptos Display (Títulos)"/>
              </a:rPr>
              <a:t>Próximos Pasos:</a:t>
            </a:r>
            <a:endParaRPr lang="es-CO" sz="3700" dirty="0">
              <a:latin typeface="Aptos Display (Títulos)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7711A-66CD-4B0D-BE50-367F93F2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9647592" cy="351978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s-ES" sz="1700" dirty="0"/>
              <a:t>Socializar el plan con los </a:t>
            </a:r>
            <a:r>
              <a:rPr lang="es-ES" sz="1700" dirty="0" err="1"/>
              <a:t>stakeholders</a:t>
            </a:r>
            <a:r>
              <a:rPr lang="es-ES" sz="1700" dirty="0"/>
              <a:t> en un taller de priorización.</a:t>
            </a:r>
          </a:p>
          <a:p>
            <a:pPr algn="l">
              <a:buFont typeface="+mj-lt"/>
              <a:buAutoNum type="arabicPeriod"/>
            </a:pPr>
            <a:r>
              <a:rPr lang="es-ES" sz="1700" dirty="0"/>
              <a:t>Iniciar la gestión de un back-log de trabajo para priorizar los proyectos.</a:t>
            </a:r>
          </a:p>
          <a:p>
            <a:pPr>
              <a:buFont typeface="+mj-lt"/>
              <a:buAutoNum type="arabicPeriod"/>
            </a:pPr>
            <a:r>
              <a:rPr lang="es-ES" sz="1700" dirty="0"/>
              <a:t>Asignar recursos y presupuesto por área.</a:t>
            </a:r>
          </a:p>
          <a:p>
            <a:pPr algn="l">
              <a:buFont typeface="+mj-lt"/>
              <a:buAutoNum type="arabicPeriod"/>
            </a:pPr>
            <a:r>
              <a:rPr lang="es-ES" sz="1700" dirty="0"/>
              <a:t>Habilitar la herramienta de gestión documental (GIT-Hub)</a:t>
            </a:r>
          </a:p>
          <a:p>
            <a:pPr algn="l">
              <a:buFont typeface="+mj-lt"/>
              <a:buAutoNum type="arabicPeriod"/>
            </a:pPr>
            <a:r>
              <a:rPr lang="es-ES" sz="1700" dirty="0"/>
              <a:t>Habilitar  </a:t>
            </a:r>
            <a:r>
              <a:rPr lang="es-ES" sz="1700" dirty="0" err="1"/>
              <a:t>MLFlow</a:t>
            </a:r>
            <a:r>
              <a:rPr lang="es-ES" sz="1700" dirty="0"/>
              <a:t> para el control de versiones y seguimiento a los proyectos de IA</a:t>
            </a:r>
            <a:endParaRPr lang="es-CO" sz="1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30AD19-8795-1B43-3266-64781D00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4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625509-8D7D-A4DE-C378-6C65CE57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Gracias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3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92C02-9E9D-0C28-8925-5FFD9FF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8714720" cy="1461909"/>
          </a:xfrm>
        </p:spPr>
        <p:txBody>
          <a:bodyPr anchor="b">
            <a:normAutofit/>
          </a:bodyPr>
          <a:lstStyle/>
          <a:p>
            <a:r>
              <a:rPr lang="es-ES" sz="3700" b="0" i="1" dirty="0">
                <a:effectLst/>
                <a:latin typeface="Aptos Display (Títulos)"/>
              </a:rPr>
              <a:t>Objetivo General</a:t>
            </a:r>
            <a:endParaRPr lang="es-CO" sz="3700" dirty="0">
              <a:latin typeface="Aptos Display (Títulos)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7711A-66CD-4B0D-BE50-367F93F2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9647592" cy="1547815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s-ES" b="0" i="0" dirty="0">
                <a:solidFill>
                  <a:srgbClr val="404040"/>
                </a:solidFill>
                <a:effectLst/>
              </a:rPr>
              <a:t>Alinear los esfuerzos del equipo de ciencia de datos con los objetivos estratégicos de la empresa, garantizando escalabilidad, impacto medible y crecimiento profesional, mediante un enfoque estructurado en 9 pilares clave.</a:t>
            </a:r>
            <a:endParaRPr lang="es-CO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30AD19-8795-1B43-3266-64781D00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9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92C02-9E9D-0C28-8925-5FFD9FF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8714720" cy="1461909"/>
          </a:xfrm>
        </p:spPr>
        <p:txBody>
          <a:bodyPr anchor="b">
            <a:normAutofit/>
          </a:bodyPr>
          <a:lstStyle/>
          <a:p>
            <a:r>
              <a:rPr lang="es-ES" sz="3700" i="1" dirty="0">
                <a:latin typeface="Aptos Display (Títulos)"/>
              </a:rPr>
              <a:t>1. Diseño de un Plan Estratégico </a:t>
            </a:r>
            <a:br>
              <a:rPr lang="es-ES" sz="3700" i="1" dirty="0">
                <a:latin typeface="Aptos Display (Títulos)"/>
              </a:rPr>
            </a:br>
            <a:r>
              <a:rPr lang="es-ES" sz="3700" i="1" dirty="0">
                <a:latin typeface="Aptos Display (Títulos)"/>
              </a:rPr>
              <a:t>para Alinear Objetivos</a:t>
            </a:r>
            <a:endParaRPr lang="es-CO" sz="3700" i="1" dirty="0">
              <a:latin typeface="Aptos Display (Títulos)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7711A-66CD-4B0D-BE50-367F93F2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9647592" cy="351978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Objetivo: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Vincular las metas del equipo de ciencia de datos con los objetivos corporativos (ej.: convergencia de servicios pospago + banda ancha).</a:t>
            </a:r>
          </a:p>
          <a:p>
            <a:pPr marL="0" indent="0" algn="l">
              <a:buNone/>
            </a:pPr>
            <a:endParaRPr lang="es-ES" sz="1700" b="0" i="0" dirty="0">
              <a:solidFill>
                <a:srgbClr val="40404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Componentes Clave:</a:t>
            </a:r>
            <a:endParaRPr lang="es-ES" sz="1700" b="0" i="0" dirty="0">
              <a:solidFill>
                <a:srgbClr val="40404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700" b="0" i="0" dirty="0">
                <a:solidFill>
                  <a:srgbClr val="404040"/>
                </a:solidFill>
                <a:effectLst/>
              </a:rPr>
              <a:t>Definir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KPIs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 duales (técnicos y de negocio).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700" b="0" i="0" dirty="0">
                <a:solidFill>
                  <a:srgbClr val="404040"/>
                </a:solidFill>
                <a:effectLst/>
              </a:rPr>
              <a:t>Crear un </a:t>
            </a:r>
            <a:r>
              <a:rPr lang="es-ES" sz="1700" b="0" i="1" dirty="0">
                <a:solidFill>
                  <a:srgbClr val="404040"/>
                </a:solidFill>
                <a:effectLst/>
              </a:rPr>
              <a:t>Project </a:t>
            </a:r>
            <a:r>
              <a:rPr lang="es-ES" sz="1700" b="0" i="1" dirty="0" err="1">
                <a:solidFill>
                  <a:srgbClr val="404040"/>
                </a:solidFill>
                <a:effectLst/>
              </a:rPr>
              <a:t>Charter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por iniciativa con objetivos claros.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700" b="0" i="0" dirty="0">
                <a:solidFill>
                  <a:srgbClr val="404040"/>
                </a:solidFill>
                <a:effectLst/>
              </a:rPr>
              <a:t>Priorizar proyectos que impulsen la retención de clientes de alto valor.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Herramientas: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Jira (gestión de proyectos),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Confluence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 (documentación).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Responsables: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Líder de Ciencia de Datos,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Product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Owner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30AD19-8795-1B43-3266-64781D00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92C02-9E9D-0C28-8925-5FFD9FF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8714720" cy="1461909"/>
          </a:xfrm>
        </p:spPr>
        <p:txBody>
          <a:bodyPr anchor="b">
            <a:normAutofit/>
          </a:bodyPr>
          <a:lstStyle/>
          <a:p>
            <a:r>
              <a:rPr lang="es-ES" sz="3700" i="1" dirty="0">
                <a:latin typeface="Aptos Display (Títulos)"/>
              </a:rPr>
              <a:t>2. Cumplimiento de Requisitos Técnicos </a:t>
            </a:r>
            <a:br>
              <a:rPr lang="es-ES" sz="3700" i="1" dirty="0">
                <a:latin typeface="Aptos Display (Títulos)"/>
              </a:rPr>
            </a:br>
            <a:r>
              <a:rPr lang="es-ES" sz="3700" i="1" dirty="0">
                <a:latin typeface="Aptos Display (Títulos)"/>
              </a:rPr>
              <a:t>y de Negocio</a:t>
            </a:r>
            <a:endParaRPr lang="es-CO" sz="3700" i="1" dirty="0">
              <a:latin typeface="Aptos Display (Títulos)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7711A-66CD-4B0D-BE50-367F93F2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9647592" cy="351978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Objetivo: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Asegurar que los proyectos cumplan estándares técnicos y entreguen valor tangible.</a:t>
            </a:r>
          </a:p>
          <a:p>
            <a:pPr marL="0" indent="0" algn="l">
              <a:buNone/>
            </a:pPr>
            <a:endParaRPr lang="es-ES" sz="1700" b="0" i="0" dirty="0">
              <a:solidFill>
                <a:srgbClr val="40404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Componentes Clave:</a:t>
            </a:r>
            <a:endParaRPr lang="es-ES" sz="1700" b="0" i="0" dirty="0">
              <a:solidFill>
                <a:srgbClr val="40404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700" b="0" i="1" dirty="0" err="1">
                <a:solidFill>
                  <a:srgbClr val="404040"/>
                </a:solidFill>
                <a:effectLst/>
              </a:rPr>
              <a:t>Checklist</a:t>
            </a:r>
            <a:r>
              <a:rPr lang="es-ES" sz="1700" b="0" i="1" dirty="0">
                <a:solidFill>
                  <a:srgbClr val="404040"/>
                </a:solidFill>
                <a:effectLst/>
              </a:rPr>
              <a:t> de Validación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s-ES" sz="1700" b="0" i="0" dirty="0">
                <a:solidFill>
                  <a:srgbClr val="404040"/>
                </a:solidFill>
                <a:effectLst/>
              </a:rPr>
              <a:t>Técnico: Reproducibilidad del código, métricas de modelos (AUC &gt; 0.85).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s-ES" sz="1700" b="0" i="0" dirty="0">
                <a:solidFill>
                  <a:srgbClr val="404040"/>
                </a:solidFill>
                <a:effectLst/>
              </a:rPr>
              <a:t>Negocio: ROI estimado &gt; 200%.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700" b="0" i="0" dirty="0">
                <a:solidFill>
                  <a:srgbClr val="404040"/>
                </a:solidFill>
                <a:effectLst/>
              </a:rPr>
              <a:t>Reuniones trimestrales con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stakeholders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 para validar prioridades.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Herramientas: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GitHub (versionado),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MLflow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 (registro de modelos).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Responsables: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Equipo de Desarrollo, Comité de Gobernanza.</a:t>
            </a:r>
            <a:endParaRPr lang="es-CO" sz="1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30AD19-8795-1B43-3266-64781D00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6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92C02-9E9D-0C28-8925-5FFD9FF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8714720" cy="1461909"/>
          </a:xfrm>
        </p:spPr>
        <p:txBody>
          <a:bodyPr anchor="b">
            <a:normAutofit/>
          </a:bodyPr>
          <a:lstStyle/>
          <a:p>
            <a:r>
              <a:rPr lang="es-ES" sz="3700" i="1" dirty="0">
                <a:latin typeface="Aptos Display (Títulos)"/>
              </a:rPr>
              <a:t>Medición y Aumento del Impacto </a:t>
            </a:r>
            <a:br>
              <a:rPr lang="es-ES" sz="3700" i="1" dirty="0">
                <a:latin typeface="Aptos Display (Títulos)"/>
              </a:rPr>
            </a:br>
            <a:r>
              <a:rPr lang="es-ES" sz="3700" i="1" dirty="0">
                <a:latin typeface="Aptos Display (Títulos)"/>
              </a:rPr>
              <a:t>en el Negocio</a:t>
            </a:r>
            <a:endParaRPr lang="es-CO" sz="3700" i="1" dirty="0">
              <a:latin typeface="Aptos Display (Títulos)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7711A-66CD-4B0D-BE50-367F93F2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9647592" cy="351978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Objetivo: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Cuantificar el valor generado por los modelos y maximizar su adopción.</a:t>
            </a:r>
          </a:p>
          <a:p>
            <a:pPr marL="0" indent="0" algn="l">
              <a:buNone/>
            </a:pPr>
            <a:endParaRPr lang="es-ES" sz="1700" b="0" i="0" dirty="0">
              <a:solidFill>
                <a:srgbClr val="40404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Componentes Clave:</a:t>
            </a:r>
            <a:endParaRPr lang="es-ES" sz="1700" b="0" i="0" dirty="0">
              <a:solidFill>
                <a:srgbClr val="40404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700" b="0" i="0" dirty="0" err="1">
                <a:solidFill>
                  <a:srgbClr val="404040"/>
                </a:solidFill>
                <a:effectLst/>
              </a:rPr>
              <a:t>Dashboard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 con métricas técnicas (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Recall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, Precisión) y de negocio (clientes retenidos, ingresos).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700" b="0" i="1" dirty="0">
                <a:solidFill>
                  <a:srgbClr val="404040"/>
                </a:solidFill>
                <a:effectLst/>
              </a:rPr>
              <a:t>A/B </a:t>
            </a:r>
            <a:r>
              <a:rPr lang="es-ES" sz="1700" b="0" i="1" dirty="0" err="1">
                <a:solidFill>
                  <a:srgbClr val="404040"/>
                </a:solidFill>
                <a:effectLst/>
              </a:rPr>
              <a:t>Testing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para validar el impacto de acciones basadas en modelos.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Herramientas: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Amazon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Tableau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 / PBI (visualización), AWS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SageMaker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 (experimentación).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Responsables: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Analistas de Negocio, Equipo de Marketing.</a:t>
            </a:r>
            <a:endParaRPr lang="es-CO" sz="1700" dirty="0">
              <a:latin typeface="Aptos Display (Títulos)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30AD19-8795-1B43-3266-64781D00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7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92C02-9E9D-0C28-8925-5FFD9FF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8714720" cy="1461909"/>
          </a:xfrm>
        </p:spPr>
        <p:txBody>
          <a:bodyPr anchor="b">
            <a:normAutofit/>
          </a:bodyPr>
          <a:lstStyle/>
          <a:p>
            <a:r>
              <a:rPr lang="es-ES" sz="3700" i="1" dirty="0">
                <a:latin typeface="Aptos Display (Títulos)"/>
              </a:rPr>
              <a:t>4.</a:t>
            </a:r>
            <a:r>
              <a:rPr lang="es-CO" sz="3700" i="1" dirty="0">
                <a:latin typeface="Aptos Display (Títulos)"/>
              </a:rPr>
              <a:t> Adopción de Tecnologías Emergentes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7711A-66CD-4B0D-BE50-367F93F2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9647592" cy="351978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CO" sz="1700" b="1" i="0" dirty="0">
                <a:solidFill>
                  <a:srgbClr val="404040"/>
                </a:solidFill>
                <a:effectLst/>
              </a:rPr>
              <a:t>Objetivo:</a:t>
            </a:r>
            <a:r>
              <a:rPr lang="es-CO" sz="1700" b="0" i="0" dirty="0">
                <a:solidFill>
                  <a:srgbClr val="404040"/>
                </a:solidFill>
                <a:effectLst/>
              </a:rPr>
              <a:t> Innovar mediante IA generativa, </a:t>
            </a:r>
            <a:r>
              <a:rPr lang="es-CO" sz="1700" b="0" i="0" dirty="0" err="1">
                <a:solidFill>
                  <a:srgbClr val="404040"/>
                </a:solidFill>
                <a:effectLst/>
              </a:rPr>
              <a:t>MLOps</a:t>
            </a:r>
            <a:r>
              <a:rPr lang="es-CO" sz="1700" b="0" i="0" dirty="0">
                <a:solidFill>
                  <a:srgbClr val="404040"/>
                </a:solidFill>
                <a:effectLst/>
              </a:rPr>
              <a:t> y análisis en tiempo real.</a:t>
            </a:r>
          </a:p>
          <a:p>
            <a:pPr marL="0" indent="0" algn="l">
              <a:buNone/>
            </a:pPr>
            <a:endParaRPr lang="es-CO" sz="1700" b="0" i="0" dirty="0">
              <a:solidFill>
                <a:srgbClr val="40404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sz="1700" b="1" i="0" dirty="0">
                <a:solidFill>
                  <a:srgbClr val="404040"/>
                </a:solidFill>
                <a:effectLst/>
              </a:rPr>
              <a:t>Componentes Clave:</a:t>
            </a:r>
            <a:endParaRPr lang="es-CO" sz="1700" b="0" i="0" dirty="0">
              <a:solidFill>
                <a:srgbClr val="40404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CO" sz="1700" b="0" i="0" dirty="0">
                <a:solidFill>
                  <a:srgbClr val="404040"/>
                </a:solidFill>
                <a:effectLst/>
              </a:rPr>
              <a:t>Pilotaje de </a:t>
            </a:r>
            <a:r>
              <a:rPr lang="es-CO" sz="1700" b="0" i="1" dirty="0" err="1">
                <a:solidFill>
                  <a:srgbClr val="404040"/>
                </a:solidFill>
                <a:effectLst/>
              </a:rPr>
              <a:t>GenAI</a:t>
            </a:r>
            <a:r>
              <a:rPr lang="es-CO" sz="1700" b="0" i="0" dirty="0">
                <a:solidFill>
                  <a:srgbClr val="404040"/>
                </a:solidFill>
                <a:effectLst/>
              </a:rPr>
              <a:t> para personalización de ofertas (ej.: </a:t>
            </a:r>
            <a:r>
              <a:rPr lang="es-CO" sz="1700" b="0" i="0" dirty="0" err="1">
                <a:solidFill>
                  <a:srgbClr val="404040"/>
                </a:solidFill>
                <a:effectLst/>
              </a:rPr>
              <a:t>chatbots</a:t>
            </a:r>
            <a:r>
              <a:rPr lang="es-CO" sz="1700" b="0" i="0" dirty="0">
                <a:solidFill>
                  <a:srgbClr val="404040"/>
                </a:solidFill>
                <a:effectLst/>
              </a:rPr>
              <a:t> con AWS </a:t>
            </a:r>
            <a:r>
              <a:rPr lang="es-CO" sz="1700" b="0" i="0" dirty="0" err="1">
                <a:solidFill>
                  <a:srgbClr val="404040"/>
                </a:solidFill>
                <a:effectLst/>
              </a:rPr>
              <a:t>Bedrock</a:t>
            </a:r>
            <a:r>
              <a:rPr lang="es-CO" sz="1700" b="0" i="0" dirty="0">
                <a:solidFill>
                  <a:srgbClr val="404040"/>
                </a:solidFill>
                <a:effectLst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CO" sz="1700" b="0" i="0" dirty="0">
                <a:solidFill>
                  <a:srgbClr val="404040"/>
                </a:solidFill>
                <a:effectLst/>
              </a:rPr>
              <a:t>Automatización de pipelines con </a:t>
            </a:r>
            <a:r>
              <a:rPr lang="es-CO" sz="1700" b="0" i="0" dirty="0" err="1">
                <a:solidFill>
                  <a:srgbClr val="404040"/>
                </a:solidFill>
                <a:effectLst/>
              </a:rPr>
              <a:t>Kubeflow</a:t>
            </a:r>
            <a:r>
              <a:rPr lang="es-CO" sz="1700" b="0" i="0" dirty="0">
                <a:solidFill>
                  <a:srgbClr val="404040"/>
                </a:solidFill>
                <a:effectLst/>
              </a:rPr>
              <a:t> y </a:t>
            </a:r>
            <a:r>
              <a:rPr lang="es-CO" sz="1700" b="0" i="0" dirty="0" err="1">
                <a:solidFill>
                  <a:srgbClr val="404040"/>
                </a:solidFill>
                <a:effectLst/>
              </a:rPr>
              <a:t>Airflow</a:t>
            </a:r>
            <a:r>
              <a:rPr lang="es-CO" sz="1700" b="0" i="0" dirty="0">
                <a:solidFill>
                  <a:srgbClr val="40404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sz="1700" b="1" i="0" dirty="0">
                <a:solidFill>
                  <a:srgbClr val="404040"/>
                </a:solidFill>
                <a:effectLst/>
              </a:rPr>
              <a:t>Herramientas:</a:t>
            </a:r>
            <a:r>
              <a:rPr lang="es-CO" sz="1700" b="0" i="0" dirty="0">
                <a:solidFill>
                  <a:srgbClr val="404040"/>
                </a:solidFill>
                <a:effectLst/>
              </a:rPr>
              <a:t> Amazon </a:t>
            </a:r>
            <a:r>
              <a:rPr lang="es-CO" sz="1700" b="0" i="0" dirty="0" err="1">
                <a:solidFill>
                  <a:srgbClr val="404040"/>
                </a:solidFill>
                <a:effectLst/>
              </a:rPr>
              <a:t>SageMaker</a:t>
            </a:r>
            <a:r>
              <a:rPr lang="es-CO" sz="1700" b="0" i="0" dirty="0">
                <a:solidFill>
                  <a:srgbClr val="404040"/>
                </a:solidFill>
                <a:effectLst/>
              </a:rPr>
              <a:t> </a:t>
            </a:r>
            <a:r>
              <a:rPr lang="es-CO" sz="1700" b="0" i="0" dirty="0" err="1">
                <a:solidFill>
                  <a:srgbClr val="404040"/>
                </a:solidFill>
                <a:effectLst/>
              </a:rPr>
              <a:t>JumpStart</a:t>
            </a:r>
            <a:r>
              <a:rPr lang="es-CO" sz="1700" b="0" i="0" dirty="0">
                <a:solidFill>
                  <a:srgbClr val="404040"/>
                </a:solidFill>
                <a:effectLst/>
              </a:rPr>
              <a:t>, Apache Kafka (</a:t>
            </a:r>
            <a:r>
              <a:rPr lang="es-CO" sz="1700" b="0" i="0" dirty="0" err="1">
                <a:solidFill>
                  <a:srgbClr val="404040"/>
                </a:solidFill>
                <a:effectLst/>
              </a:rPr>
              <a:t>streaming</a:t>
            </a:r>
            <a:r>
              <a:rPr lang="es-CO" sz="1700" b="0" i="0" dirty="0">
                <a:solidFill>
                  <a:srgbClr val="404040"/>
                </a:solidFill>
                <a:effectLst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sz="1700" b="1" i="0" dirty="0">
                <a:solidFill>
                  <a:srgbClr val="404040"/>
                </a:solidFill>
                <a:effectLst/>
              </a:rPr>
              <a:t>Responsables:</a:t>
            </a:r>
            <a:r>
              <a:rPr lang="es-CO" sz="1700" b="0" i="0" dirty="0">
                <a:solidFill>
                  <a:srgbClr val="404040"/>
                </a:solidFill>
                <a:effectLst/>
              </a:rPr>
              <a:t> Ingenieros de ML, COE (Centro de Excelencia).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30AD19-8795-1B43-3266-64781D00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4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92C02-9E9D-0C28-8925-5FFD9FF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8714720" cy="1461909"/>
          </a:xfrm>
        </p:spPr>
        <p:txBody>
          <a:bodyPr anchor="b">
            <a:normAutofit/>
          </a:bodyPr>
          <a:lstStyle/>
          <a:p>
            <a:r>
              <a:rPr lang="es-ES" sz="3700" i="1" dirty="0">
                <a:latin typeface="Aptos Display (Títulos)"/>
              </a:rPr>
              <a:t>5. Gestión de Campañas Basadas en Modelos</a:t>
            </a:r>
            <a:endParaRPr lang="es-CO" sz="3700" i="1" dirty="0">
              <a:latin typeface="Aptos Display (Títulos)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7711A-66CD-4B0D-BE50-367F93F2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9647592" cy="351978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Objetivo: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Conectar propensiones con acciones de marketing efectivas.</a:t>
            </a:r>
          </a:p>
          <a:p>
            <a:pPr marL="0" indent="0" algn="l">
              <a:buNone/>
            </a:pPr>
            <a:endParaRPr lang="es-ES" sz="1700" b="0" i="0" dirty="0">
              <a:solidFill>
                <a:srgbClr val="40404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Componentes Clave:</a:t>
            </a:r>
            <a:endParaRPr lang="es-ES" sz="1700" b="0" i="0" dirty="0">
              <a:solidFill>
                <a:srgbClr val="40404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700" b="0" i="0" dirty="0">
                <a:solidFill>
                  <a:srgbClr val="404040"/>
                </a:solidFill>
                <a:effectLst/>
              </a:rPr>
              <a:t>Segmentación por riesgo (alto/medio/bajo) y activación en canales específicos (SMS, email, app).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700" b="0" i="0" dirty="0">
                <a:solidFill>
                  <a:srgbClr val="404040"/>
                </a:solidFill>
                <a:effectLst/>
              </a:rPr>
              <a:t>Automatización de campañas con AWS Lambda + Salesforce.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Herramientas: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Amazon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Personalize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 (segmentación),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Braze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 (automatización).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Responsables: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Equipo de Marketing, Ingenieros de Datos.</a:t>
            </a:r>
            <a:endParaRPr lang="es-CO" sz="1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30AD19-8795-1B43-3266-64781D00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9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92C02-9E9D-0C28-8925-5FFD9FF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8714720" cy="1461909"/>
          </a:xfrm>
        </p:spPr>
        <p:txBody>
          <a:bodyPr anchor="b">
            <a:normAutofit/>
          </a:bodyPr>
          <a:lstStyle/>
          <a:p>
            <a:r>
              <a:rPr lang="es-ES" sz="3700" i="1" dirty="0">
                <a:latin typeface="Aptos Display (Títulos)"/>
              </a:rPr>
              <a:t>6. Desarrollo y Crecimiento del Equipo</a:t>
            </a:r>
            <a:endParaRPr lang="es-CO" sz="3700" i="1" dirty="0">
              <a:latin typeface="Aptos Display (Títulos)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7711A-66CD-4B0D-BE50-367F93F2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6" y="2451530"/>
            <a:ext cx="9647592" cy="351978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Objetivo: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Fomentar habilidades técnicas y liderazgo interno.</a:t>
            </a:r>
          </a:p>
          <a:p>
            <a:pPr marL="0" indent="0" algn="l">
              <a:buNone/>
            </a:pPr>
            <a:endParaRPr lang="es-ES" sz="1700" b="0" i="0" dirty="0">
              <a:solidFill>
                <a:srgbClr val="40404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Componentes Clave:</a:t>
            </a:r>
            <a:endParaRPr lang="es-ES" sz="1700" b="0" i="0" dirty="0">
              <a:solidFill>
                <a:srgbClr val="40404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700" b="0" i="0" dirty="0">
                <a:solidFill>
                  <a:srgbClr val="404040"/>
                </a:solidFill>
                <a:effectLst/>
              </a:rPr>
              <a:t>Mentoría cruzada (ej.: economistas aprenden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MLOps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, ingenieros dominan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storytelling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700" b="0" i="0" dirty="0">
                <a:solidFill>
                  <a:srgbClr val="404040"/>
                </a:solidFill>
                <a:effectLst/>
              </a:rPr>
              <a:t>Certificaciones en AWS y cursos de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GenAI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 (Coursera).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700" b="0" i="0" dirty="0">
                <a:solidFill>
                  <a:srgbClr val="404040"/>
                </a:solidFill>
                <a:effectLst/>
              </a:rPr>
              <a:t>Proyectos de innovación con 10% del tiempo laboral.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Herramientas: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GitHub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Codespaces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, AWS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Responsables: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Líder de Equipo, COE.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O" sz="1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30AD19-8795-1B43-3266-64781D00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0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92C02-9E9D-0C28-8925-5FFD9FF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8714720" cy="1461909"/>
          </a:xfrm>
        </p:spPr>
        <p:txBody>
          <a:bodyPr anchor="b">
            <a:normAutofit/>
          </a:bodyPr>
          <a:lstStyle/>
          <a:p>
            <a:r>
              <a:rPr lang="es-ES" sz="3700" i="1" dirty="0">
                <a:latin typeface="Aptos Display (Títulos)"/>
              </a:rPr>
              <a:t>7. Escalabilidad y Optimización de Proyectos</a:t>
            </a:r>
            <a:endParaRPr lang="es-CO" sz="3700" i="1" dirty="0">
              <a:latin typeface="Aptos Display (Títulos)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7711A-66CD-4B0D-BE50-367F93F2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9647592" cy="351978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Objetivo: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Garantizar que las soluciones sean eficientes y adaptables.</a:t>
            </a:r>
          </a:p>
          <a:p>
            <a:pPr marL="0" indent="0" algn="l">
              <a:buNone/>
            </a:pPr>
            <a:endParaRPr lang="es-ES" sz="1700" b="0" i="0" dirty="0">
              <a:solidFill>
                <a:srgbClr val="40404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Componentes Clave:</a:t>
            </a:r>
            <a:endParaRPr lang="es-ES" sz="1700" b="0" i="0" dirty="0">
              <a:solidFill>
                <a:srgbClr val="40404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700" b="0" i="0" dirty="0">
                <a:solidFill>
                  <a:srgbClr val="404040"/>
                </a:solidFill>
                <a:effectLst/>
              </a:rPr>
              <a:t>Versionado de modelos y datos con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MLflow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 +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GuitHub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700" b="0" i="0" dirty="0">
                <a:solidFill>
                  <a:srgbClr val="404040"/>
                </a:solidFill>
                <a:effectLst/>
              </a:rPr>
              <a:t>Monitoreo de </a:t>
            </a:r>
            <a:r>
              <a:rPr lang="es-ES" sz="1700" b="0" i="1" dirty="0">
                <a:solidFill>
                  <a:srgbClr val="404040"/>
                </a:solidFill>
                <a:effectLst/>
              </a:rPr>
              <a:t>data </a:t>
            </a:r>
            <a:r>
              <a:rPr lang="es-ES" sz="1700" b="0" i="1" dirty="0" err="1">
                <a:solidFill>
                  <a:srgbClr val="404040"/>
                </a:solidFill>
                <a:effectLst/>
              </a:rPr>
              <a:t>drift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y reentrenamiento automático cada trimestre.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Herramientas: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Amazon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Redshift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 (almacenamiento),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Prometheus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 + </a:t>
            </a:r>
            <a:r>
              <a:rPr lang="es-ES" sz="1700" b="0" i="0" dirty="0" err="1">
                <a:solidFill>
                  <a:srgbClr val="404040"/>
                </a:solidFill>
                <a:effectLst/>
              </a:rPr>
              <a:t>Grafana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 (monitoreo).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1" i="0" dirty="0">
                <a:solidFill>
                  <a:srgbClr val="404040"/>
                </a:solidFill>
                <a:effectLst/>
              </a:rPr>
              <a:t>Responsables:</a:t>
            </a:r>
            <a:r>
              <a:rPr lang="es-ES" sz="1700" b="0" i="0" dirty="0">
                <a:solidFill>
                  <a:srgbClr val="404040"/>
                </a:solidFill>
                <a:effectLst/>
              </a:rPr>
              <a:t> Ingenieros de Datos, DevOps.</a:t>
            </a:r>
            <a:endParaRPr lang="es-CO" sz="1700" dirty="0">
              <a:latin typeface="Aptos Display (Títulos)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30AD19-8795-1B43-3266-64781D00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63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894</Words>
  <Application>Microsoft Office PowerPoint</Application>
  <PresentationFormat>Panorámica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Aptos Display (Títulos)</vt:lpstr>
      <vt:lpstr>Arial</vt:lpstr>
      <vt:lpstr>Tema de Office</vt:lpstr>
      <vt:lpstr>Liderazgo y Estrategia José Andrés Parra Ochoa</vt:lpstr>
      <vt:lpstr>Objetivo General</vt:lpstr>
      <vt:lpstr>1. Diseño de un Plan Estratégico  para Alinear Objetivos</vt:lpstr>
      <vt:lpstr>2. Cumplimiento de Requisitos Técnicos  y de Negocio</vt:lpstr>
      <vt:lpstr>Medición y Aumento del Impacto  en el Negocio</vt:lpstr>
      <vt:lpstr>4. Adopción de Tecnologías Emergentes</vt:lpstr>
      <vt:lpstr>5. Gestión de Campañas Basadas en Modelos</vt:lpstr>
      <vt:lpstr>6. Desarrollo y Crecimiento del Equipo</vt:lpstr>
      <vt:lpstr>7. Escalabilidad y Optimización de Proyectos</vt:lpstr>
      <vt:lpstr>8. Posicionamiento ante Stakeholders</vt:lpstr>
      <vt:lpstr>9. Estrategia de Datos y Gobernanza</vt:lpstr>
      <vt:lpstr>Roadmap de Implementación (12-18 meses)</vt:lpstr>
      <vt:lpstr>Métricas de Éxito</vt:lpstr>
      <vt:lpstr>Próximos Pasos: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Parra</dc:creator>
  <cp:lastModifiedBy>Andres Parra</cp:lastModifiedBy>
  <cp:revision>30</cp:revision>
  <dcterms:created xsi:type="dcterms:W3CDTF">2025-05-03T15:09:17Z</dcterms:created>
  <dcterms:modified xsi:type="dcterms:W3CDTF">2025-05-04T03:53:11Z</dcterms:modified>
</cp:coreProperties>
</file>