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0" r:id="rId6"/>
    <p:sldId id="269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CD399-9DF2-69F8-37E5-86AAAC499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21DF0F-8D9F-7154-62A1-597D12763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20F19-0FC9-5017-D819-E3A2AAF6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15CD3E-613D-EE26-67AB-83DF8251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E09A2F-D3CD-FB18-55AD-B7FBCE04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360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68A88-E264-23D0-417C-D2A1B50E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A87231-087D-2ECA-29A2-DE84B3F8E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0AAC6-654F-74F5-0D9E-9116CBDF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2FBEB-3757-76D8-3889-32503F53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2518A-605C-CE69-A231-5F6D1661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5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E7E4B8-7A57-E121-BD2D-82356DF27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6129D5-913B-824B-6BAE-15F7CBBEF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CD36F-72BC-C670-44F1-905EA0E4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67D3C-495A-95AA-1646-CE2D755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6EC7C-C022-5BDB-BF40-8C1832F0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85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5DA8D-2027-B5E3-F9A7-B5EB89F1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39DE2-BDDF-18A0-0CA0-D7E8A990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504E5-5492-EF1E-8A5A-38F69E1A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743D9-52EE-4809-4095-F27A3A93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415838-A00B-4CE6-E5B6-5C923D3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013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E388F-40AC-1CD6-1E12-7EF813BC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1C1CBC-CB96-EFD5-6CAB-1FCD1D90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02C6C-7C79-1438-B962-89FBCB9F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8D4E7-8F28-5A58-BB0D-05D5685C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82181-7730-C57C-F9B1-5FFBDFF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30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C9716-B342-82C1-8ED0-32358C75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C633D-FB1A-43BC-8B6C-5F383A988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0BC659-23D3-FDF6-C69E-FF8D828F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37A82-BCC0-AB64-EF1F-24678914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EED5DB-1084-80FE-76DE-24D14120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670097-597D-7F10-8593-5400EC08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72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FFAF-2FD5-7AC3-9D31-7E8437F1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D04CF4-D16B-008A-7858-D45BAA52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69B5B-C00F-9717-6777-C2C14687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476E37-2A96-36F1-10B4-51C0585E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46F869-D579-8B25-5609-4BA5713B7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C94BB2-954C-E503-3070-AAEE0868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53C624-2728-4B91-D7E2-AF13C8E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EF44F8-2F8C-C395-31F4-D77F0B10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2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CBBBA-3C2E-63EA-643F-83B9A23A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2352AF-4222-A2A3-3583-B80BDC6E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DC4826-8108-697C-72B8-1E5C63C8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00AD23-D5B3-6FD1-3816-6315A33A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739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581DCB-E5E3-E8DD-526B-D38C775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A8933B-4B8A-B471-7706-3D446D06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331892-8E11-5454-8B3D-7D1B45E4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1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A71AB-DECE-7D90-BE44-3660956A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A4387-141A-7DEF-39E6-C736652B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031C7F-9A31-254C-664F-8398DCC8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CA76B1-7EA6-BF09-E032-33868743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3F9EF-94AF-24F7-1EF9-38E94E7D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8472B4-C28D-06DC-DFDE-C1BC1529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66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0786E-413D-6952-00BC-F9346A72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9D4F21-3474-AB65-9C8B-AE1043554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6A2AC-F4DC-B22A-7191-9A4BFA3D2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99C292-66C9-FB45-4344-0E8C4DD6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6AB074-1F16-A265-0184-534BA4E8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3A0AAE-B7D2-C54F-5A2D-A22C6ABB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0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D88533-BE17-9A47-B2A3-899A6872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DF22AB-ABB5-6C95-7AF6-7191B558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16CF1-7D64-77AD-7BA8-EF82906AC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B40ED-7A6D-4964-BEA5-613BD12BE6AC}" type="datetimeFigureOut">
              <a:rPr lang="es-CO" smtClean="0"/>
              <a:t>3/05/2025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EF7EC-D9F8-01D0-E0F7-5B19D2DCA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EA053-8291-E012-3F12-110B6B6AE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C1E59-FF59-4952-AE22-F5E2FDB01D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17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EC689-6FE6-89E1-4B0B-BAF20C26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1" y="921715"/>
            <a:ext cx="7872883" cy="2635993"/>
          </a:xfrm>
        </p:spPr>
        <p:txBody>
          <a:bodyPr anchor="b">
            <a:normAutofit/>
          </a:bodyPr>
          <a:lstStyle/>
          <a:p>
            <a:pPr algn="l"/>
            <a:r>
              <a:rPr lang="es-ES" sz="4400" dirty="0"/>
              <a:t>Modelo Predictivo de </a:t>
            </a:r>
            <a:r>
              <a:rPr lang="es-ES" sz="4400" dirty="0" err="1"/>
              <a:t>Churn</a:t>
            </a:r>
            <a:br>
              <a:rPr lang="es-ES" sz="4400" dirty="0"/>
            </a:br>
            <a:r>
              <a:rPr lang="es-ES" sz="2000" dirty="0"/>
              <a:t>José Andrés Parra Ochoa</a:t>
            </a:r>
            <a:endParaRPr lang="es-CO" sz="2000" dirty="0"/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7F4DB-C447-ADFD-680A-199F8FAE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7139458" cy="1395022"/>
          </a:xfrm>
        </p:spPr>
        <p:txBody>
          <a:bodyPr anchor="t"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Servicio de Telefonía Móvil – Prepago</a:t>
            </a:r>
          </a:p>
          <a:p>
            <a:pPr algn="l"/>
            <a:r>
              <a:rPr lang="es-ES" sz="2000" dirty="0">
                <a:solidFill>
                  <a:srgbClr val="FFFFFF"/>
                </a:solidFill>
              </a:rPr>
              <a:t>Mayo - 2025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B81A4-058D-C4B3-769A-9D97F849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25509-8D7D-A4DE-C378-6C65CE57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933" y="613675"/>
            <a:ext cx="7634067" cy="895927"/>
          </a:xfrm>
        </p:spPr>
        <p:txBody>
          <a:bodyPr anchor="b">
            <a:normAutofit/>
          </a:bodyPr>
          <a:lstStyle/>
          <a:p>
            <a:r>
              <a:rPr lang="es-CO" sz="4000" b="0" i="1" dirty="0">
                <a:effectLst/>
                <a:latin typeface="Aptos Display (Títulos)"/>
              </a:rPr>
              <a:t>¿Preguntas o Comentarios?</a:t>
            </a:r>
            <a:endParaRPr lang="es-CO" sz="4000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F33F9-C016-8EBA-9A6C-291DD88C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98275"/>
            <a:ext cx="12192000" cy="46439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s-ES" sz="2000" b="0" i="1" dirty="0">
                <a:effectLst/>
                <a:latin typeface="Aptos (Cuerpo)"/>
              </a:rPr>
              <a:t>"Trabajemos juntos para convertir esta alerta temprana en retención efectiva."</a:t>
            </a:r>
            <a:endParaRPr lang="es-ES" sz="2000" b="0" i="0" dirty="0">
              <a:effectLst/>
              <a:latin typeface="Aptos (Cuerpo)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3688B3-1449-C7E4-9F7D-1A1E1F14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FA3BFC7-732D-B99E-54A0-786435CF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6" y="1972481"/>
            <a:ext cx="7972425" cy="34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8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25509-8D7D-A4DE-C378-6C65CE57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Gracias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92C02-9E9D-0C28-8925-5FFD9FF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714720" cy="1461909"/>
          </a:xfrm>
        </p:spPr>
        <p:txBody>
          <a:bodyPr anchor="b">
            <a:normAutofit/>
          </a:bodyPr>
          <a:lstStyle/>
          <a:p>
            <a:r>
              <a:rPr lang="es-ES" sz="3700" b="0" i="1" dirty="0">
                <a:effectLst/>
                <a:latin typeface="Aptos Display (Títulos)"/>
              </a:rPr>
              <a:t>¿Por qué enfocarnos </a:t>
            </a:r>
            <a:br>
              <a:rPr lang="es-ES" sz="3700" b="0" i="1" dirty="0">
                <a:effectLst/>
                <a:latin typeface="Aptos Display (Títulos)"/>
              </a:rPr>
            </a:br>
            <a:r>
              <a:rPr lang="es-ES" sz="3700" b="0" i="1" dirty="0">
                <a:effectLst/>
                <a:latin typeface="Aptos Display (Títulos)"/>
              </a:rPr>
              <a:t>en clientes prepago del producto móvil?</a:t>
            </a:r>
            <a:endParaRPr lang="es-CO" sz="3700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7711A-66CD-4B0D-BE50-367F93F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9647592" cy="3519780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Aptos (Cuerpo)"/>
              </a:rPr>
              <a:t>La pérdida estimada del último mes por </a:t>
            </a:r>
            <a:r>
              <a:rPr lang="es-ES" sz="1700" b="0" i="0" dirty="0" err="1">
                <a:effectLst/>
                <a:latin typeface="Aptos (Cuerpo)"/>
              </a:rPr>
              <a:t>Churn</a:t>
            </a:r>
            <a:r>
              <a:rPr lang="es-ES" sz="1700" b="0" i="0" dirty="0">
                <a:effectLst/>
                <a:latin typeface="Aptos (Cuerpo)"/>
              </a:rPr>
              <a:t> en clientes con </a:t>
            </a:r>
            <a:r>
              <a:rPr lang="es-ES" sz="1700" b="0" i="0" dirty="0" err="1">
                <a:effectLst/>
                <a:latin typeface="Aptos (Cuerpo)"/>
              </a:rPr>
              <a:t>revenue</a:t>
            </a:r>
            <a:r>
              <a:rPr lang="es-ES" sz="1700" b="0" i="0" dirty="0">
                <a:effectLst/>
                <a:latin typeface="Aptos (Cuerpo)"/>
              </a:rPr>
              <a:t> superior a $1</a:t>
            </a:r>
            <a:r>
              <a:rPr lang="es-ES" sz="1700" dirty="0">
                <a:latin typeface="Aptos (Cuerpo)"/>
              </a:rPr>
              <a:t>.</a:t>
            </a:r>
            <a:r>
              <a:rPr lang="es-ES" sz="1700" b="0" i="0" dirty="0">
                <a:effectLst/>
                <a:latin typeface="Aptos (Cuerpo)"/>
              </a:rPr>
              <a:t>500 es de</a:t>
            </a:r>
            <a:r>
              <a:rPr lang="es-ES" sz="1700" dirty="0">
                <a:latin typeface="Aptos (Cuerpo)"/>
              </a:rPr>
              <a:t> $</a:t>
            </a:r>
            <a:r>
              <a:rPr lang="es-CO" sz="1700" dirty="0">
                <a:latin typeface="Aptos (Cuerpo)"/>
              </a:rPr>
              <a:t>38’811.808,00 COP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O" sz="1700" dirty="0">
              <a:latin typeface="Aptos (Cue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700" dirty="0">
                <a:latin typeface="Aptos (Cuerpo)"/>
              </a:rPr>
              <a:t>El </a:t>
            </a:r>
            <a:r>
              <a:rPr lang="es-ES" sz="1700" b="0" i="0" dirty="0">
                <a:effectLst/>
                <a:latin typeface="Aptos (Cuerpo)"/>
              </a:rPr>
              <a:t>Objetivo del modelo: </a:t>
            </a:r>
            <a:r>
              <a:rPr lang="es-ES" sz="1700" b="1" i="0" dirty="0">
                <a:effectLst/>
                <a:latin typeface="Aptos (Cuerpo)"/>
              </a:rPr>
              <a:t>Identificar el 90% de los clientes que abandonarán</a:t>
            </a:r>
            <a:r>
              <a:rPr lang="es-ES" sz="1700" b="0" i="0" dirty="0">
                <a:effectLst/>
                <a:latin typeface="Aptos (Cuerpo)"/>
              </a:rPr>
              <a:t> el servicio para actuar preventivamente.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700" b="0" i="0" u="sng" dirty="0">
              <a:effectLst/>
              <a:latin typeface="Aptos (Cue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b="0" i="1" dirty="0">
                <a:effectLst/>
                <a:latin typeface="Aptos (Cuerpo)"/>
              </a:rPr>
              <a:t>Dado el impacto para la compañía que tiene el abandono de un cliente</a:t>
            </a:r>
          </a:p>
          <a:p>
            <a:pPr marL="457200" lvl="1" indent="0">
              <a:buNone/>
            </a:pPr>
            <a:r>
              <a:rPr lang="es-ES" sz="1700" b="0" i="1" dirty="0">
                <a:effectLst/>
                <a:latin typeface="Aptos (Cuerpo)"/>
              </a:rPr>
              <a:t>"El modelo prioriza sensibilidad sobre precisión: </a:t>
            </a:r>
          </a:p>
          <a:p>
            <a:pPr marL="457200" lvl="1" indent="0">
              <a:buNone/>
            </a:pPr>
            <a:r>
              <a:rPr lang="es-ES" sz="1700" b="0" i="1" dirty="0">
                <a:effectLst/>
                <a:latin typeface="Aptos (Cuerpo)"/>
              </a:rPr>
              <a:t>prefiere capturar la mayor cantidad de casos de </a:t>
            </a:r>
            <a:r>
              <a:rPr lang="es-ES" sz="1700" b="0" i="1" dirty="0" err="1">
                <a:effectLst/>
                <a:latin typeface="Aptos (Cuerpo)"/>
              </a:rPr>
              <a:t>Churn</a:t>
            </a:r>
            <a:r>
              <a:rPr lang="es-ES" sz="1700" b="0" i="1" dirty="0">
                <a:effectLst/>
                <a:latin typeface="Aptos (Cuerpo)"/>
              </a:rPr>
              <a:t> posible, incluso si incluye falsos positivos."</a:t>
            </a:r>
            <a:endParaRPr lang="es-ES" sz="1700" b="0" i="0" dirty="0">
              <a:effectLst/>
              <a:latin typeface="Aptos (Cuerpo)"/>
            </a:endParaRPr>
          </a:p>
          <a:p>
            <a:endParaRPr lang="es-CO" sz="1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0AD19-8795-1B43-3266-64781D0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8EC519-4CBB-990F-19B9-F5955F58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5" y="457201"/>
            <a:ext cx="10356591" cy="1133473"/>
          </a:xfrm>
        </p:spPr>
        <p:txBody>
          <a:bodyPr anchor="b">
            <a:normAutofit/>
          </a:bodyPr>
          <a:lstStyle/>
          <a:p>
            <a:r>
              <a:rPr lang="es-ES" sz="3600" b="0" i="1" dirty="0">
                <a:effectLst/>
                <a:latin typeface="Aptos Display (Títulos)"/>
              </a:rPr>
              <a:t>Nuestros clientes objetivo:</a:t>
            </a:r>
            <a:endParaRPr lang="es-CO" sz="3400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B1E24-89A7-2682-0B8A-A28E8051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690" y="1810324"/>
            <a:ext cx="5007041" cy="348779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s-ES" sz="1700" b="0" i="0" dirty="0">
                <a:effectLst/>
                <a:latin typeface="Aptos (Cuerpo)"/>
              </a:rPr>
              <a:t>La planta está distribuida en regiones así:</a:t>
            </a:r>
          </a:p>
          <a:p>
            <a:pPr lvl="1"/>
            <a:r>
              <a:rPr lang="es-ES" sz="1700" b="0" i="0" dirty="0">
                <a:effectLst/>
                <a:latin typeface="Aptos (Cuerpo)"/>
              </a:rPr>
              <a:t>El 40% de la planta pertenece a la regional COSTA</a:t>
            </a:r>
          </a:p>
          <a:p>
            <a:pPr lvl="1"/>
            <a:r>
              <a:rPr lang="es-ES" sz="1700" b="0" i="0" dirty="0">
                <a:effectLst/>
                <a:latin typeface="Aptos (Cuerpo)"/>
              </a:rPr>
              <a:t>seguido por el 29% de ANDINA</a:t>
            </a:r>
          </a:p>
          <a:p>
            <a:pPr lvl="1"/>
            <a:r>
              <a:rPr lang="es-ES" sz="1700" b="0" i="0" dirty="0">
                <a:effectLst/>
                <a:latin typeface="Aptos (Cuerpo)"/>
              </a:rPr>
              <a:t>16% BOGOTA  y </a:t>
            </a:r>
          </a:p>
          <a:p>
            <a:pPr lvl="1"/>
            <a:r>
              <a:rPr lang="es-ES" sz="1700" b="0" i="0" dirty="0">
                <a:effectLst/>
                <a:latin typeface="Aptos (Cuerpo)"/>
              </a:rPr>
              <a:t>15% SUR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700" b="0" i="0" dirty="0">
              <a:effectLst/>
              <a:latin typeface="Aptos (Cuerpo)"/>
            </a:endParaRPr>
          </a:p>
          <a:p>
            <a:pPr marL="457200" lvl="1" indent="0">
              <a:buNone/>
            </a:pPr>
            <a:r>
              <a:rPr lang="es-ES" sz="1700" dirty="0">
                <a:latin typeface="Aptos (Cuerpo)"/>
              </a:rPr>
              <a:t>La gran mayoría navegan en 4G, el 84%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700" dirty="0">
              <a:latin typeface="Aptos (Cuerpo)"/>
            </a:endParaRPr>
          </a:p>
          <a:p>
            <a:pPr marL="457200" lvl="1" indent="0">
              <a:buNone/>
            </a:pPr>
            <a:r>
              <a:rPr lang="es-ES" sz="1700" b="0" i="0" dirty="0">
                <a:effectLst/>
                <a:latin typeface="Aptos (Cuerpo)"/>
              </a:rPr>
              <a:t>Y el  92% </a:t>
            </a:r>
            <a:r>
              <a:rPr lang="es-ES" sz="1700" dirty="0">
                <a:latin typeface="Aptos (Cuerpo)"/>
              </a:rPr>
              <a:t>usan un smartphone</a:t>
            </a:r>
          </a:p>
          <a:p>
            <a:pPr marL="457200" lvl="1" indent="0">
              <a:buNone/>
            </a:pPr>
            <a:r>
              <a:rPr lang="es-ES" sz="1700" dirty="0">
                <a:latin typeface="Aptos (Cuerpo)"/>
              </a:rPr>
              <a:t>El 78% paga por los datos que consume</a:t>
            </a:r>
            <a:endParaRPr lang="es-CO" sz="1700" dirty="0">
              <a:latin typeface="Aptos (Cuerpo)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6887CB4-3D81-977D-9169-DFB1CDFB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6A8FEDF-8F1F-B127-7EFD-68FD6FF0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6" y="1642054"/>
            <a:ext cx="2600325" cy="18954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B7015B1-744E-638A-75C1-C8E456C004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5"/>
          <a:stretch/>
        </p:blipFill>
        <p:spPr>
          <a:xfrm>
            <a:off x="3420970" y="1685636"/>
            <a:ext cx="2628900" cy="180831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41BF3BC-C21E-94E7-3F9D-C9A9617B4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55" y="3653236"/>
            <a:ext cx="2667000" cy="238125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D259AAC-9596-9EEF-15BE-29AD1D5F5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385" y="3705136"/>
            <a:ext cx="2487846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0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8EC519-4CBB-990F-19B9-F5955F58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5" y="457201"/>
            <a:ext cx="10356591" cy="1133473"/>
          </a:xfrm>
        </p:spPr>
        <p:txBody>
          <a:bodyPr anchor="b">
            <a:normAutofit/>
          </a:bodyPr>
          <a:lstStyle/>
          <a:p>
            <a:r>
              <a:rPr lang="es-ES" sz="3600" b="0" i="1" dirty="0">
                <a:effectLst/>
                <a:latin typeface="Aptos Display (Títulos)"/>
              </a:rPr>
              <a:t>Sus hábitos de </a:t>
            </a:r>
            <a:r>
              <a:rPr lang="es-ES" sz="3600" i="1" dirty="0">
                <a:latin typeface="Aptos Display (Títulos)"/>
              </a:rPr>
              <a:t>consumo son:</a:t>
            </a:r>
            <a:endParaRPr lang="es-CO" sz="3400" dirty="0">
              <a:latin typeface="Aptos Display (Títulos)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6887CB4-3D81-977D-9169-DFB1CDFB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31C97C2-C847-A9A7-0D5F-8C05782F7549}"/>
              </a:ext>
            </a:extLst>
          </p:cNvPr>
          <p:cNvSpPr txBox="1">
            <a:spLocks/>
          </p:cNvSpPr>
          <p:nvPr/>
        </p:nvSpPr>
        <p:spPr>
          <a:xfrm>
            <a:off x="1620772" y="2047875"/>
            <a:ext cx="8483810" cy="165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700" dirty="0">
                <a:latin typeface="Aptos (Cuerpo)"/>
              </a:rPr>
              <a:t>En general hicieron un total de 678.261 recargas indicando un promedio de 2,56 recargas por usuario</a:t>
            </a:r>
          </a:p>
          <a:p>
            <a:r>
              <a:rPr lang="es-ES" sz="1700" dirty="0">
                <a:latin typeface="Aptos (Cuerpo)"/>
              </a:rPr>
              <a:t>Su monto de recarga promedio fue de $ 15.824 por usuario</a:t>
            </a:r>
          </a:p>
          <a:p>
            <a:r>
              <a:rPr lang="es-ES" sz="1700" dirty="0">
                <a:latin typeface="Aptos (Cuerpo)"/>
              </a:rPr>
              <a:t>Y su revene promedio fue de $ 15.116 por usuario</a:t>
            </a:r>
          </a:p>
          <a:p>
            <a:pPr marL="0" indent="0">
              <a:buNone/>
            </a:pPr>
            <a:r>
              <a:rPr lang="es-ES" sz="1700" dirty="0">
                <a:latin typeface="Aptos (Cuerpo)"/>
              </a:rPr>
              <a:t> Las regiones COSTA y ANDINA lideran los consumos promedio, seguido por BOGOTÁ</a:t>
            </a:r>
          </a:p>
          <a:p>
            <a:pPr marL="0" indent="0">
              <a:buNone/>
            </a:pPr>
            <a:endParaRPr lang="es-CO" sz="2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BD672E7-0ACA-0494-50B7-3E0924A7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3" y="3834206"/>
            <a:ext cx="10629039" cy="20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1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8EC519-4CBB-990F-19B9-F5955F58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5" y="457201"/>
            <a:ext cx="10356591" cy="1133473"/>
          </a:xfrm>
        </p:spPr>
        <p:txBody>
          <a:bodyPr anchor="b">
            <a:normAutofit/>
          </a:bodyPr>
          <a:lstStyle/>
          <a:p>
            <a:r>
              <a:rPr lang="es-ES" sz="3600" b="0" i="1" dirty="0">
                <a:effectLst/>
                <a:latin typeface="Aptos Display (Títulos)"/>
              </a:rPr>
              <a:t>Modelo propuesto</a:t>
            </a:r>
            <a:endParaRPr lang="es-CO" sz="3400" dirty="0">
              <a:latin typeface="Aptos Display (Títulos)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6887CB4-3D81-977D-9169-DFB1CDFB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31C97C2-C847-A9A7-0D5F-8C05782F7549}"/>
              </a:ext>
            </a:extLst>
          </p:cNvPr>
          <p:cNvSpPr txBox="1">
            <a:spLocks/>
          </p:cNvSpPr>
          <p:nvPr/>
        </p:nvSpPr>
        <p:spPr>
          <a:xfrm>
            <a:off x="1620772" y="2047874"/>
            <a:ext cx="8483810" cy="363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700" dirty="0">
                <a:latin typeface="Aptos (Cuerpo)"/>
              </a:rPr>
              <a:t>Para abordar el problema propuesto y hacer una predicción del </a:t>
            </a:r>
            <a:r>
              <a:rPr lang="es-ES" sz="1700" dirty="0" err="1">
                <a:latin typeface="Aptos (Cuerpo)"/>
              </a:rPr>
              <a:t>Churn</a:t>
            </a:r>
            <a:r>
              <a:rPr lang="es-ES" sz="1700" dirty="0">
                <a:latin typeface="Aptos (Cuerpo)"/>
              </a:rPr>
              <a:t> para desarrollar estrategias de retención, utilicé el algoritmo de Machine </a:t>
            </a:r>
            <a:r>
              <a:rPr lang="es-ES" sz="1700" dirty="0" err="1">
                <a:latin typeface="Aptos (Cuerpo)"/>
              </a:rPr>
              <a:t>Learning</a:t>
            </a:r>
            <a:r>
              <a:rPr lang="es-ES" sz="1700" dirty="0">
                <a:latin typeface="Aptos (Cuerpo)"/>
              </a:rPr>
              <a:t> </a:t>
            </a:r>
            <a:r>
              <a:rPr lang="es-ES" sz="1700" dirty="0" err="1">
                <a:latin typeface="Aptos (Cuerpo)"/>
              </a:rPr>
              <a:t>XGBoost</a:t>
            </a:r>
            <a:endParaRPr lang="es-ES" sz="1700" dirty="0">
              <a:latin typeface="Aptos (Cuerpo)"/>
            </a:endParaRPr>
          </a:p>
          <a:p>
            <a:endParaRPr lang="es-ES" sz="1700" dirty="0">
              <a:latin typeface="Aptos (Cuerpo)"/>
            </a:endParaRPr>
          </a:p>
          <a:p>
            <a:pPr lvl="1" algn="just"/>
            <a:r>
              <a:rPr lang="es-ES" sz="1700" dirty="0" err="1">
                <a:latin typeface="Aptos (Cuerpo)"/>
              </a:rPr>
              <a:t>XGBoost</a:t>
            </a:r>
            <a:r>
              <a:rPr lang="es-ES" sz="1700" dirty="0">
                <a:latin typeface="Aptos (Cuerpo)"/>
              </a:rPr>
              <a:t> (</a:t>
            </a:r>
            <a:r>
              <a:rPr lang="es-ES" sz="1700" dirty="0" err="1">
                <a:latin typeface="Aptos (Cuerpo)"/>
              </a:rPr>
              <a:t>eXtreme</a:t>
            </a:r>
            <a:r>
              <a:rPr lang="es-ES" sz="1700" dirty="0">
                <a:latin typeface="Aptos (Cuerpo)"/>
              </a:rPr>
              <a:t> </a:t>
            </a:r>
            <a:r>
              <a:rPr lang="es-ES" sz="1700" dirty="0" err="1">
                <a:latin typeface="Aptos (Cuerpo)"/>
              </a:rPr>
              <a:t>Gradient</a:t>
            </a:r>
            <a:r>
              <a:rPr lang="es-ES" sz="1700" dirty="0">
                <a:latin typeface="Aptos (Cuerpo)"/>
              </a:rPr>
              <a:t> </a:t>
            </a:r>
            <a:r>
              <a:rPr lang="es-ES" sz="1700" dirty="0" err="1">
                <a:latin typeface="Aptos (Cuerpo)"/>
              </a:rPr>
              <a:t>Boosting</a:t>
            </a:r>
            <a:r>
              <a:rPr lang="es-ES" sz="1700" dirty="0">
                <a:latin typeface="Aptos (Cuerpo)"/>
              </a:rPr>
              <a:t>) es un algoritmo de machine </a:t>
            </a:r>
            <a:r>
              <a:rPr lang="es-ES" sz="1700" dirty="0" err="1">
                <a:latin typeface="Aptos (Cuerpo)"/>
              </a:rPr>
              <a:t>learning</a:t>
            </a:r>
            <a:r>
              <a:rPr lang="es-ES" sz="1700" dirty="0">
                <a:latin typeface="Aptos (Cuerpo)"/>
              </a:rPr>
              <a:t> de alto rendimiento basado en el principio de </a:t>
            </a:r>
            <a:r>
              <a:rPr lang="es-ES" sz="1700" dirty="0" err="1">
                <a:latin typeface="Aptos (Cuerpo)"/>
              </a:rPr>
              <a:t>gradient</a:t>
            </a:r>
            <a:r>
              <a:rPr lang="es-ES" sz="1700" dirty="0">
                <a:latin typeface="Aptos (Cuerpo)"/>
              </a:rPr>
              <a:t> </a:t>
            </a:r>
            <a:r>
              <a:rPr lang="es-ES" sz="1700" dirty="0" err="1">
                <a:latin typeface="Aptos (Cuerpo)"/>
              </a:rPr>
              <a:t>boosting</a:t>
            </a:r>
            <a:r>
              <a:rPr lang="es-ES" sz="1700" dirty="0">
                <a:latin typeface="Aptos (Cuerpo)"/>
              </a:rPr>
              <a:t>, ampliamente utilizado en problemas de clasificación como la predicción de </a:t>
            </a:r>
            <a:r>
              <a:rPr lang="es-ES" sz="1700" dirty="0" err="1">
                <a:latin typeface="Aptos (Cuerpo)"/>
              </a:rPr>
              <a:t>churn</a:t>
            </a:r>
            <a:r>
              <a:rPr lang="es-ES" sz="1700" dirty="0">
                <a:latin typeface="Aptos (Cuerpo)"/>
              </a:rPr>
              <a:t>. </a:t>
            </a:r>
          </a:p>
          <a:p>
            <a:pPr lvl="1" algn="just"/>
            <a:endParaRPr lang="es-ES" sz="1700" dirty="0">
              <a:latin typeface="Aptos (Cuerpo)"/>
            </a:endParaRPr>
          </a:p>
          <a:p>
            <a:pPr lvl="1" algn="just"/>
            <a:r>
              <a:rPr lang="es-ES" sz="1700" dirty="0">
                <a:latin typeface="Aptos (Cuerpo)"/>
              </a:rPr>
              <a:t>Destaca por su eficiencia, precisión y capacidad para manejar datos complejos.</a:t>
            </a:r>
          </a:p>
          <a:p>
            <a:pPr lvl="1" algn="just"/>
            <a:endParaRPr lang="es-ES" sz="1700" dirty="0">
              <a:latin typeface="Aptos (Cuerpo)"/>
            </a:endParaRPr>
          </a:p>
          <a:p>
            <a:pPr lvl="1" algn="just"/>
            <a:r>
              <a:rPr lang="es-ES" sz="1700" dirty="0" err="1">
                <a:latin typeface="Aptos (Cuerpo)"/>
              </a:rPr>
              <a:t>XGBoost</a:t>
            </a:r>
            <a:r>
              <a:rPr lang="es-ES" sz="1700" dirty="0">
                <a:latin typeface="Aptos (Cuerpo)"/>
              </a:rPr>
              <a:t> es una de las mejores opciones para modelos de </a:t>
            </a:r>
            <a:r>
              <a:rPr lang="es-ES" sz="1700" dirty="0" err="1">
                <a:latin typeface="Aptos (Cuerpo)"/>
              </a:rPr>
              <a:t>churn</a:t>
            </a:r>
            <a:r>
              <a:rPr lang="es-ES" sz="1700" dirty="0">
                <a:latin typeface="Aptos (Cuerpo)"/>
              </a:rPr>
              <a:t> por su equilibrio entre precisión, velocidad e interpretabilidad. Su capacidad para manejar datos desbalanceados y relaciones complejas lo convierte en una herramienta estratégica para anticipar la rotación de clientes y mejorar la rentabilidad.</a:t>
            </a:r>
            <a:endParaRPr lang="es-CO" sz="1700" dirty="0">
              <a:latin typeface="Aptos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0283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6887CB4-3D81-977D-9169-DFB1CDFB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C010AF5-6442-06E8-9B18-6AF5FEFB548B}"/>
              </a:ext>
            </a:extLst>
          </p:cNvPr>
          <p:cNvSpPr txBox="1">
            <a:spLocks/>
          </p:cNvSpPr>
          <p:nvPr/>
        </p:nvSpPr>
        <p:spPr>
          <a:xfrm>
            <a:off x="1001935" y="171309"/>
            <a:ext cx="10356591" cy="1556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400" i="1" dirty="0">
                <a:latin typeface="Aptos Display (Títulos)"/>
              </a:rPr>
              <a:t>Métricas Técnicas: </a:t>
            </a:r>
            <a:br>
              <a:rPr lang="es-CO" sz="3400" i="1" dirty="0">
                <a:latin typeface="Aptos Display (Títulos)"/>
              </a:rPr>
            </a:br>
            <a:r>
              <a:rPr lang="es-CO" sz="3400" i="1" dirty="0">
                <a:latin typeface="Aptos Display (Títulos)"/>
              </a:rPr>
              <a:t>Equilibrio entre Detección y Eficiencia</a:t>
            </a:r>
            <a:endParaRPr lang="es-CO" sz="3400" dirty="0">
              <a:latin typeface="Aptos Display (Títulos)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39814E3-F935-227D-BF32-AE4EEC47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19" y="2162400"/>
            <a:ext cx="7158181" cy="38041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1700" i="0" dirty="0">
                <a:effectLst/>
                <a:latin typeface="Aptos (Cuerpo)"/>
              </a:rPr>
              <a:t>Para abordar este tipo de problemas, predicción del </a:t>
            </a:r>
            <a:r>
              <a:rPr lang="es-ES" sz="1700" i="0" dirty="0" err="1">
                <a:effectLst/>
                <a:latin typeface="Aptos (Cuerpo)"/>
              </a:rPr>
              <a:t>Churn</a:t>
            </a:r>
            <a:r>
              <a:rPr lang="es-ES" sz="1700" i="0" dirty="0">
                <a:effectLst/>
                <a:latin typeface="Aptos (Cuerpo)"/>
              </a:rPr>
              <a:t>, se recomienda utilizar como métrica principal el </a:t>
            </a:r>
            <a:r>
              <a:rPr lang="es-ES" sz="1700" i="0" dirty="0" err="1">
                <a:effectLst/>
                <a:latin typeface="Aptos (Cuerpo)"/>
              </a:rPr>
              <a:t>recall</a:t>
            </a:r>
            <a:r>
              <a:rPr lang="es-ES" sz="1700" i="0" dirty="0">
                <a:effectLst/>
                <a:latin typeface="Aptos (Cuerpo)"/>
              </a:rPr>
              <a:t>, dado que se trata de acertar en la mayor cantidad posible de clientes a abandonar</a:t>
            </a:r>
          </a:p>
          <a:p>
            <a:pPr marL="457200" lvl="1" indent="0">
              <a:buNone/>
            </a:pPr>
            <a:endParaRPr lang="es-ES" sz="1700" b="1" i="0" dirty="0">
              <a:effectLst/>
              <a:latin typeface="Aptos (Cuerpo)"/>
            </a:endParaRPr>
          </a:p>
          <a:p>
            <a:pPr lvl="1"/>
            <a:r>
              <a:rPr lang="es-ES" sz="1700" i="0" dirty="0" err="1">
                <a:effectLst/>
                <a:latin typeface="Aptos (Cuerpo)"/>
              </a:rPr>
              <a:t>Recall</a:t>
            </a:r>
            <a:r>
              <a:rPr lang="es-ES" sz="1700" i="0" dirty="0">
                <a:effectLst/>
                <a:latin typeface="Aptos (Cuerpo)"/>
              </a:rPr>
              <a:t> (Sensibilidad): 90%</a:t>
            </a:r>
            <a:endParaRPr lang="es-ES" sz="1700" dirty="0">
              <a:latin typeface="Aptos (Cuerpo)"/>
            </a:endParaRPr>
          </a:p>
          <a:p>
            <a:pPr marL="457200" lvl="1" indent="0">
              <a:buNone/>
            </a:pPr>
            <a:r>
              <a:rPr lang="es-ES" sz="1700" b="0" i="1" dirty="0">
                <a:effectLst/>
                <a:latin typeface="Aptos (Cuerpo)"/>
              </a:rPr>
              <a:t>"De cada 100 clientes que realmente harán </a:t>
            </a:r>
            <a:r>
              <a:rPr lang="es-ES" sz="1700" b="0" i="1" dirty="0" err="1">
                <a:effectLst/>
                <a:latin typeface="Aptos (Cuerpo)"/>
              </a:rPr>
              <a:t>churn</a:t>
            </a:r>
            <a:r>
              <a:rPr lang="es-ES" sz="1700" b="0" i="1" dirty="0">
                <a:effectLst/>
                <a:latin typeface="Aptos (Cuerpo)"/>
              </a:rPr>
              <a:t>, identificamos a 90“</a:t>
            </a:r>
          </a:p>
          <a:p>
            <a:pPr marL="457200" lvl="1" indent="0">
              <a:buNone/>
            </a:pPr>
            <a:endParaRPr lang="es-ES" sz="1700" b="0" i="0" dirty="0">
              <a:effectLst/>
              <a:latin typeface="Aptos (Cuerpo)"/>
            </a:endParaRPr>
          </a:p>
          <a:p>
            <a:pPr lvl="1"/>
            <a:r>
              <a:rPr lang="es-ES" sz="1700" i="0" dirty="0">
                <a:effectLst/>
                <a:latin typeface="Aptos (Cuerpo)"/>
              </a:rPr>
              <a:t>Precisión: 5%</a:t>
            </a:r>
            <a:endParaRPr lang="es-ES" sz="1700" dirty="0">
              <a:latin typeface="Aptos (Cuerpo)"/>
            </a:endParaRPr>
          </a:p>
          <a:p>
            <a:pPr marL="457200" lvl="1" indent="0">
              <a:buNone/>
            </a:pPr>
            <a:r>
              <a:rPr lang="es-ES" sz="1700" b="0" i="1" dirty="0">
                <a:effectLst/>
                <a:latin typeface="Aptos (Cuerpo)"/>
              </a:rPr>
              <a:t>"Solo 5 de cada 100 clientes marcados como riesgo hará </a:t>
            </a:r>
            <a:r>
              <a:rPr lang="es-ES" sz="1700" b="0" i="1" dirty="0" err="1">
                <a:effectLst/>
                <a:latin typeface="Aptos (Cuerpo)"/>
              </a:rPr>
              <a:t>churn</a:t>
            </a:r>
            <a:r>
              <a:rPr lang="es-ES" sz="1700" b="0" i="1" dirty="0">
                <a:effectLst/>
                <a:latin typeface="Aptos (Cuerpo)"/>
              </a:rPr>
              <a:t> real“</a:t>
            </a:r>
          </a:p>
          <a:p>
            <a:pPr marL="457200" lvl="1" indent="0">
              <a:buNone/>
            </a:pPr>
            <a:endParaRPr lang="es-ES" sz="1700" b="0" i="0" dirty="0">
              <a:effectLst/>
              <a:latin typeface="Aptos (Cuerpo)"/>
            </a:endParaRPr>
          </a:p>
          <a:p>
            <a:pPr lvl="1"/>
            <a:r>
              <a:rPr lang="es-ES" sz="1700" i="0" dirty="0">
                <a:effectLst/>
                <a:latin typeface="Aptos (Cuerpo)"/>
              </a:rPr>
              <a:t>Contexto:</a:t>
            </a:r>
            <a:endParaRPr lang="es-ES" sz="1700" dirty="0">
              <a:latin typeface="Aptos (Cuerpo)"/>
            </a:endParaRPr>
          </a:p>
          <a:p>
            <a:pPr marL="457200" lvl="1" indent="0">
              <a:buNone/>
            </a:pPr>
            <a:r>
              <a:rPr lang="es-ES" sz="1700" b="0" i="1" dirty="0">
                <a:effectLst/>
                <a:latin typeface="Aptos (Cuerpo)"/>
              </a:rPr>
              <a:t>"El desbalance extremo en los datos (pocos </a:t>
            </a:r>
            <a:r>
              <a:rPr lang="es-ES" sz="1700" b="0" i="1" dirty="0" err="1">
                <a:effectLst/>
                <a:latin typeface="Aptos (Cuerpo)"/>
              </a:rPr>
              <a:t>churn</a:t>
            </a:r>
            <a:r>
              <a:rPr lang="es-ES" sz="1700" b="0" i="1" dirty="0">
                <a:effectLst/>
                <a:latin typeface="Aptos (Cuerpo)"/>
              </a:rPr>
              <a:t> vs. no </a:t>
            </a:r>
            <a:r>
              <a:rPr lang="es-ES" sz="1700" b="0" i="1" dirty="0" err="1">
                <a:effectLst/>
                <a:latin typeface="Aptos (Cuerpo)"/>
              </a:rPr>
              <a:t>churn</a:t>
            </a:r>
            <a:r>
              <a:rPr lang="es-ES" sz="1700" b="0" i="1" dirty="0">
                <a:effectLst/>
                <a:latin typeface="Aptos (Cuerpo)"/>
              </a:rPr>
              <a:t>) explica esta métrica. Es común en problemas con clases minoritarias"</a:t>
            </a:r>
            <a:endParaRPr lang="es-ES" sz="1700" b="0" i="0" dirty="0">
              <a:effectLst/>
              <a:latin typeface="Aptos (Cuerpo)"/>
            </a:endParaRPr>
          </a:p>
          <a:p>
            <a:endParaRPr lang="es-CO" sz="17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EE44323-7F82-5F93-D4E7-8436FCD2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24" y="2540540"/>
            <a:ext cx="3903763" cy="2752154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5DF3248-201A-7377-3ADF-4B18D4CC665A}"/>
              </a:ext>
            </a:extLst>
          </p:cNvPr>
          <p:cNvSpPr txBox="1">
            <a:spLocks/>
          </p:cNvSpPr>
          <p:nvPr/>
        </p:nvSpPr>
        <p:spPr>
          <a:xfrm>
            <a:off x="7777019" y="5509804"/>
            <a:ext cx="3554840" cy="382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s-ES" sz="1500" dirty="0">
                <a:latin typeface="Aptos (Cuerpo)"/>
              </a:rPr>
              <a:t>0 : Base  ;   1 : </a:t>
            </a:r>
            <a:r>
              <a:rPr lang="es-ES" sz="1500" dirty="0" err="1">
                <a:latin typeface="Aptos (Cuerpo)"/>
              </a:rPr>
              <a:t>Churn</a:t>
            </a:r>
            <a:r>
              <a:rPr lang="es-ES" sz="1500" dirty="0">
                <a:latin typeface="DeepSeek-CJK-patch"/>
              </a:rPr>
              <a:t>   </a:t>
            </a:r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187072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9055C-8971-5DDD-8BA3-6197C6E3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8908684" cy="1246276"/>
          </a:xfrm>
        </p:spPr>
        <p:txBody>
          <a:bodyPr anchor="b">
            <a:normAutofit/>
          </a:bodyPr>
          <a:lstStyle/>
          <a:p>
            <a:r>
              <a:rPr lang="es-ES" sz="4000" b="0" i="1" dirty="0">
                <a:effectLst/>
                <a:latin typeface="Aptos Display (Títulos)"/>
              </a:rPr>
              <a:t>¿Qué significan estas métricas para la operación?</a:t>
            </a:r>
            <a:endParaRPr lang="es-CO" sz="4000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9A5BD-94BC-3535-3BE1-251067D81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745673"/>
            <a:ext cx="10864914" cy="4387271"/>
          </a:xfrm>
        </p:spPr>
        <p:txBody>
          <a:bodyPr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i="0" dirty="0">
                <a:effectLst/>
                <a:latin typeface="Aptos (Cuerpo)"/>
              </a:rPr>
              <a:t>Oportunidad: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ES" sz="1700" i="0" dirty="0">
                <a:effectLst/>
                <a:latin typeface="Aptos (Cuerpo)"/>
              </a:rPr>
              <a:t>El modelo evita perder el 95% de clientes que podrían irse,  2.892 en este caso</a:t>
            </a:r>
          </a:p>
          <a:p>
            <a:pPr marL="914400" lvl="2" indent="0">
              <a:buNone/>
            </a:pPr>
            <a:r>
              <a:rPr lang="es-ES" sz="1700" dirty="0">
                <a:latin typeface="Aptos (Cuerpo)"/>
              </a:rPr>
              <a:t>Como e</a:t>
            </a:r>
            <a:r>
              <a:rPr lang="es-ES" sz="1700" i="0" dirty="0">
                <a:effectLst/>
                <a:latin typeface="Aptos (Cuerpo)"/>
              </a:rPr>
              <a:t>jemplo, este mes 3.179 clientes </a:t>
            </a:r>
            <a:r>
              <a:rPr lang="es-ES" sz="1700" dirty="0">
                <a:latin typeface="Aptos (Cuerpo)"/>
              </a:rPr>
              <a:t>hicieron </a:t>
            </a:r>
            <a:r>
              <a:rPr lang="es-ES" sz="1700" i="0" dirty="0" err="1">
                <a:effectLst/>
                <a:latin typeface="Aptos (Cuerpo)"/>
              </a:rPr>
              <a:t>churn</a:t>
            </a:r>
            <a:r>
              <a:rPr lang="es-ES" sz="1700" i="0" dirty="0">
                <a:effectLst/>
                <a:latin typeface="Aptos (Cuerpo)"/>
              </a:rPr>
              <a:t> y el modelo identificó 2.</a:t>
            </a:r>
            <a:r>
              <a:rPr lang="es-ES" sz="1700" dirty="0">
                <a:latin typeface="Aptos (Cuerpo)"/>
              </a:rPr>
              <a:t>892,</a:t>
            </a:r>
            <a:r>
              <a:rPr lang="es-ES" sz="1700" i="0" dirty="0">
                <a:effectLst/>
                <a:latin typeface="Aptos (Cuerpo)"/>
              </a:rPr>
              <a:t> evitando una pérdida de $</a:t>
            </a:r>
            <a:r>
              <a:rPr lang="es-CO" sz="1700" dirty="0">
                <a:latin typeface="Aptos (Cuerpo)"/>
              </a:rPr>
              <a:t>34’684.669,00</a:t>
            </a:r>
            <a:r>
              <a:rPr lang="es-ES" sz="1700" i="0" dirty="0">
                <a:effectLst/>
                <a:latin typeface="Aptos (Cuerpo)"/>
              </a:rPr>
              <a:t>. </a:t>
            </a:r>
            <a:r>
              <a:rPr lang="es-CO" sz="1700" dirty="0">
                <a:latin typeface="Aptos (Cuerpo)"/>
              </a:rPr>
              <a:t>COP  </a:t>
            </a:r>
          </a:p>
          <a:p>
            <a:pPr marL="914400" lvl="2" indent="0">
              <a:buNone/>
            </a:pPr>
            <a:endParaRPr lang="es-ES" sz="1700" i="0" dirty="0">
              <a:effectLst/>
              <a:latin typeface="Aptos (Cue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i="0" dirty="0">
                <a:effectLst/>
                <a:latin typeface="Aptos (Cuerpo)"/>
              </a:rPr>
              <a:t>Riesgo/Costo: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ES" sz="1700" dirty="0">
                <a:latin typeface="Aptos (Cuerpo)"/>
              </a:rPr>
              <a:t>Encontré que el </a:t>
            </a:r>
            <a:r>
              <a:rPr lang="es-ES" sz="1700" dirty="0" err="1">
                <a:latin typeface="Aptos (Cuerpo)"/>
              </a:rPr>
              <a:t>Revenue</a:t>
            </a:r>
            <a:r>
              <a:rPr lang="es-ES" sz="1700" dirty="0">
                <a:latin typeface="Aptos (Cuerpo)"/>
              </a:rPr>
              <a:t> promedio de la base es $</a:t>
            </a:r>
            <a:r>
              <a:rPr lang="es-CO" sz="1700" dirty="0">
                <a:latin typeface="Aptos (Cuerpo)"/>
              </a:rPr>
              <a:t>14.625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CO" sz="1700" dirty="0">
                <a:latin typeface="Aptos (Cuerpo)"/>
              </a:rPr>
              <a:t>También que el </a:t>
            </a:r>
            <a:r>
              <a:rPr lang="es-CO" sz="1700" dirty="0" err="1">
                <a:latin typeface="Aptos (Cuerpo)"/>
              </a:rPr>
              <a:t>Revenue</a:t>
            </a:r>
            <a:r>
              <a:rPr lang="es-CO" sz="1700" dirty="0">
                <a:latin typeface="Aptos (Cuerpo)"/>
              </a:rPr>
              <a:t> promedio de los clientes </a:t>
            </a:r>
            <a:r>
              <a:rPr lang="es-CO" sz="1700" dirty="0" err="1">
                <a:latin typeface="Aptos (Cuerpo)"/>
              </a:rPr>
              <a:t>churn</a:t>
            </a:r>
            <a:r>
              <a:rPr lang="es-CO" sz="1700" dirty="0">
                <a:latin typeface="Aptos (Cuerpo)"/>
              </a:rPr>
              <a:t> es de $ 11.993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CO" sz="1700" dirty="0">
                <a:latin typeface="Aptos (Cuerpo)"/>
              </a:rPr>
              <a:t>Sin embargo, los 61.228 clientes marcados como falsos – positivos tienen un </a:t>
            </a:r>
            <a:r>
              <a:rPr lang="es-CO" sz="1700" dirty="0" err="1">
                <a:latin typeface="Aptos (Cuerpo)"/>
              </a:rPr>
              <a:t>Revenue</a:t>
            </a:r>
            <a:r>
              <a:rPr lang="es-CO" sz="1700" dirty="0">
                <a:latin typeface="Aptos (Cuerpo)"/>
              </a:rPr>
              <a:t> promedio de  $16.074</a:t>
            </a:r>
          </a:p>
          <a:p>
            <a:pPr marL="914400" lvl="2" indent="0">
              <a:buNone/>
            </a:pPr>
            <a:endParaRPr lang="es-ES" sz="1700" dirty="0">
              <a:latin typeface="Aptos (Cue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latin typeface="Aptos (Cuerpo)"/>
              </a:rPr>
              <a:t>Propuesta de Mitigación: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ES" sz="1700" dirty="0">
                <a:latin typeface="Aptos (Cuerpo)"/>
              </a:rPr>
              <a:t>El hecho de poner en marcha el modelo va a asegurar un </a:t>
            </a:r>
            <a:r>
              <a:rPr lang="es-ES" sz="1700" dirty="0" err="1">
                <a:latin typeface="Aptos (Cuerpo)"/>
              </a:rPr>
              <a:t>revenue</a:t>
            </a:r>
            <a:r>
              <a:rPr lang="es-ES" sz="1700" dirty="0">
                <a:latin typeface="Aptos (Cuerpo)"/>
              </a:rPr>
              <a:t> total de $</a:t>
            </a:r>
            <a:r>
              <a:rPr lang="es-CO" sz="1700" dirty="0">
                <a:latin typeface="Aptos (Cuerpo)"/>
              </a:rPr>
              <a:t>1,017’854,126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CO" sz="1700" dirty="0">
                <a:latin typeface="Aptos (Cuerpo)"/>
              </a:rPr>
              <a:t>Porque asegura 983169457  de los clientes base marcado como </a:t>
            </a:r>
            <a:r>
              <a:rPr lang="es-CO" sz="1700" dirty="0" err="1">
                <a:latin typeface="Aptos (Cuerpo)"/>
              </a:rPr>
              <a:t>churn</a:t>
            </a:r>
            <a:r>
              <a:rPr lang="es-CO" sz="1700" dirty="0">
                <a:latin typeface="Aptos (Cuerpo)"/>
              </a:rPr>
              <a:t>, (Buenos clientes) y 34684669  de los clientes </a:t>
            </a:r>
            <a:r>
              <a:rPr lang="es-CO" sz="1700" dirty="0" err="1">
                <a:latin typeface="Aptos (Cuerpo)"/>
              </a:rPr>
              <a:t>Churn</a:t>
            </a:r>
            <a:endParaRPr lang="es-CO" sz="1700" dirty="0">
              <a:latin typeface="Aptos (Cuerpo)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AF0D20-DC04-DECE-DFE9-EA4CA10C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44D1AE-5717-8CF3-B2FC-639A0E57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58" y="61550"/>
            <a:ext cx="8465340" cy="1640180"/>
          </a:xfrm>
        </p:spPr>
        <p:txBody>
          <a:bodyPr anchor="b">
            <a:normAutofit/>
          </a:bodyPr>
          <a:lstStyle/>
          <a:p>
            <a:r>
              <a:rPr lang="es-ES" sz="4000" b="0" i="1" dirty="0">
                <a:effectLst/>
                <a:latin typeface="Aptos Display (Títulos)"/>
              </a:rPr>
              <a:t>Las características más importantes para la predicción del modelo son:</a:t>
            </a:r>
            <a:endParaRPr lang="es-CO" sz="4000" dirty="0">
              <a:latin typeface="Aptos Display (Títulos)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A5E65A-9307-79A0-37CD-651F6A06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D52C32E-E495-BFDA-A4BC-6BC8E1C0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274"/>
          <a:stretch/>
        </p:blipFill>
        <p:spPr>
          <a:xfrm>
            <a:off x="2527455" y="1731970"/>
            <a:ext cx="7137088" cy="45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9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7F3AC9-FDB5-3E16-F8EC-BAC0CE02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5" y="499397"/>
            <a:ext cx="8890211" cy="1218567"/>
          </a:xfrm>
        </p:spPr>
        <p:txBody>
          <a:bodyPr anchor="b">
            <a:normAutofit/>
          </a:bodyPr>
          <a:lstStyle/>
          <a:p>
            <a:r>
              <a:rPr lang="es-ES" sz="3700" b="0" i="1" dirty="0">
                <a:effectLst/>
                <a:latin typeface="Aptos Display (Títulos)"/>
              </a:rPr>
              <a:t>Optimización Continua: </a:t>
            </a:r>
            <a:br>
              <a:rPr lang="es-ES" sz="3700" b="0" i="1" dirty="0">
                <a:effectLst/>
                <a:latin typeface="Aptos Display (Títulos)"/>
              </a:rPr>
            </a:br>
            <a:r>
              <a:rPr lang="es-ES" sz="3700" b="0" i="1" dirty="0">
                <a:effectLst/>
                <a:latin typeface="Aptos Display (Títulos)"/>
              </a:rPr>
              <a:t>Hacia un Modelo Más Eficiente</a:t>
            </a:r>
            <a:endParaRPr lang="es-CO" sz="3700" dirty="0">
              <a:latin typeface="Aptos Display (Títulos)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BCD6F-56D6-D0CE-15AA-B5E4D706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587" y="2217361"/>
            <a:ext cx="10220249" cy="3519780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i="0" dirty="0">
                <a:effectLst/>
                <a:latin typeface="Aptos (Cuerpo)"/>
              </a:rPr>
              <a:t>Corto Plazo (1-3 meses):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ES" sz="1700" i="0" dirty="0">
                <a:effectLst/>
                <a:latin typeface="Aptos (Cuerpo)"/>
              </a:rPr>
              <a:t>Implementar reglas de negocio para reducir falsos positivos.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ES" sz="1700" i="0" dirty="0">
                <a:effectLst/>
                <a:latin typeface="Aptos (Cuerpo)"/>
              </a:rPr>
              <a:t>Pilotear campañas en un subgrupo para medir efectividad real.</a:t>
            </a:r>
          </a:p>
          <a:p>
            <a:pPr marL="914400" lvl="2" indent="0">
              <a:buNone/>
            </a:pPr>
            <a:endParaRPr lang="es-ES" sz="1700" i="0" dirty="0">
              <a:effectLst/>
              <a:latin typeface="Aptos (Cue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i="0" dirty="0">
                <a:effectLst/>
                <a:latin typeface="Aptos (Cuerpo)"/>
              </a:rPr>
              <a:t>Mediano Plazo (3-6 meses):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ES" sz="1700" i="0" dirty="0">
                <a:effectLst/>
                <a:latin typeface="Aptos (Cuerpo)"/>
              </a:rPr>
              <a:t>Recolectar datos de interacción con campañas (ej.: tasa de aceptación de ofertas) para reentrenar el modelo.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ES" sz="1700" dirty="0">
                <a:latin typeface="Aptos (Cuerpo)"/>
              </a:rPr>
              <a:t>Hacer seguimiento al </a:t>
            </a:r>
            <a:r>
              <a:rPr lang="es-ES" sz="1700" dirty="0" err="1">
                <a:latin typeface="Aptos (Cuerpo)"/>
              </a:rPr>
              <a:t>Drift</a:t>
            </a:r>
            <a:r>
              <a:rPr lang="es-ES" sz="1700" dirty="0">
                <a:latin typeface="Aptos (Cuerpo)"/>
              </a:rPr>
              <a:t> de la distribución de las variables del modelo.</a:t>
            </a:r>
            <a:endParaRPr lang="es-ES" sz="1700" i="0" dirty="0">
              <a:effectLst/>
              <a:latin typeface="Aptos (Cuerpo)"/>
            </a:endParaRPr>
          </a:p>
          <a:p>
            <a:pPr marL="914400" lvl="2" indent="0">
              <a:buNone/>
            </a:pPr>
            <a:endParaRPr lang="es-ES" sz="1700" i="0" dirty="0">
              <a:effectLst/>
              <a:latin typeface="Aptos (Cuerpo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i="0" dirty="0">
                <a:effectLst/>
                <a:latin typeface="Aptos (Cuerpo)"/>
              </a:rPr>
              <a:t>Largo Plazo (6+ meses):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ES" sz="1700" i="0" dirty="0">
                <a:effectLst/>
                <a:latin typeface="Aptos (Cuerpo)"/>
              </a:rPr>
              <a:t>Integrar datos de comportamiento en tiempo real (ej.: uso de app, quejas) para mejorar precisión.</a:t>
            </a:r>
          </a:p>
          <a:p>
            <a:endParaRPr lang="es-CO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526AF0-4786-D6C7-68AD-678DC2E0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111" y="532605"/>
            <a:ext cx="1270876" cy="10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8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736</Words>
  <Application>Microsoft Office PowerPoint</Application>
  <PresentationFormat>Panorámica</PresentationFormat>
  <Paragraphs>75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Aptos</vt:lpstr>
      <vt:lpstr>Aptos (Cuerpo)</vt:lpstr>
      <vt:lpstr>Aptos Display</vt:lpstr>
      <vt:lpstr>Aptos Display (Títulos)</vt:lpstr>
      <vt:lpstr>Arial</vt:lpstr>
      <vt:lpstr>DeepSeek-CJK-patch</vt:lpstr>
      <vt:lpstr>Tema de Office</vt:lpstr>
      <vt:lpstr>Modelo Predictivo de Churn José Andrés Parra Ochoa</vt:lpstr>
      <vt:lpstr>¿Por qué enfocarnos  en clientes prepago del producto móvil?</vt:lpstr>
      <vt:lpstr>Nuestros clientes objetivo:</vt:lpstr>
      <vt:lpstr>Sus hábitos de consumo son:</vt:lpstr>
      <vt:lpstr>Modelo propuesto</vt:lpstr>
      <vt:lpstr>Presentación de PowerPoint</vt:lpstr>
      <vt:lpstr>¿Qué significan estas métricas para la operación?</vt:lpstr>
      <vt:lpstr>Las características más importantes para la predicción del modelo son:</vt:lpstr>
      <vt:lpstr>Optimización Continua:  Hacia un Modelo Más Eficiente</vt:lpstr>
      <vt:lpstr>¿Preguntas o Comentarios?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Parra</dc:creator>
  <cp:lastModifiedBy>Andres Parra</cp:lastModifiedBy>
  <cp:revision>25</cp:revision>
  <dcterms:created xsi:type="dcterms:W3CDTF">2025-05-03T15:09:17Z</dcterms:created>
  <dcterms:modified xsi:type="dcterms:W3CDTF">2025-05-04T03:13:05Z</dcterms:modified>
</cp:coreProperties>
</file>