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EFF-9693-4367-AA59-047ADDD7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7851E-F854-44AD-93A6-433DD1B5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551D2-7B52-4F92-826A-7AFA5BA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863A-DC09-4A13-AD12-E5029DC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17B0-4C3A-49B5-8B0F-01AB5D8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A7-9AEA-4B91-B2AF-E07F083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76BB-72F0-4F06-B773-FAB5A71B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CB1F-2DE3-4020-A513-19010616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8BB6-CB38-4E59-8394-787AE450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97A4-6F09-45EE-A64C-60737B4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9B7C-9387-4FCB-BF6D-BBDC640F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DB9D-DB96-4814-8F9F-C7FAFC0E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F920-D596-40D4-8322-42B8B21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0DDF-F720-4CC6-B2DC-2DFB55F7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D29A-3FB6-4BF0-AEC4-C62833F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27426" y="6466228"/>
            <a:ext cx="76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AB48937-26E8-4E43-9E1D-52742A7EA280}" type="slidenum">
              <a:rPr lang="en-US" sz="1400" smtClean="0">
                <a:solidFill>
                  <a:srgbClr val="58575A"/>
                </a:solidFill>
                <a:latin typeface="Garamond" panose="02020404030301010803" pitchFamily="18" charset="0"/>
              </a:rPr>
              <a:pPr algn="ctr"/>
              <a:t>‹#›</a:t>
            </a:fld>
            <a:endParaRPr lang="en-US" sz="1600" dirty="0">
              <a:solidFill>
                <a:srgbClr val="58575A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699" y="213718"/>
            <a:ext cx="9158287" cy="61751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6700" y="1449219"/>
            <a:ext cx="11658600" cy="4609215"/>
          </a:xfrm>
        </p:spPr>
        <p:txBody>
          <a:bodyPr>
            <a:normAutofit/>
          </a:bodyPr>
          <a:lstStyle>
            <a:lvl1pPr marL="228600" indent="-228600">
              <a:buClr>
                <a:srgbClr val="58575A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1pPr>
            <a:lvl2pPr marL="685800" indent="-228600">
              <a:buClr>
                <a:srgbClr val="58575A"/>
              </a:buClr>
              <a:buSzPct val="60000"/>
              <a:buFont typeface="Baskerville Old Face" panose="02020602080505020303" pitchFamily="18" charset="0"/>
              <a:buChar char="&gt;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2pPr>
            <a:lvl3pPr marL="12573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9"/>
          <p:cNvSpPr>
            <a:spLocks noGrp="1"/>
          </p:cNvSpPr>
          <p:nvPr>
            <p:ph sz="quarter" idx="13"/>
          </p:nvPr>
        </p:nvSpPr>
        <p:spPr>
          <a:xfrm>
            <a:off x="266699" y="782072"/>
            <a:ext cx="10539412" cy="43611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rgbClr val="58575A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rgbClr val="7792A0"/>
                </a:solidFill>
              </a:defRPr>
            </a:lvl2pPr>
            <a:lvl3pPr>
              <a:defRPr>
                <a:solidFill>
                  <a:srgbClr val="7792A0"/>
                </a:solidFill>
              </a:defRPr>
            </a:lvl3pPr>
            <a:lvl4pPr>
              <a:defRPr>
                <a:solidFill>
                  <a:srgbClr val="7792A0"/>
                </a:solidFill>
              </a:defRPr>
            </a:lvl4pPr>
            <a:lvl5pPr>
              <a:defRPr>
                <a:solidFill>
                  <a:srgbClr val="7792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925300" y="6494510"/>
            <a:ext cx="0" cy="266700"/>
          </a:xfrm>
          <a:prstGeom prst="line">
            <a:avLst/>
          </a:prstGeom>
          <a:ln w="28575">
            <a:solidFill>
              <a:srgbClr val="25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6700" y="1231832"/>
            <a:ext cx="11658600" cy="0"/>
          </a:xfrm>
          <a:prstGeom prst="line">
            <a:avLst/>
          </a:prstGeom>
          <a:ln w="12700">
            <a:solidFill>
              <a:srgbClr val="58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506803" y="175618"/>
            <a:ext cx="2363883" cy="5683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A7A9AD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 EDIT TRACKER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6699" y="6494510"/>
            <a:ext cx="11219447" cy="297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Insert Client Logo</a:t>
            </a:r>
          </a:p>
        </p:txBody>
      </p:sp>
      <p:sp>
        <p:nvSpPr>
          <p:cNvPr id="35" name="Text Placeholder 3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6700" y="1231900"/>
            <a:ext cx="11745731" cy="178074"/>
          </a:xfrm>
        </p:spPr>
        <p:txBody>
          <a:bodyPr>
            <a:noAutofit/>
          </a:bodyPr>
          <a:lstStyle>
            <a:lvl1pPr marL="0" indent="0" algn="r">
              <a:buNone/>
              <a:defRPr sz="1000" i="1">
                <a:solidFill>
                  <a:srgbClr val="58575A"/>
                </a:solidFill>
              </a:defRPr>
            </a:lvl1pPr>
          </a:lstStyle>
          <a:p>
            <a:pPr lvl="0"/>
            <a:r>
              <a:rPr lang="en-US" dirty="0"/>
              <a:t>Source(s):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910747" y="184164"/>
            <a:ext cx="27434" cy="548640"/>
            <a:chOff x="11910747" y="213718"/>
            <a:chExt cx="27434" cy="56835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11925300" y="213718"/>
              <a:ext cx="0" cy="568354"/>
            </a:xfrm>
            <a:prstGeom prst="line">
              <a:avLst/>
            </a:prstGeom>
            <a:ln w="28575">
              <a:solidFill>
                <a:srgbClr val="A8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910747" y="363899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910749" y="498440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910747" y="632981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4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0D41-0A19-448B-8470-27DE7E2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8EA6-9725-4F0A-857E-1EBEA34C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9918-910D-427C-ACE9-20D3235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850D-DAC5-4318-AEC3-272C641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8D-843A-425E-8712-220F5697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A5F1-B39B-433F-96A2-F000BBD6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5FD0-B98C-4D9B-8177-E50831D9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0FA1-3C56-4304-9D4E-F4E0311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C80B-220D-422B-A144-DD190CD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AAF1-A734-4F45-9E99-B94FA8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BE16-C34B-4642-A127-79228B8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6087-9DD7-498D-933E-FF061B38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812F-D6A9-4832-A004-A41BAF00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FE812-3957-464F-95B7-F3E29D2C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6703-062E-467F-8FE1-464D064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5F232-AA45-49FD-9E8A-8F06CBB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C693-A81A-4878-98C9-99CFA84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DB61-C133-47EE-89A3-3BF59ED9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B048-2235-45A4-AE3E-E14435D0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F64ED-6AF6-4FDC-8034-BDCB04CC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7444-3A3B-476E-9A63-545F70A3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36200-B286-410F-A3C5-75A49B28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16C5-8411-46EC-BFB9-A45E5AE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AFCC5-CC70-429E-9EBB-643D35C6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B53-B3DE-4EE1-A1E4-B2CA1652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73F4-5057-4B15-884F-6C2A342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CD05F-95F3-44A7-9354-B61DEE6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D755-F4A4-4E14-9357-BD34F7E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CC343-47E9-4919-8F26-0C02433D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407C-CFCA-4D16-9582-5E10B6F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A4B-A197-439B-9325-3D0C7B5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4AEA-DE00-4570-973F-E1788DC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A31F-1E1E-426E-B638-3D2DC2FB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636-4842-4858-971B-456F1CBA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DFF-A64D-4278-822D-8D9933B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136-1158-4FC6-88A5-E81DDE55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07FA-2BBE-462F-89B6-29FA1FD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691D-E530-4808-85F9-A064E97F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8BD0D-0E25-42B7-978D-3990969A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D4836-3120-40A1-BB1E-D34E7F9C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3C7A-44C6-4152-AE3E-DABE8E8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6409-47AD-435C-BCB3-6A9ED93F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35FC-AD99-4922-A83E-4A798C3B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6637F-6EDE-42A2-87A8-645293BC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8853-C703-444F-A998-EAD1AC66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7599-B667-431B-BC86-07F1E7E3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26AE-B487-42E2-9F19-CF95E0C23C7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6EDF-E196-4D91-BE33-29A553E2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F9A1-872F-4CD9-92D6-B63772B1F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Seaweed Value Chain Development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Two-Pronged Approach Towards introducing Seaweed-based products into Indonesian Consumer Good Markets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Funding Diagram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66699" y="6494510"/>
            <a:ext cx="11219447" cy="29770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24FA362-8188-4D4F-83EA-F9D35137F68A}"/>
              </a:ext>
            </a:extLst>
          </p:cNvPr>
          <p:cNvGrpSpPr/>
          <p:nvPr/>
        </p:nvGrpSpPr>
        <p:grpSpPr>
          <a:xfrm>
            <a:off x="865686" y="1786538"/>
            <a:ext cx="10021472" cy="4354097"/>
            <a:chOff x="266700" y="1752542"/>
            <a:chExt cx="10021472" cy="4354097"/>
          </a:xfrm>
        </p:grpSpPr>
        <p:sp>
          <p:nvSpPr>
            <p:cNvPr id="8" name="TextBox 7"/>
            <p:cNvSpPr txBox="1"/>
            <p:nvPr/>
          </p:nvSpPr>
          <p:spPr>
            <a:xfrm>
              <a:off x="266700" y="3589749"/>
              <a:ext cx="37589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3A4D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Target Activity Funding</a:t>
              </a:r>
            </a:p>
            <a:p>
              <a:pPr algn="ctr"/>
              <a:r>
                <a:rPr lang="en-US" sz="1400" b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Seaweed Biodegradable Capacity Development</a:t>
              </a:r>
            </a:p>
            <a:p>
              <a:pPr algn="ctr"/>
              <a:r>
                <a:rPr lang="en-US" sz="1400" i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Promoting replacement of plastic in consumer goods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91ECEB3-9A51-4770-A0CC-E1F0C83DC879}"/>
                </a:ext>
              </a:extLst>
            </p:cNvPr>
            <p:cNvGrpSpPr/>
            <p:nvPr/>
          </p:nvGrpSpPr>
          <p:grpSpPr>
            <a:xfrm>
              <a:off x="1566359" y="1752542"/>
              <a:ext cx="8721813" cy="4354097"/>
              <a:chOff x="1566359" y="1752542"/>
              <a:chExt cx="8721813" cy="4354097"/>
            </a:xfrm>
          </p:grpSpPr>
          <p:cxnSp>
            <p:nvCxnSpPr>
              <p:cNvPr id="9" name="Elbow Connector 42"/>
              <p:cNvCxnSpPr>
                <a:cxnSpLocks/>
                <a:stCxn id="8" idx="0"/>
                <a:endCxn id="32" idx="1"/>
              </p:cNvCxnSpPr>
              <p:nvPr/>
            </p:nvCxnSpPr>
            <p:spPr>
              <a:xfrm rot="5400000" flipH="1" flipV="1">
                <a:off x="2558608" y="2192760"/>
                <a:ext cx="984566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43"/>
              <p:cNvCxnSpPr>
                <a:cxnSpLocks/>
                <a:stCxn id="8" idx="2"/>
                <a:endCxn id="34" idx="1"/>
              </p:cNvCxnSpPr>
              <p:nvPr/>
            </p:nvCxnSpPr>
            <p:spPr>
              <a:xfrm rot="16200000" flipH="1">
                <a:off x="2605853" y="3868744"/>
                <a:ext cx="890077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051116" y="1752542"/>
                <a:ext cx="3230588" cy="1745246"/>
                <a:chOff x="7413571" y="1526477"/>
                <a:chExt cx="3613810" cy="174524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Farming (sustainable practices teaching and capacity building)</a:t>
                    </a:r>
                  </a:p>
                </p:txBody>
              </p:sp>
              <p:sp>
                <p:nvSpPr>
                  <p:cNvPr id="2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1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Transportation (routine delivery to storage hubs) </a:t>
                    </a:r>
                  </a:p>
                </p:txBody>
              </p:sp>
              <p:sp>
                <p:nvSpPr>
                  <p:cNvPr id="1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7413571" y="2770297"/>
                  <a:ext cx="3613810" cy="501426"/>
                  <a:chOff x="7413571" y="2771429"/>
                  <a:chExt cx="3613810" cy="501426"/>
                </a:xfrm>
              </p:grpSpPr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Storage (warehouse and administration costs)</a:t>
                    </a:r>
                  </a:p>
                </p:txBody>
              </p:sp>
              <p:sp>
                <p:nvSpPr>
                  <p:cNvPr id="1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142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5051115" y="4355043"/>
                <a:ext cx="3230588" cy="1751596"/>
                <a:chOff x="7413571" y="1526477"/>
                <a:chExt cx="3613810" cy="175159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2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Expansion (extending current operations)</a:t>
                    </a:r>
                  </a:p>
                </p:txBody>
              </p:sp>
              <p:sp>
                <p:nvSpPr>
                  <p:cNvPr id="3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Upgrade (improve current operations) </a:t>
                    </a:r>
                  </a:p>
                </p:txBody>
              </p:sp>
              <p:sp>
                <p:nvSpPr>
                  <p:cNvPr id="2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413571" y="2770297"/>
                  <a:ext cx="3613810" cy="507776"/>
                  <a:chOff x="7413571" y="2771429"/>
                  <a:chExt cx="3613810" cy="507776"/>
                </a:xfrm>
              </p:grpSpPr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Input Increase (labor, utilities etc.)</a:t>
                    </a:r>
                  </a:p>
                </p:txBody>
              </p:sp>
              <p:sp>
                <p:nvSpPr>
                  <p:cNvPr id="2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777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8152600" y="3600500"/>
                <a:ext cx="160238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Transition to Product</a:t>
                </a:r>
              </a:p>
              <a:p>
                <a:r>
                  <a:rPr lang="en-US" sz="1100" i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Separate companies 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55598" y="2147983"/>
                <a:ext cx="817434" cy="914400"/>
              </a:xfrm>
              <a:prstGeom prst="rect">
                <a:avLst/>
              </a:prstGeom>
              <a:solidFill>
                <a:srgbClr val="40454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Garamond" panose="02020404030301010803" pitchFamily="18" charset="0"/>
                  <a:ea typeface="Garamond" charset="0"/>
                  <a:cs typeface="Garamond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8056653" y="3587418"/>
                <a:ext cx="0" cy="715436"/>
              </a:xfrm>
              <a:prstGeom prst="straightConnector1">
                <a:avLst/>
              </a:prstGeom>
              <a:ln w="28575">
                <a:solidFill>
                  <a:srgbClr val="23A4D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15658C-5042-4AC7-B063-B5C6A6F07781}"/>
                  </a:ext>
                </a:extLst>
              </p:cNvPr>
              <p:cNvSpPr txBox="1"/>
              <p:nvPr/>
            </p:nvSpPr>
            <p:spPr>
              <a:xfrm>
                <a:off x="3763452" y="1888779"/>
                <a:ext cx="1102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Supply Chain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588C3F-8FC2-4FEA-9C88-EA33DD2AD682}"/>
                  </a:ext>
                </a:extLst>
              </p:cNvPr>
              <p:cNvSpPr txBox="1"/>
              <p:nvPr/>
            </p:nvSpPr>
            <p:spPr>
              <a:xfrm>
                <a:off x="3853584" y="4480408"/>
                <a:ext cx="1011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Facility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40CA5E-D199-4088-820D-F9F9FDE1E6B0}"/>
                  </a:ext>
                </a:extLst>
              </p:cNvPr>
              <p:cNvSpPr txBox="1"/>
              <p:nvPr/>
            </p:nvSpPr>
            <p:spPr>
              <a:xfrm>
                <a:off x="8866043" y="2374350"/>
                <a:ext cx="142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Secondary Activity</a:t>
                </a:r>
              </a:p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Development</a:t>
                </a:r>
                <a:endParaRPr lang="en-US" sz="1100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60997430-5EB2-49D0-8D28-8D9E34942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440" y="2182153"/>
                <a:ext cx="777750" cy="870009"/>
              </a:xfrm>
              <a:prstGeom prst="rect">
                <a:avLst/>
              </a:prstGeom>
            </p:spPr>
          </p:pic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2F6AE35-252A-446E-BCF3-A5F528C0B475}"/>
                  </a:ext>
                </a:extLst>
              </p:cNvPr>
              <p:cNvGrpSpPr/>
              <p:nvPr/>
            </p:nvGrpSpPr>
            <p:grpSpPr>
              <a:xfrm>
                <a:off x="3955598" y="4761290"/>
                <a:ext cx="817434" cy="914400"/>
                <a:chOff x="3955598" y="4761290"/>
                <a:chExt cx="817434" cy="9144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955598" y="4761290"/>
                  <a:ext cx="817434" cy="914400"/>
                </a:xfrm>
                <a:prstGeom prst="rect">
                  <a:avLst/>
                </a:prstGeom>
                <a:solidFill>
                  <a:srgbClr val="404548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Garamond" panose="02020404030301010803" pitchFamily="18" charset="0"/>
                    <a:ea typeface="Garamond" charset="0"/>
                    <a:cs typeface="Garamond" charset="0"/>
                  </a:endParaRPr>
                </a:p>
              </p:txBody>
            </p:sp>
            <p:pic>
              <p:nvPicPr>
                <p:cNvPr id="42" name="Graphic 41" descr="Factory">
                  <a:extLst>
                    <a:ext uri="{FF2B5EF4-FFF2-40B4-BE49-F238E27FC236}">
                      <a16:creationId xmlns:a16="http://schemas.microsoft.com/office/drawing/2014/main" id="{E060D6AE-80AA-4879-ABF6-781050F23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789" y="4798941"/>
                  <a:ext cx="718138" cy="803326"/>
                </a:xfrm>
                <a:prstGeom prst="rect">
                  <a:avLst/>
                </a:prstGeom>
              </p:spPr>
            </p:pic>
          </p:grp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F5274D4E-9559-441E-A8C0-35BD6C48F1D2}"/>
                  </a:ext>
                </a:extLst>
              </p:cNvPr>
              <p:cNvSpPr/>
              <p:nvPr/>
            </p:nvSpPr>
            <p:spPr>
              <a:xfrm rot="10800000">
                <a:off x="8561825" y="2046349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669353-702E-402D-A4C9-F961BF30C645}"/>
                  </a:ext>
                </a:extLst>
              </p:cNvPr>
              <p:cNvSpPr txBox="1"/>
              <p:nvPr/>
            </p:nvSpPr>
            <p:spPr>
              <a:xfrm>
                <a:off x="8866043" y="4947032"/>
                <a:ext cx="12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Primary Activity Development</a:t>
                </a:r>
                <a:endParaRPr lang="en-US" sz="1100" i="1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8D76837E-CC25-4CB8-BFDD-0878F170FD9E}"/>
                  </a:ext>
                </a:extLst>
              </p:cNvPr>
              <p:cNvSpPr/>
              <p:nvPr/>
            </p:nvSpPr>
            <p:spPr>
              <a:xfrm rot="10800000">
                <a:off x="8561825" y="4619031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3C5056-5B14-473B-A913-24CE34923B21}"/>
                  </a:ext>
                </a:extLst>
              </p:cNvPr>
              <p:cNvSpPr txBox="1"/>
              <p:nvPr/>
            </p:nvSpPr>
            <p:spPr>
              <a:xfrm>
                <a:off x="1566359" y="1951728"/>
                <a:ext cx="1151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Public-Private Sponsored Firm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B2B53E-1443-41E4-9B36-F177D9ABCF15}"/>
                  </a:ext>
                </a:extLst>
              </p:cNvPr>
              <p:cNvSpPr txBox="1"/>
              <p:nvPr/>
            </p:nvSpPr>
            <p:spPr>
              <a:xfrm>
                <a:off x="1566359" y="5260260"/>
                <a:ext cx="11517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Private Firms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02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Wingdings</vt:lpstr>
      <vt:lpstr>Office Theme</vt:lpstr>
      <vt:lpstr>Seaweed Value Chain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 Value Chain Development </dc:title>
  <dc:creator>Jose Andres Montes</dc:creator>
  <cp:lastModifiedBy>Jose Andres Montes</cp:lastModifiedBy>
  <cp:revision>1</cp:revision>
  <dcterms:created xsi:type="dcterms:W3CDTF">2020-01-17T02:03:25Z</dcterms:created>
  <dcterms:modified xsi:type="dcterms:W3CDTF">2020-01-17T02:04:03Z</dcterms:modified>
</cp:coreProperties>
</file>