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7" r:id="rId2"/>
    <p:sldId id="258" r:id="rId3"/>
    <p:sldId id="259" r:id="rId4"/>
    <p:sldId id="263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0"/>
  </p:normalViewPr>
  <p:slideViewPr>
    <p:cSldViewPr snapToGrid="0" snapToObjects="1">
      <p:cViewPr varScale="1">
        <p:scale>
          <a:sx n="105" d="100"/>
          <a:sy n="105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1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3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7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7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1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6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037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A951D-0519-47FD-B9D9-AC15D4E1A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IMPLEMENTACIÓN DE UNA API DE GEOLOCALIZACIÓN</a:t>
            </a:r>
            <a:br>
              <a:rPr lang="es-ES" dirty="0"/>
            </a:br>
            <a:r>
              <a:rPr lang="es-ES" dirty="0"/>
              <a:t>DE INFRAESTRUCTURAS, HACIENDO USO DEL CATÁLOGO</a:t>
            </a:r>
            <a:br>
              <a:rPr lang="es-ES" dirty="0"/>
            </a:br>
            <a:r>
              <a:rPr lang="es-ES" dirty="0"/>
              <a:t>DE DATOS ABIERTOS DEL AYUNTAMIENTO DE GIJÓN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DEE6F9-0CFE-49BB-B950-9FEF5E145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s-ES" dirty="0"/>
          </a:p>
          <a:p>
            <a:r>
              <a:rPr lang="es-ES" dirty="0"/>
              <a:t>GRADO EN INGENIERÍA EN TECNOLOGÍAS Y SERVICIOS DE TELECOMUNICACIÓN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37B22D8-61D8-45BC-BD14-91445BF89C30}"/>
              </a:ext>
            </a:extLst>
          </p:cNvPr>
          <p:cNvSpPr txBox="1">
            <a:spLocks/>
          </p:cNvSpPr>
          <p:nvPr/>
        </p:nvSpPr>
        <p:spPr>
          <a:xfrm>
            <a:off x="7721600" y="5318761"/>
            <a:ext cx="3980465" cy="8549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dirty="0">
                <a:solidFill>
                  <a:schemeClr val="bg2"/>
                </a:solidFill>
              </a:rPr>
              <a:t>Autor: José Ángel Montes Meana</a:t>
            </a:r>
          </a:p>
          <a:p>
            <a:pPr algn="r"/>
            <a:r>
              <a:rPr lang="es-ES" dirty="0">
                <a:solidFill>
                  <a:schemeClr val="bg2"/>
                </a:solidFill>
              </a:rPr>
              <a:t>TUTOR: José Ángel Vallejo Pinto</a:t>
            </a:r>
          </a:p>
          <a:p>
            <a:pPr algn="r"/>
            <a:r>
              <a:rPr lang="es-ES" dirty="0">
                <a:solidFill>
                  <a:schemeClr val="bg2"/>
                </a:solidFill>
              </a:rPr>
              <a:t>Julio 2021</a:t>
            </a:r>
          </a:p>
        </p:txBody>
      </p:sp>
      <p:pic>
        <p:nvPicPr>
          <p:cNvPr id="1026" name="Picture 2" descr="EPI Gijón – Ingeniería industrial, informática y de telecomunicación - Logos  EPI Gijón">
            <a:extLst>
              <a:ext uri="{FF2B5EF4-FFF2-40B4-BE49-F238E27FC236}">
                <a16:creationId xmlns:a16="http://schemas.microsoft.com/office/drawing/2014/main" id="{480D207F-EED4-494D-876D-209922AD0F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t="7234" r="3360" b="4078"/>
          <a:stretch/>
        </p:blipFill>
        <p:spPr bwMode="auto">
          <a:xfrm>
            <a:off x="625642" y="5318760"/>
            <a:ext cx="2087078" cy="81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38C8106-F2C4-4D55-97F0-B083305ECE93}"/>
              </a:ext>
            </a:extLst>
          </p:cNvPr>
          <p:cNvSpPr txBox="1"/>
          <p:nvPr/>
        </p:nvSpPr>
        <p:spPr>
          <a:xfrm>
            <a:off x="581191" y="3111101"/>
            <a:ext cx="398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2"/>
                </a:solidFill>
              </a:rPr>
              <a:t>https://github.com/joseangelmontesmeana/data-radar</a:t>
            </a:r>
          </a:p>
        </p:txBody>
      </p:sp>
    </p:spTree>
    <p:extLst>
      <p:ext uri="{BB962C8B-B14F-4D97-AF65-F5344CB8AC3E}">
        <p14:creationId xmlns:p14="http://schemas.microsoft.com/office/powerpoint/2010/main" val="363261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DB6E9-6ED2-4C04-AD2B-B8CE2D0B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Automatización QA (II) </a:t>
            </a:r>
          </a:p>
        </p:txBody>
      </p:sp>
      <p:sp>
        <p:nvSpPr>
          <p:cNvPr id="10" name="Marcador de contenido 5">
            <a:extLst>
              <a:ext uri="{FF2B5EF4-FFF2-40B4-BE49-F238E27FC236}">
                <a16:creationId xmlns:a16="http://schemas.microsoft.com/office/drawing/2014/main" id="{095FB5A9-82C0-446A-98C6-42267B5BD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0301" y="4154167"/>
            <a:ext cx="5033223" cy="3010549"/>
          </a:xfrm>
        </p:spPr>
        <p:txBody>
          <a:bodyPr>
            <a:normAutofit/>
          </a:bodyPr>
          <a:lstStyle/>
          <a:p>
            <a:r>
              <a:rPr lang="es-ES" dirty="0" err="1"/>
              <a:t>Tests</a:t>
            </a:r>
            <a:r>
              <a:rPr lang="es-ES" dirty="0"/>
              <a:t> en lenguaje natural. </a:t>
            </a:r>
          </a:p>
          <a:p>
            <a:r>
              <a:rPr lang="es-ES" dirty="0"/>
              <a:t>Cualquier persona debería entender el test.</a:t>
            </a:r>
          </a:p>
          <a:p>
            <a:r>
              <a:rPr lang="es-ES" dirty="0"/>
              <a:t>Cada test está compuesto por varios </a:t>
            </a:r>
            <a:r>
              <a:rPr lang="es-ES" dirty="0" err="1"/>
              <a:t>steps</a:t>
            </a:r>
            <a:r>
              <a:rPr lang="es-ES" dirty="0"/>
              <a:t>, que están sustentados en funciones Python.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83041158-FE2A-40CE-88CA-87B43F04042A}"/>
              </a:ext>
            </a:extLst>
          </p:cNvPr>
          <p:cNvSpPr txBox="1">
            <a:spLocks/>
          </p:cNvSpPr>
          <p:nvPr/>
        </p:nvSpPr>
        <p:spPr>
          <a:xfrm>
            <a:off x="581192" y="1896866"/>
            <a:ext cx="8087320" cy="2135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Para realizar la automatización se ha utilizado </a:t>
            </a:r>
            <a:r>
              <a:rPr lang="es-ES" dirty="0" err="1"/>
              <a:t>Behave</a:t>
            </a:r>
            <a:r>
              <a:rPr lang="es-ES" dirty="0"/>
              <a:t>, un marco BDD (desarrollo dirigido por comportamiento) de código abierto basado en Python.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pic>
        <p:nvPicPr>
          <p:cNvPr id="1026" name="Picture 2" descr="Welcome to behave! — behave 1.2.6 documentation">
            <a:extLst>
              <a:ext uri="{FF2B5EF4-FFF2-40B4-BE49-F238E27FC236}">
                <a16:creationId xmlns:a16="http://schemas.microsoft.com/office/drawing/2014/main" id="{7C0B2C01-927F-4640-8AC8-1C59C0F1E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104" y="2193158"/>
            <a:ext cx="1613648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E0240A82-BE85-4557-9189-7B8AD8DB148F}"/>
              </a:ext>
            </a:extLst>
          </p:cNvPr>
          <p:cNvGrpSpPr/>
          <p:nvPr/>
        </p:nvGrpSpPr>
        <p:grpSpPr>
          <a:xfrm>
            <a:off x="6479501" y="4154167"/>
            <a:ext cx="5131308" cy="2116269"/>
            <a:chOff x="5895594" y="4081874"/>
            <a:chExt cx="5131308" cy="2116269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16A9B8D8-A74E-4F72-ACEE-60C65E261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8840" y="4351313"/>
              <a:ext cx="5004816" cy="1577393"/>
            </a:xfrm>
            <a:prstGeom prst="rect">
              <a:avLst/>
            </a:prstGeom>
          </p:spPr>
        </p:pic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50C0F5CD-A753-41B3-A964-B13577DF3AEB}"/>
                </a:ext>
              </a:extLst>
            </p:cNvPr>
            <p:cNvSpPr/>
            <p:nvPr/>
          </p:nvSpPr>
          <p:spPr>
            <a:xfrm>
              <a:off x="5895594" y="4081874"/>
              <a:ext cx="5131308" cy="211626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7431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21AAF-50C7-412D-B6E1-4EACE38C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Automatización QA (III) 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2B8DC4A-1B87-4B0A-B588-E095928BEEE4}"/>
              </a:ext>
            </a:extLst>
          </p:cNvPr>
          <p:cNvSpPr txBox="1">
            <a:spLocks/>
          </p:cNvSpPr>
          <p:nvPr/>
        </p:nvSpPr>
        <p:spPr>
          <a:xfrm>
            <a:off x="581192" y="1896867"/>
            <a:ext cx="10300168" cy="171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Para la realización de los </a:t>
            </a:r>
            <a:r>
              <a:rPr lang="es-ES" dirty="0" err="1"/>
              <a:t>tests</a:t>
            </a:r>
            <a:r>
              <a:rPr lang="es-ES" dirty="0"/>
              <a:t> QA de </a:t>
            </a:r>
            <a:r>
              <a:rPr lang="es-ES" i="1" dirty="0"/>
              <a:t>data-radar </a:t>
            </a:r>
            <a:r>
              <a:rPr lang="es-ES" dirty="0"/>
              <a:t>se han llevado a cabo las siguientes fases: 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1E5B5F95-ED5D-40AE-B0E3-EC03ACA9A16C}"/>
              </a:ext>
            </a:extLst>
          </p:cNvPr>
          <p:cNvSpPr txBox="1">
            <a:spLocks/>
          </p:cNvSpPr>
          <p:nvPr/>
        </p:nvSpPr>
        <p:spPr>
          <a:xfrm>
            <a:off x="658635" y="2916851"/>
            <a:ext cx="5678157" cy="293499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r>
              <a:rPr lang="es-ES" dirty="0"/>
              <a:t>Despliegue de un entorno réplica del de producción (API + base de datos)</a:t>
            </a:r>
          </a:p>
          <a:p>
            <a:r>
              <a:rPr lang="es-ES" dirty="0"/>
              <a:t>Construcción y carga de datos sintéticos</a:t>
            </a:r>
          </a:p>
          <a:p>
            <a:r>
              <a:rPr lang="es-ES" dirty="0"/>
              <a:t>Implementación de </a:t>
            </a:r>
            <a:r>
              <a:rPr lang="es-ES" dirty="0" err="1"/>
              <a:t>tests</a:t>
            </a:r>
            <a:r>
              <a:rPr lang="es-ES" dirty="0"/>
              <a:t> para cada caso de uso</a:t>
            </a:r>
          </a:p>
          <a:p>
            <a:r>
              <a:rPr lang="es-ES" dirty="0"/>
              <a:t>Ejecución de los </a:t>
            </a:r>
            <a:r>
              <a:rPr lang="es-ES" dirty="0" err="1"/>
              <a:t>tests</a:t>
            </a:r>
            <a:endParaRPr lang="es-ES" dirty="0"/>
          </a:p>
          <a:p>
            <a:r>
              <a:rPr lang="es-ES" dirty="0"/>
              <a:t>Generación de informe de resultados QA</a:t>
            </a:r>
          </a:p>
          <a:p>
            <a:endParaRPr lang="es-ES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61AB013-E42E-44A0-A822-A5A79CE3C3FC}"/>
              </a:ext>
            </a:extLst>
          </p:cNvPr>
          <p:cNvSpPr/>
          <p:nvPr/>
        </p:nvSpPr>
        <p:spPr>
          <a:xfrm>
            <a:off x="6095999" y="4384350"/>
            <a:ext cx="728981" cy="243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66BF486-D108-4963-A90F-7831B2A88712}"/>
              </a:ext>
            </a:extLst>
          </p:cNvPr>
          <p:cNvGrpSpPr/>
          <p:nvPr/>
        </p:nvGrpSpPr>
        <p:grpSpPr>
          <a:xfrm>
            <a:off x="7013448" y="3997210"/>
            <a:ext cx="4727448" cy="1009607"/>
            <a:chOff x="7013448" y="3997210"/>
            <a:chExt cx="4727448" cy="1009607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ED8DECF-4358-442B-981F-E0D95886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7858" y="4089242"/>
              <a:ext cx="4623038" cy="825542"/>
            </a:xfrm>
            <a:prstGeom prst="rect">
              <a:avLst/>
            </a:prstGeom>
          </p:spPr>
        </p:pic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81CD25A1-19D8-4634-9095-C345943DE8F5}"/>
                </a:ext>
              </a:extLst>
            </p:cNvPr>
            <p:cNvSpPr/>
            <p:nvPr/>
          </p:nvSpPr>
          <p:spPr>
            <a:xfrm>
              <a:off x="7013448" y="3997210"/>
              <a:ext cx="4727448" cy="100960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4864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2F8EC-7DCC-4E51-82BC-53AFA854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(I)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0A9B7673-CB63-4317-A04E-487965D925FF}"/>
              </a:ext>
            </a:extLst>
          </p:cNvPr>
          <p:cNvSpPr txBox="1">
            <a:spLocks/>
          </p:cNvSpPr>
          <p:nvPr/>
        </p:nvSpPr>
        <p:spPr>
          <a:xfrm>
            <a:off x="581192" y="1896867"/>
            <a:ext cx="10300168" cy="171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Se utilizaron las herramientas Docker y Docker-</a:t>
            </a:r>
            <a:r>
              <a:rPr lang="es-ES" dirty="0" err="1"/>
              <a:t>compose</a:t>
            </a:r>
            <a:r>
              <a:rPr lang="es-ES" dirty="0"/>
              <a:t> con el fin de simplificar las tareas de despliegue en los distintos entornos (desarrollo, QA, producción).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4E581F01-C42E-428A-AC63-E354F8DB63D0}"/>
              </a:ext>
            </a:extLst>
          </p:cNvPr>
          <p:cNvSpPr txBox="1">
            <a:spLocks/>
          </p:cNvSpPr>
          <p:nvPr/>
        </p:nvSpPr>
        <p:spPr>
          <a:xfrm>
            <a:off x="887217" y="3198428"/>
            <a:ext cx="1325631" cy="549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DOCKER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6A1EA03F-E369-427D-8875-3B33A2C72058}"/>
              </a:ext>
            </a:extLst>
          </p:cNvPr>
          <p:cNvSpPr txBox="1">
            <a:spLocks/>
          </p:cNvSpPr>
          <p:nvPr/>
        </p:nvSpPr>
        <p:spPr>
          <a:xfrm>
            <a:off x="581192" y="3321124"/>
            <a:ext cx="7554405" cy="351538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r>
              <a:rPr lang="es-ES" dirty="0"/>
              <a:t>Se realizó el encapsulado de la API dentro de un imagen Docker, que dispondrá del </a:t>
            </a:r>
            <a:r>
              <a:rPr lang="es-ES" i="1" dirty="0"/>
              <a:t>software</a:t>
            </a:r>
            <a:r>
              <a:rPr lang="es-ES" dirty="0"/>
              <a:t> + dependencias.</a:t>
            </a:r>
          </a:p>
          <a:p>
            <a:r>
              <a:rPr lang="es-ES" dirty="0"/>
              <a:t>Puede ser desplegada en cualquier entorno que disponga de Docker.</a:t>
            </a:r>
          </a:p>
          <a:p>
            <a:r>
              <a:rPr lang="es-ES" dirty="0"/>
              <a:t>No es necesaria la instalación de ninguna herramienta adicional a Docker.</a:t>
            </a:r>
          </a:p>
          <a:p>
            <a:r>
              <a:rPr lang="es-ES" dirty="0"/>
              <a:t>Imagen publicada en el repositorio público </a:t>
            </a:r>
            <a:r>
              <a:rPr lang="es-ES" dirty="0" err="1"/>
              <a:t>dockerhub</a:t>
            </a:r>
            <a:r>
              <a:rPr lang="es-ES" dirty="0"/>
              <a:t> con el nombre </a:t>
            </a:r>
            <a:r>
              <a:rPr lang="es-ES" dirty="0" err="1"/>
              <a:t>totalspizt</a:t>
            </a:r>
            <a:r>
              <a:rPr lang="es-ES" dirty="0"/>
              <a:t>/data-radar 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31EED84-0308-4605-8737-29DC659D5B8D}"/>
              </a:ext>
            </a:extLst>
          </p:cNvPr>
          <p:cNvSpPr/>
          <p:nvPr/>
        </p:nvSpPr>
        <p:spPr>
          <a:xfrm>
            <a:off x="8211326" y="3943343"/>
            <a:ext cx="3399482" cy="1115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EBCB37F-D46C-4A77-BE24-A1844F097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053" y="4113197"/>
            <a:ext cx="3248027" cy="7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7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BE38-4864-4474-AE86-CE481970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B7F814-63CF-4A9F-8ABC-7BFA31E0C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81799"/>
            <a:ext cx="3580435" cy="587791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DOCKER-COMPOSE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EC3E6FF-F536-40D9-BECD-C961296218BE}"/>
              </a:ext>
            </a:extLst>
          </p:cNvPr>
          <p:cNvGrpSpPr/>
          <p:nvPr/>
        </p:nvGrpSpPr>
        <p:grpSpPr>
          <a:xfrm>
            <a:off x="7606694" y="3128653"/>
            <a:ext cx="4192113" cy="2013392"/>
            <a:chOff x="7597550" y="3005847"/>
            <a:chExt cx="4192113" cy="201339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F9BA072-9577-4285-B985-06553A6F7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7550" y="3005847"/>
              <a:ext cx="4192113" cy="2013392"/>
            </a:xfrm>
            <a:prstGeom prst="rect">
              <a:avLst/>
            </a:prstGeom>
          </p:spPr>
        </p:pic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5808923C-9BEC-47D3-AF46-2FBB9AF57AB1}"/>
                </a:ext>
              </a:extLst>
            </p:cNvPr>
            <p:cNvSpPr/>
            <p:nvPr/>
          </p:nvSpPr>
          <p:spPr>
            <a:xfrm>
              <a:off x="7772414" y="3175247"/>
              <a:ext cx="3758170" cy="171679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FDE17A35-414B-4DE0-959D-A65EDC3BADA5}"/>
              </a:ext>
            </a:extLst>
          </p:cNvPr>
          <p:cNvSpPr txBox="1">
            <a:spLocks/>
          </p:cNvSpPr>
          <p:nvPr/>
        </p:nvSpPr>
        <p:spPr>
          <a:xfrm>
            <a:off x="581192" y="2749430"/>
            <a:ext cx="7554405" cy="351538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r>
              <a:rPr lang="es-ES" dirty="0"/>
              <a:t>Se trata de un orquestador Docker</a:t>
            </a:r>
          </a:p>
          <a:p>
            <a:r>
              <a:rPr lang="es-ES" dirty="0"/>
              <a:t>Permite levantar varios contenedores Docker con un único comando</a:t>
            </a:r>
          </a:p>
          <a:p>
            <a:r>
              <a:rPr lang="es-ES" dirty="0"/>
              <a:t>En el caso de </a:t>
            </a:r>
            <a:r>
              <a:rPr lang="es-ES" i="1" dirty="0"/>
              <a:t>data-radar</a:t>
            </a:r>
            <a:r>
              <a:rPr lang="es-ES" dirty="0"/>
              <a:t> levantará los contenedores:</a:t>
            </a:r>
          </a:p>
          <a:p>
            <a:pPr lvl="1"/>
            <a:r>
              <a:rPr lang="es-ES" dirty="0"/>
              <a:t>Base de datos </a:t>
            </a:r>
            <a:r>
              <a:rPr lang="es-ES" dirty="0" err="1"/>
              <a:t>MariaDB</a:t>
            </a:r>
            <a:endParaRPr lang="es-ES" dirty="0"/>
          </a:p>
          <a:p>
            <a:pPr lvl="1"/>
            <a:r>
              <a:rPr lang="es-ES" dirty="0"/>
              <a:t>API </a:t>
            </a:r>
            <a:r>
              <a:rPr lang="es-ES" i="1" dirty="0"/>
              <a:t>data-radar</a:t>
            </a:r>
          </a:p>
          <a:p>
            <a:pPr lvl="1"/>
            <a:r>
              <a:rPr lang="es-ES" dirty="0"/>
              <a:t>Contenedor Python para pruebas (sólo entorno QA)</a:t>
            </a:r>
          </a:p>
        </p:txBody>
      </p:sp>
    </p:spTree>
    <p:extLst>
      <p:ext uri="{BB962C8B-B14F-4D97-AF65-F5344CB8AC3E}">
        <p14:creationId xmlns:p14="http://schemas.microsoft.com/office/powerpoint/2010/main" val="185163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4946D-070B-420F-8B85-BD42F558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(III)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1937703-81DC-4AF1-8158-9D784E81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81799"/>
            <a:ext cx="3580435" cy="587791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AMAZON WEB SERVICES (AWS)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467FBD80-A66D-471F-B016-857305F57564}"/>
              </a:ext>
            </a:extLst>
          </p:cNvPr>
          <p:cNvSpPr txBox="1">
            <a:spLocks/>
          </p:cNvSpPr>
          <p:nvPr/>
        </p:nvSpPr>
        <p:spPr>
          <a:xfrm>
            <a:off x="581192" y="2630894"/>
            <a:ext cx="7764042" cy="378853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dirty="0"/>
              <a:t>Aporta lo necesario para la puesta en marcha del producto </a:t>
            </a:r>
            <a:r>
              <a:rPr lang="es-ES" i="1" dirty="0"/>
              <a:t>data-radar:</a:t>
            </a:r>
          </a:p>
          <a:p>
            <a:pPr>
              <a:lnSpc>
                <a:spcPct val="200000"/>
              </a:lnSpc>
            </a:pPr>
            <a:r>
              <a:rPr lang="es-ES" dirty="0"/>
              <a:t>Entornos informáticos virtuales, conocidos como instancias (EC2)</a:t>
            </a:r>
          </a:p>
          <a:p>
            <a:pPr>
              <a:lnSpc>
                <a:spcPct val="200000"/>
              </a:lnSpc>
            </a:pPr>
            <a:r>
              <a:rPr lang="es-ES" dirty="0"/>
              <a:t>Varias configuraciones de CPU, memoria, almacenamiento, capacidad de red…</a:t>
            </a:r>
          </a:p>
          <a:p>
            <a:pPr>
              <a:lnSpc>
                <a:spcPct val="200000"/>
              </a:lnSpc>
            </a:pPr>
            <a:r>
              <a:rPr lang="es-ES" dirty="0"/>
              <a:t>Un firewall que permite establecer grupos de seguridad</a:t>
            </a:r>
          </a:p>
          <a:p>
            <a:pPr>
              <a:lnSpc>
                <a:spcPct val="200000"/>
              </a:lnSpc>
            </a:pPr>
            <a:r>
              <a:rPr lang="es-ES" dirty="0"/>
              <a:t>Direccionamiento IPv4 estático</a:t>
            </a:r>
          </a:p>
          <a:p>
            <a:pPr marL="0" indent="0">
              <a:buNone/>
            </a:pPr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526D94A-D637-498B-AE0E-E25EE06473C7}"/>
              </a:ext>
            </a:extLst>
          </p:cNvPr>
          <p:cNvGrpSpPr/>
          <p:nvPr/>
        </p:nvGrpSpPr>
        <p:grpSpPr>
          <a:xfrm>
            <a:off x="9132406" y="2743241"/>
            <a:ext cx="2237232" cy="642991"/>
            <a:chOff x="8916829" y="2575694"/>
            <a:chExt cx="2237232" cy="587792"/>
          </a:xfrm>
        </p:grpSpPr>
        <p:pic>
          <p:nvPicPr>
            <p:cNvPr id="2052" name="Picture 4" descr="CloudEndure Disaster Recovery: Amazon Web Services">
              <a:extLst>
                <a:ext uri="{FF2B5EF4-FFF2-40B4-BE49-F238E27FC236}">
                  <a16:creationId xmlns:a16="http://schemas.microsoft.com/office/drawing/2014/main" id="{2C5FCCF8-4D00-474D-B1FF-9B376EC1C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1335" y="2575694"/>
              <a:ext cx="1142726" cy="587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5E63684-B6A7-440E-B796-FFC3C1293516}"/>
                </a:ext>
              </a:extLst>
            </p:cNvPr>
            <p:cNvSpPr txBox="1"/>
            <p:nvPr/>
          </p:nvSpPr>
          <p:spPr>
            <a:xfrm>
              <a:off x="8916829" y="2684924"/>
              <a:ext cx="180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i="1" dirty="0">
                  <a:solidFill>
                    <a:schemeClr val="tx2"/>
                  </a:solidFill>
                </a:rPr>
                <a:t>data-radar </a:t>
              </a:r>
              <a:r>
                <a:rPr lang="es-ES" dirty="0">
                  <a:solidFill>
                    <a:schemeClr val="tx2"/>
                  </a:solidFill>
                </a:rPr>
                <a:t>en</a:t>
              </a:r>
            </a:p>
          </p:txBody>
        </p:sp>
      </p:grp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6B10236-9DB1-4F1B-B5CB-FFB2B2166D07}"/>
              </a:ext>
            </a:extLst>
          </p:cNvPr>
          <p:cNvSpPr/>
          <p:nvPr/>
        </p:nvSpPr>
        <p:spPr>
          <a:xfrm>
            <a:off x="8458200" y="2680102"/>
            <a:ext cx="3419856" cy="39492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0747A4C-FDF7-4A05-9892-5BC1FED45F8B}"/>
              </a:ext>
            </a:extLst>
          </p:cNvPr>
          <p:cNvSpPr txBox="1"/>
          <p:nvPr/>
        </p:nvSpPr>
        <p:spPr>
          <a:xfrm>
            <a:off x="8473345" y="3569062"/>
            <a:ext cx="3236976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dirty="0">
                <a:solidFill>
                  <a:schemeClr val="tx2"/>
                </a:solidFill>
              </a:rPr>
              <a:t>t2.micro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416CA4E-BFF2-473B-956F-583E4BC572D5}"/>
              </a:ext>
            </a:extLst>
          </p:cNvPr>
          <p:cNvSpPr txBox="1"/>
          <p:nvPr/>
        </p:nvSpPr>
        <p:spPr>
          <a:xfrm>
            <a:off x="8549640" y="4319935"/>
            <a:ext cx="323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1 </a:t>
            </a:r>
            <a:r>
              <a:rPr lang="es-ES" dirty="0" err="1">
                <a:solidFill>
                  <a:schemeClr val="tx2"/>
                </a:solidFill>
              </a:rPr>
              <a:t>vCPU</a:t>
            </a:r>
            <a:r>
              <a:rPr lang="es-ES" dirty="0">
                <a:solidFill>
                  <a:schemeClr val="tx2"/>
                </a:solidFill>
              </a:rPr>
              <a:t> + 1GB RAM + 8GB SSD</a:t>
            </a:r>
          </a:p>
          <a:p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4AF72D8-0450-44A8-A076-3D870D6CBACB}"/>
              </a:ext>
            </a:extLst>
          </p:cNvPr>
          <p:cNvSpPr txBox="1"/>
          <p:nvPr/>
        </p:nvSpPr>
        <p:spPr>
          <a:xfrm>
            <a:off x="8609957" y="4865382"/>
            <a:ext cx="3000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Puertos 8000 (API)  y 22 (</a:t>
            </a:r>
            <a:r>
              <a:rPr lang="es-ES" dirty="0" err="1">
                <a:solidFill>
                  <a:schemeClr val="tx2"/>
                </a:solidFill>
              </a:rPr>
              <a:t>Admin</a:t>
            </a:r>
            <a:r>
              <a:rPr lang="es-ES" dirty="0">
                <a:solidFill>
                  <a:schemeClr val="tx2"/>
                </a:solidFill>
              </a:rPr>
              <a:t>) expuestos</a:t>
            </a:r>
          </a:p>
          <a:p>
            <a:pPr algn="ctr"/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2A78235-6EB6-4D5A-82B4-1F3663929FFB}"/>
              </a:ext>
            </a:extLst>
          </p:cNvPr>
          <p:cNvSpPr txBox="1"/>
          <p:nvPr/>
        </p:nvSpPr>
        <p:spPr>
          <a:xfrm flipH="1">
            <a:off x="8966617" y="5612912"/>
            <a:ext cx="2403021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dirty="0">
                <a:solidFill>
                  <a:schemeClr val="tx2"/>
                </a:solidFill>
              </a:rPr>
              <a:t>34.254.183.119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A2BA986-9C63-40D0-A336-606671AAA231}"/>
              </a:ext>
            </a:extLst>
          </p:cNvPr>
          <p:cNvCxnSpPr/>
          <p:nvPr/>
        </p:nvCxnSpPr>
        <p:spPr>
          <a:xfrm>
            <a:off x="8473345" y="3429000"/>
            <a:ext cx="3404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13" grpId="0" animBg="1"/>
      <p:bldP spid="17" grpId="0"/>
      <p:bldP spid="18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22358-572F-4C2E-801B-61D4F932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0D9C4-7047-42FF-8C25-700124AD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4275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/>
              <a:t>La implementación del producto </a:t>
            </a:r>
            <a:r>
              <a:rPr lang="es-ES" i="1" dirty="0"/>
              <a:t>data-radar </a:t>
            </a:r>
            <a:r>
              <a:rPr lang="es-ES" dirty="0"/>
              <a:t>implica mucho mas que el desarrollo de una API, ya que abarca puntos como la orquestación, despliegue y automatización de </a:t>
            </a:r>
            <a:r>
              <a:rPr lang="es-ES" dirty="0" err="1"/>
              <a:t>tests</a:t>
            </a:r>
            <a:r>
              <a:rPr lang="es-E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Gracias al uso de </a:t>
            </a:r>
            <a:r>
              <a:rPr lang="es-ES" dirty="0" err="1"/>
              <a:t>GraphQL</a:t>
            </a:r>
            <a:r>
              <a:rPr lang="es-ES" dirty="0"/>
              <a:t> hemos podido reducir de manera considerable el número de peticiones a realizar frente a API REST.</a:t>
            </a:r>
          </a:p>
          <a:p>
            <a:pPr>
              <a:lnSpc>
                <a:spcPct val="150000"/>
              </a:lnSpc>
            </a:pPr>
            <a:r>
              <a:rPr lang="es-ES" dirty="0"/>
              <a:t>La utilización de Docker evitó incompatibilidades y problemas de versiones a la hora de desplegar el producto.</a:t>
            </a:r>
          </a:p>
          <a:p>
            <a:pPr>
              <a:lnSpc>
                <a:spcPct val="150000"/>
              </a:lnSpc>
            </a:pPr>
            <a:r>
              <a:rPr lang="es-ES" dirty="0"/>
              <a:t>La creación de una batería de </a:t>
            </a:r>
            <a:r>
              <a:rPr lang="es-ES" dirty="0" err="1"/>
              <a:t>tests</a:t>
            </a:r>
            <a:r>
              <a:rPr lang="es-ES" dirty="0"/>
              <a:t> automatizados permitió verificar que el producto cumplía las especificaciones en todo momento</a:t>
            </a:r>
          </a:p>
          <a:p>
            <a:pPr>
              <a:lnSpc>
                <a:spcPct val="150000"/>
              </a:lnSpc>
            </a:pPr>
            <a:r>
              <a:rPr lang="es-ES" dirty="0"/>
              <a:t>El uso de AWS permite exponer al mundo nuestra API de una manera sencilla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9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F96FB-2220-450C-A32E-A0A51430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3599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4FCD7-0A9E-434A-A5A6-EB9F1856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274" y="4861500"/>
            <a:ext cx="6742160" cy="17060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Gracias por </a:t>
            </a:r>
            <a:r>
              <a:rPr lang="en-US" dirty="0" err="1">
                <a:solidFill>
                  <a:srgbClr val="FFFFFF"/>
                </a:solidFill>
              </a:rPr>
              <a:t>su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atención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" name="Picture 2" descr="EPI Gijón – Ingeniería industrial, informática y de telecomunicación - Logos  EPI Gijón">
            <a:extLst>
              <a:ext uri="{FF2B5EF4-FFF2-40B4-BE49-F238E27FC236}">
                <a16:creationId xmlns:a16="http://schemas.microsoft.com/office/drawing/2014/main" id="{D26C5671-0783-4FE9-AA0F-F9AEF3C58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t="7234" r="3360" b="4078"/>
          <a:stretch/>
        </p:blipFill>
        <p:spPr bwMode="auto">
          <a:xfrm>
            <a:off x="610650" y="5259649"/>
            <a:ext cx="2323049" cy="90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4B28E1C-BEBA-490E-8F39-08AB96C6AC5F}"/>
              </a:ext>
            </a:extLst>
          </p:cNvPr>
          <p:cNvSpPr txBox="1"/>
          <p:nvPr/>
        </p:nvSpPr>
        <p:spPr>
          <a:xfrm>
            <a:off x="4670856" y="2762671"/>
            <a:ext cx="2814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accent2"/>
                </a:solidFill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08484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4D8CC-3EE1-4249-B213-36E9FA20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AC4989E-7BF3-4F7C-BD79-50B1FDCD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80" y="2866296"/>
            <a:ext cx="11029615" cy="367830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Objetivos</a:t>
            </a:r>
          </a:p>
          <a:p>
            <a:pPr>
              <a:lnSpc>
                <a:spcPct val="150000"/>
              </a:lnSpc>
            </a:pPr>
            <a:r>
              <a:rPr lang="es-ES" dirty="0"/>
              <a:t>Flujo de implementación</a:t>
            </a:r>
          </a:p>
          <a:p>
            <a:pPr>
              <a:lnSpc>
                <a:spcPct val="150000"/>
              </a:lnSpc>
            </a:pPr>
            <a:r>
              <a:rPr lang="es-ES" dirty="0"/>
              <a:t>Extracción, transformación y carga</a:t>
            </a:r>
          </a:p>
          <a:p>
            <a:pPr>
              <a:lnSpc>
                <a:spcPct val="150000"/>
              </a:lnSpc>
            </a:pPr>
            <a:r>
              <a:rPr lang="es-ES" dirty="0"/>
              <a:t>Desarrollo de la API</a:t>
            </a:r>
          </a:p>
          <a:p>
            <a:pPr>
              <a:lnSpc>
                <a:spcPct val="150000"/>
              </a:lnSpc>
            </a:pPr>
            <a:r>
              <a:rPr lang="es-ES" dirty="0"/>
              <a:t>Automatización QA</a:t>
            </a:r>
          </a:p>
          <a:p>
            <a:pPr>
              <a:lnSpc>
                <a:spcPct val="150000"/>
              </a:lnSpc>
            </a:pPr>
            <a:r>
              <a:rPr lang="es-ES" dirty="0"/>
              <a:t>Despliegue</a:t>
            </a:r>
          </a:p>
          <a:p>
            <a:pPr>
              <a:lnSpc>
                <a:spcPct val="150000"/>
              </a:lnSpc>
            </a:pPr>
            <a:r>
              <a:rPr lang="es-ES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071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7DB83-174C-409F-93AA-0BE2A9C8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18B6F7-592C-41EF-BCE9-8468AE8A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6867"/>
            <a:ext cx="10300168" cy="1710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Facilitar</a:t>
            </a:r>
            <a:r>
              <a:rPr lang="en-US" dirty="0"/>
              <a:t> el </a:t>
            </a:r>
            <a:r>
              <a:rPr lang="en-US" dirty="0" err="1"/>
              <a:t>acceso</a:t>
            </a:r>
            <a:r>
              <a:rPr lang="en-US" dirty="0"/>
              <a:t> a la </a:t>
            </a:r>
            <a:r>
              <a:rPr lang="en-US" dirty="0" err="1"/>
              <a:t>información</a:t>
            </a:r>
            <a:r>
              <a:rPr lang="en-US" dirty="0"/>
              <a:t> disponible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catálogo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abiertos</a:t>
            </a:r>
            <a:r>
              <a:rPr lang="en-US" dirty="0"/>
              <a:t> del </a:t>
            </a:r>
            <a:r>
              <a:rPr lang="en-US" dirty="0" err="1"/>
              <a:t>Ayuntamiento</a:t>
            </a:r>
            <a:r>
              <a:rPr lang="en-US" dirty="0"/>
              <a:t> de </a:t>
            </a:r>
            <a:r>
              <a:rPr lang="en-US" dirty="0" err="1"/>
              <a:t>Gijón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2E530B8A-F839-44FB-AC05-E84B37861F23}"/>
              </a:ext>
            </a:extLst>
          </p:cNvPr>
          <p:cNvSpPr txBox="1">
            <a:spLocks/>
          </p:cNvSpPr>
          <p:nvPr/>
        </p:nvSpPr>
        <p:spPr>
          <a:xfrm>
            <a:off x="2347425" y="4350014"/>
            <a:ext cx="2301897" cy="113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Implementación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r>
              <a:rPr lang="en-US" dirty="0"/>
              <a:t> </a:t>
            </a:r>
            <a:r>
              <a:rPr lang="en-US" i="1" dirty="0"/>
              <a:t>data-radar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B56895-6623-4E24-9DC8-A5F204BCB8A1}"/>
              </a:ext>
            </a:extLst>
          </p:cNvPr>
          <p:cNvSpPr txBox="1"/>
          <p:nvPr/>
        </p:nvSpPr>
        <p:spPr>
          <a:xfrm>
            <a:off x="1023620" y="3141875"/>
            <a:ext cx="101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2"/>
                </a:solidFill>
              </a:rPr>
              <a:t>¿cómo?</a:t>
            </a:r>
          </a:p>
        </p:txBody>
      </p:sp>
      <p:sp>
        <p:nvSpPr>
          <p:cNvPr id="16" name="Flecha: doblada hacia arriba 15">
            <a:extLst>
              <a:ext uri="{FF2B5EF4-FFF2-40B4-BE49-F238E27FC236}">
                <a16:creationId xmlns:a16="http://schemas.microsoft.com/office/drawing/2014/main" id="{795A5BF7-6C59-41EF-A4FA-059A9935F3F1}"/>
              </a:ext>
            </a:extLst>
          </p:cNvPr>
          <p:cNvSpPr/>
          <p:nvPr/>
        </p:nvSpPr>
        <p:spPr>
          <a:xfrm rot="5400000">
            <a:off x="1092224" y="3895818"/>
            <a:ext cx="1311723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7A5E252D-7EE2-4374-B065-D18C841D9856}"/>
              </a:ext>
            </a:extLst>
          </p:cNvPr>
          <p:cNvSpPr/>
          <p:nvPr/>
        </p:nvSpPr>
        <p:spPr>
          <a:xfrm>
            <a:off x="4308657" y="4631268"/>
            <a:ext cx="16580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414F4E2-8232-4D22-929D-27F46E71830C}"/>
              </a:ext>
            </a:extLst>
          </p:cNvPr>
          <p:cNvSpPr txBox="1"/>
          <p:nvPr/>
        </p:nvSpPr>
        <p:spPr>
          <a:xfrm>
            <a:off x="6650188" y="3305816"/>
            <a:ext cx="462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ETL (Extracción,  transformación y carga)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API (Interfaz de programación de aplicaciones)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QA (Aseguramiento de la calidad)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Despliegue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BF9A250-8905-4088-8C98-FE3EA5B33A52}"/>
              </a:ext>
            </a:extLst>
          </p:cNvPr>
          <p:cNvSpPr txBox="1"/>
          <p:nvPr/>
        </p:nvSpPr>
        <p:spPr>
          <a:xfrm>
            <a:off x="4639061" y="4224528"/>
            <a:ext cx="1103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2"/>
                </a:solidFill>
              </a:rPr>
              <a:t>¿qué es?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E652F9E-2107-461F-B0D9-11DF58555BB6}"/>
              </a:ext>
            </a:extLst>
          </p:cNvPr>
          <p:cNvSpPr/>
          <p:nvPr/>
        </p:nvSpPr>
        <p:spPr>
          <a:xfrm>
            <a:off x="3323725" y="4736977"/>
            <a:ext cx="990318" cy="2937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Signo más 28">
            <a:extLst>
              <a:ext uri="{FF2B5EF4-FFF2-40B4-BE49-F238E27FC236}">
                <a16:creationId xmlns:a16="http://schemas.microsoft.com/office/drawing/2014/main" id="{78567C01-7C81-4667-8CD2-49CE7EDF2F48}"/>
              </a:ext>
            </a:extLst>
          </p:cNvPr>
          <p:cNvSpPr/>
          <p:nvPr/>
        </p:nvSpPr>
        <p:spPr>
          <a:xfrm>
            <a:off x="6747743" y="3758669"/>
            <a:ext cx="284480" cy="3014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Signo más 29">
            <a:extLst>
              <a:ext uri="{FF2B5EF4-FFF2-40B4-BE49-F238E27FC236}">
                <a16:creationId xmlns:a16="http://schemas.microsoft.com/office/drawing/2014/main" id="{05DEEDF4-6BD3-409B-9C1E-4C25B4B9D8B8}"/>
              </a:ext>
            </a:extLst>
          </p:cNvPr>
          <p:cNvSpPr/>
          <p:nvPr/>
        </p:nvSpPr>
        <p:spPr>
          <a:xfrm>
            <a:off x="6747743" y="4629875"/>
            <a:ext cx="284480" cy="3014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Signo más 30">
            <a:extLst>
              <a:ext uri="{FF2B5EF4-FFF2-40B4-BE49-F238E27FC236}">
                <a16:creationId xmlns:a16="http://schemas.microsoft.com/office/drawing/2014/main" id="{A7433C4C-9AD7-4412-B81B-8044BA9A6199}"/>
              </a:ext>
            </a:extLst>
          </p:cNvPr>
          <p:cNvSpPr/>
          <p:nvPr/>
        </p:nvSpPr>
        <p:spPr>
          <a:xfrm>
            <a:off x="6749246" y="5469067"/>
            <a:ext cx="284480" cy="3014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BCAC8936-EACD-45D6-86C9-433409EECBDF}"/>
              </a:ext>
            </a:extLst>
          </p:cNvPr>
          <p:cNvSpPr/>
          <p:nvPr/>
        </p:nvSpPr>
        <p:spPr>
          <a:xfrm>
            <a:off x="6162323" y="3223845"/>
            <a:ext cx="387583" cy="3026263"/>
          </a:xfrm>
          <a:prstGeom prst="leftBrace">
            <a:avLst>
              <a:gd name="adj1" fmla="val 8333"/>
              <a:gd name="adj2" fmla="val 547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1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3" grpId="0"/>
      <p:bldP spid="10" grpId="0"/>
      <p:bldP spid="16" grpId="0" animBg="1"/>
      <p:bldP spid="18" grpId="0" animBg="1"/>
      <p:bldP spid="20" grpId="0"/>
      <p:bldP spid="27" grpId="0"/>
      <p:bldP spid="25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2B968-3D1B-4C05-87E9-58FFC871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 implementación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2F24A54-83A1-4ACC-BB6E-DC3EA7FB9835}"/>
              </a:ext>
            </a:extLst>
          </p:cNvPr>
          <p:cNvSpPr txBox="1">
            <a:spLocks/>
          </p:cNvSpPr>
          <p:nvPr/>
        </p:nvSpPr>
        <p:spPr>
          <a:xfrm>
            <a:off x="581192" y="1824897"/>
            <a:ext cx="11029615" cy="220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s-ES" dirty="0"/>
          </a:p>
          <a:p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CA176EA-6ACD-4783-A169-0AAD19DC9695}"/>
              </a:ext>
            </a:extLst>
          </p:cNvPr>
          <p:cNvGrpSpPr/>
          <p:nvPr/>
        </p:nvGrpSpPr>
        <p:grpSpPr>
          <a:xfrm>
            <a:off x="976545" y="3450005"/>
            <a:ext cx="1664858" cy="1841088"/>
            <a:chOff x="976545" y="3556536"/>
            <a:chExt cx="1664858" cy="1841088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E2337714-E96D-4746-A909-952E5349C6B7}"/>
                </a:ext>
              </a:extLst>
            </p:cNvPr>
            <p:cNvSpPr/>
            <p:nvPr/>
          </p:nvSpPr>
          <p:spPr>
            <a:xfrm>
              <a:off x="976545" y="3556536"/>
              <a:ext cx="1544714" cy="18410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A7EC232-5103-407D-BFC8-B1D90907F48C}"/>
                </a:ext>
              </a:extLst>
            </p:cNvPr>
            <p:cNvSpPr txBox="1"/>
            <p:nvPr/>
          </p:nvSpPr>
          <p:spPr>
            <a:xfrm>
              <a:off x="976545" y="4184692"/>
              <a:ext cx="16648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Implementación </a:t>
              </a:r>
            </a:p>
            <a:p>
              <a:pPr algn="ctr"/>
              <a:r>
                <a:rPr lang="es-ES" sz="1600" dirty="0"/>
                <a:t>de ETL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7FEF3D8-FE5E-4214-A2DF-3FF43160FFFC}"/>
              </a:ext>
            </a:extLst>
          </p:cNvPr>
          <p:cNvGrpSpPr/>
          <p:nvPr/>
        </p:nvGrpSpPr>
        <p:grpSpPr>
          <a:xfrm>
            <a:off x="3170809" y="3450005"/>
            <a:ext cx="1664858" cy="1841088"/>
            <a:chOff x="976545" y="3556536"/>
            <a:chExt cx="1664858" cy="1841088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EC2470D-A97F-4EEC-B0F2-A3A776379971}"/>
                </a:ext>
              </a:extLst>
            </p:cNvPr>
            <p:cNvSpPr/>
            <p:nvPr/>
          </p:nvSpPr>
          <p:spPr>
            <a:xfrm>
              <a:off x="976545" y="3556536"/>
              <a:ext cx="1544714" cy="18410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905888A-7980-4AAD-82A9-39DD2F3C4CB2}"/>
                </a:ext>
              </a:extLst>
            </p:cNvPr>
            <p:cNvSpPr txBox="1"/>
            <p:nvPr/>
          </p:nvSpPr>
          <p:spPr>
            <a:xfrm>
              <a:off x="976545" y="4184692"/>
              <a:ext cx="16648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Implementación </a:t>
              </a:r>
            </a:p>
            <a:p>
              <a:pPr algn="ctr"/>
              <a:r>
                <a:rPr lang="es-ES" sz="1600" dirty="0"/>
                <a:t>de API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BD3C168-8111-4B7E-9873-7AA484078CB5}"/>
              </a:ext>
            </a:extLst>
          </p:cNvPr>
          <p:cNvGrpSpPr/>
          <p:nvPr/>
        </p:nvGrpSpPr>
        <p:grpSpPr>
          <a:xfrm>
            <a:off x="5365073" y="3450004"/>
            <a:ext cx="1664858" cy="1841088"/>
            <a:chOff x="976545" y="3556536"/>
            <a:chExt cx="1664858" cy="1841088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95ED2890-B520-4971-85D5-42E5CB2908B1}"/>
                </a:ext>
              </a:extLst>
            </p:cNvPr>
            <p:cNvSpPr/>
            <p:nvPr/>
          </p:nvSpPr>
          <p:spPr>
            <a:xfrm>
              <a:off x="976545" y="3556536"/>
              <a:ext cx="1544714" cy="18410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6B42CEA-9823-4D6A-94F2-76738AE9566D}"/>
                </a:ext>
              </a:extLst>
            </p:cNvPr>
            <p:cNvSpPr txBox="1"/>
            <p:nvPr/>
          </p:nvSpPr>
          <p:spPr>
            <a:xfrm>
              <a:off x="976545" y="4184692"/>
              <a:ext cx="16648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Implementación </a:t>
              </a:r>
            </a:p>
            <a:p>
              <a:pPr algn="ctr"/>
              <a:r>
                <a:rPr lang="es-ES" sz="1600" dirty="0"/>
                <a:t>de </a:t>
              </a:r>
              <a:r>
                <a:rPr lang="es-ES" sz="1600" dirty="0" err="1"/>
                <a:t>tests</a:t>
              </a:r>
              <a:r>
                <a:rPr lang="es-ES" sz="1600" dirty="0"/>
                <a:t> QA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942BE670-9CCA-42C7-B698-CCA21261AA6C}"/>
              </a:ext>
            </a:extLst>
          </p:cNvPr>
          <p:cNvGrpSpPr/>
          <p:nvPr/>
        </p:nvGrpSpPr>
        <p:grpSpPr>
          <a:xfrm>
            <a:off x="7559337" y="3450003"/>
            <a:ext cx="1544714" cy="1841088"/>
            <a:chOff x="976545" y="3556536"/>
            <a:chExt cx="1544714" cy="1841088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86754216-B07B-4C88-863E-517D6B454892}"/>
                </a:ext>
              </a:extLst>
            </p:cNvPr>
            <p:cNvSpPr/>
            <p:nvPr/>
          </p:nvSpPr>
          <p:spPr>
            <a:xfrm>
              <a:off x="976545" y="3556536"/>
              <a:ext cx="1544714" cy="18410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F8B17F0-CD35-4875-A1AF-6F567743BA5F}"/>
                </a:ext>
              </a:extLst>
            </p:cNvPr>
            <p:cNvSpPr txBox="1"/>
            <p:nvPr/>
          </p:nvSpPr>
          <p:spPr>
            <a:xfrm>
              <a:off x="1096689" y="4184691"/>
              <a:ext cx="1242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/>
                <a:t>Ejecución de         </a:t>
              </a:r>
              <a:r>
                <a:rPr lang="es-ES" sz="1600" dirty="0" err="1"/>
                <a:t>tests</a:t>
              </a:r>
              <a:r>
                <a:rPr lang="es-ES" sz="1600" dirty="0"/>
                <a:t> QA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89CEE9D-5B35-4E80-B6D0-E5B1C50A17B5}"/>
              </a:ext>
            </a:extLst>
          </p:cNvPr>
          <p:cNvGrpSpPr/>
          <p:nvPr/>
        </p:nvGrpSpPr>
        <p:grpSpPr>
          <a:xfrm>
            <a:off x="9693529" y="3450002"/>
            <a:ext cx="1664858" cy="1841088"/>
            <a:chOff x="916473" y="3556536"/>
            <a:chExt cx="1664858" cy="1841088"/>
          </a:xfrm>
        </p:grpSpPr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A20FFD0C-8D79-406D-8564-CBCA660A2828}"/>
                </a:ext>
              </a:extLst>
            </p:cNvPr>
            <p:cNvSpPr/>
            <p:nvPr/>
          </p:nvSpPr>
          <p:spPr>
            <a:xfrm>
              <a:off x="976545" y="3556536"/>
              <a:ext cx="1544714" cy="18410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7E15BA5-49C5-4262-82D3-E2091C0594D8}"/>
                </a:ext>
              </a:extLst>
            </p:cNvPr>
            <p:cNvSpPr txBox="1"/>
            <p:nvPr/>
          </p:nvSpPr>
          <p:spPr>
            <a:xfrm>
              <a:off x="916473" y="4184692"/>
              <a:ext cx="16648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/>
                <a:t>Despliegue de versión</a:t>
              </a:r>
            </a:p>
          </p:txBody>
        </p:sp>
      </p:grp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F46B9A3E-E6A4-43A7-B2E5-2DA178FE928F}"/>
              </a:ext>
            </a:extLst>
          </p:cNvPr>
          <p:cNvSpPr/>
          <p:nvPr/>
        </p:nvSpPr>
        <p:spPr>
          <a:xfrm>
            <a:off x="2554697" y="4272890"/>
            <a:ext cx="589478" cy="22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C3743882-8D7E-435A-8E00-54A9BB91677B}"/>
              </a:ext>
            </a:extLst>
          </p:cNvPr>
          <p:cNvSpPr/>
          <p:nvPr/>
        </p:nvSpPr>
        <p:spPr>
          <a:xfrm>
            <a:off x="4748961" y="4272890"/>
            <a:ext cx="589478" cy="22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47BD182E-9062-4CB8-8DCF-1B100F093C10}"/>
              </a:ext>
            </a:extLst>
          </p:cNvPr>
          <p:cNvSpPr/>
          <p:nvPr/>
        </p:nvSpPr>
        <p:spPr>
          <a:xfrm>
            <a:off x="6937901" y="4272890"/>
            <a:ext cx="589478" cy="22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4524FE76-7F7C-4691-A96E-25E88955A347}"/>
              </a:ext>
            </a:extLst>
          </p:cNvPr>
          <p:cNvSpPr/>
          <p:nvPr/>
        </p:nvSpPr>
        <p:spPr>
          <a:xfrm>
            <a:off x="9164123" y="4256500"/>
            <a:ext cx="589478" cy="228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B5E877D-C058-4AEB-A8B6-4B0F3CB600FA}"/>
              </a:ext>
            </a:extLst>
          </p:cNvPr>
          <p:cNvSpPr txBox="1"/>
          <p:nvPr/>
        </p:nvSpPr>
        <p:spPr>
          <a:xfrm>
            <a:off x="9164123" y="3970121"/>
            <a:ext cx="648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18AE572-FB7E-4D10-8CD9-7D70CFF30145}"/>
              </a:ext>
            </a:extLst>
          </p:cNvPr>
          <p:cNvSpPr txBox="1"/>
          <p:nvPr/>
        </p:nvSpPr>
        <p:spPr>
          <a:xfrm>
            <a:off x="7559337" y="2097874"/>
            <a:ext cx="166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FF0000"/>
                </a:solidFill>
              </a:rPr>
              <a:t>BUGS DETECTADOS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3BBECCD-BFB9-4EE7-8331-1BC7D46FF0A2}"/>
              </a:ext>
            </a:extLst>
          </p:cNvPr>
          <p:cNvSpPr/>
          <p:nvPr/>
        </p:nvSpPr>
        <p:spPr>
          <a:xfrm>
            <a:off x="8247503" y="2649911"/>
            <a:ext cx="106536" cy="76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hacia abajo 35">
            <a:extLst>
              <a:ext uri="{FF2B5EF4-FFF2-40B4-BE49-F238E27FC236}">
                <a16:creationId xmlns:a16="http://schemas.microsoft.com/office/drawing/2014/main" id="{7F65C489-B04A-4551-BC6A-5F7144682EC5}"/>
              </a:ext>
            </a:extLst>
          </p:cNvPr>
          <p:cNvSpPr/>
          <p:nvPr/>
        </p:nvSpPr>
        <p:spPr>
          <a:xfrm>
            <a:off x="1646808" y="2649911"/>
            <a:ext cx="235257" cy="7762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F9E90036-85A5-42C5-A802-91E127F37B59}"/>
              </a:ext>
            </a:extLst>
          </p:cNvPr>
          <p:cNvSpPr/>
          <p:nvPr/>
        </p:nvSpPr>
        <p:spPr>
          <a:xfrm>
            <a:off x="3825537" y="2649911"/>
            <a:ext cx="235257" cy="768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8A0CAF4-C192-40A2-949B-B88C4FECF97D}"/>
              </a:ext>
            </a:extLst>
          </p:cNvPr>
          <p:cNvSpPr/>
          <p:nvPr/>
        </p:nvSpPr>
        <p:spPr>
          <a:xfrm>
            <a:off x="1722268" y="2649911"/>
            <a:ext cx="6631771" cy="1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ontent Placeholder 8">
            <a:extLst>
              <a:ext uri="{FF2B5EF4-FFF2-40B4-BE49-F238E27FC236}">
                <a16:creationId xmlns:a16="http://schemas.microsoft.com/office/drawing/2014/main" id="{82E209D1-6E1E-4635-B29A-529CB2C6A0A0}"/>
              </a:ext>
            </a:extLst>
          </p:cNvPr>
          <p:cNvSpPr txBox="1">
            <a:spLocks/>
          </p:cNvSpPr>
          <p:nvPr/>
        </p:nvSpPr>
        <p:spPr>
          <a:xfrm>
            <a:off x="581192" y="5208248"/>
            <a:ext cx="10300168" cy="171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Proceso iterativo por versión. En este caso tenemos una única versión 1.0.0, que se puede considerar una MVP (producto mínimo viable)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3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5" grpId="0" animBg="1"/>
      <p:bldP spid="28" grpId="0" animBg="1"/>
      <p:bldP spid="29" grpId="0" animBg="1"/>
      <p:bldP spid="30" grpId="0" animBg="1"/>
      <p:bldP spid="31" grpId="0"/>
      <p:bldP spid="33" grpId="0"/>
      <p:bldP spid="34" grpId="0" animBg="1"/>
      <p:bldP spid="36" grpId="0" animBg="1"/>
      <p:bldP spid="37" grpId="0" animBg="1"/>
      <p:bldP spid="35" grpId="0" animBg="1"/>
      <p:bldP spid="3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174EE-1A4C-4DD6-BFCC-FB99E036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Extracción, transformación y carga (ETL)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2BA0722-DAD0-4B05-9187-FF92DE4CE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70" y="3071418"/>
            <a:ext cx="3145479" cy="536005"/>
          </a:xfrm>
        </p:spPr>
        <p:txBody>
          <a:bodyPr/>
          <a:lstStyle/>
          <a:p>
            <a:r>
              <a:rPr lang="es-ES" dirty="0"/>
              <a:t>Acceso al dato en crudo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1C616A9-300F-4FD5-88F2-4D1FEDB29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88267" y="3168431"/>
            <a:ext cx="3646425" cy="553373"/>
          </a:xfrm>
        </p:spPr>
        <p:txBody>
          <a:bodyPr/>
          <a:lstStyle/>
          <a:p>
            <a:pPr algn="ctr"/>
            <a:r>
              <a:rPr lang="es-ES" dirty="0"/>
              <a:t>Filtrado y formateo de información relevante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DE074535-B0DB-4715-8A79-4410D4C06D7B}"/>
              </a:ext>
            </a:extLst>
          </p:cNvPr>
          <p:cNvSpPr txBox="1">
            <a:spLocks/>
          </p:cNvSpPr>
          <p:nvPr/>
        </p:nvSpPr>
        <p:spPr>
          <a:xfrm>
            <a:off x="581192" y="1896867"/>
            <a:ext cx="10300168" cy="171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Conjunto de todos los procesos necesarios para el almacenamiento de la información en base de datos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1F1F12AE-888B-476B-A25E-F148A74AE244}"/>
              </a:ext>
            </a:extLst>
          </p:cNvPr>
          <p:cNvSpPr/>
          <p:nvPr/>
        </p:nvSpPr>
        <p:spPr>
          <a:xfrm>
            <a:off x="1601144" y="4666253"/>
            <a:ext cx="447040" cy="13117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46C1FF-37E0-4A8D-A514-0DC630274837}"/>
              </a:ext>
            </a:extLst>
          </p:cNvPr>
          <p:cNvSpPr txBox="1"/>
          <p:nvPr/>
        </p:nvSpPr>
        <p:spPr>
          <a:xfrm>
            <a:off x="1901906" y="4721951"/>
            <a:ext cx="2210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Ficheros en local</a:t>
            </a:r>
          </a:p>
          <a:p>
            <a:endParaRPr lang="es-ES" dirty="0"/>
          </a:p>
          <a:p>
            <a:r>
              <a:rPr lang="es-ES" dirty="0"/>
              <a:t>Acceso web al catálogo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1686F9-8C9B-4C0B-8EAA-57A772E21824}"/>
              </a:ext>
            </a:extLst>
          </p:cNvPr>
          <p:cNvSpPr txBox="1"/>
          <p:nvPr/>
        </p:nvSpPr>
        <p:spPr>
          <a:xfrm>
            <a:off x="753353" y="4039426"/>
            <a:ext cx="364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Dos fuentes de entrada de datos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E231030E-DE50-4156-9617-BE0A4EFBEB6E}"/>
              </a:ext>
            </a:extLst>
          </p:cNvPr>
          <p:cNvSpPr txBox="1">
            <a:spLocks/>
          </p:cNvSpPr>
          <p:nvPr/>
        </p:nvSpPr>
        <p:spPr>
          <a:xfrm>
            <a:off x="8683240" y="3080588"/>
            <a:ext cx="2897088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Carga en base de datos</a:t>
            </a:r>
          </a:p>
        </p:txBody>
      </p:sp>
      <p:sp>
        <p:nvSpPr>
          <p:cNvPr id="18" name="Flecha: doblada hacia arriba 17">
            <a:extLst>
              <a:ext uri="{FF2B5EF4-FFF2-40B4-BE49-F238E27FC236}">
                <a16:creationId xmlns:a16="http://schemas.microsoft.com/office/drawing/2014/main" id="{A4567FC8-AB9C-4A21-B7B1-B3A062F6D939}"/>
              </a:ext>
            </a:extLst>
          </p:cNvPr>
          <p:cNvSpPr/>
          <p:nvPr/>
        </p:nvSpPr>
        <p:spPr>
          <a:xfrm rot="5400000">
            <a:off x="856634" y="4777567"/>
            <a:ext cx="895695" cy="44704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D847F72-C858-42D5-B2F7-C6C90A8052A3}"/>
              </a:ext>
            </a:extLst>
          </p:cNvPr>
          <p:cNvSpPr/>
          <p:nvPr/>
        </p:nvSpPr>
        <p:spPr>
          <a:xfrm>
            <a:off x="552682" y="2906536"/>
            <a:ext cx="3560062" cy="34129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113968E-CC55-4C7F-A9A4-4E147A14C472}"/>
              </a:ext>
            </a:extLst>
          </p:cNvPr>
          <p:cNvSpPr txBox="1"/>
          <p:nvPr/>
        </p:nvSpPr>
        <p:spPr>
          <a:xfrm>
            <a:off x="4653239" y="4233778"/>
            <a:ext cx="3086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Filtrado de campos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Formateo y estandarización de los datos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D98FF95-6453-4085-AF00-2D1BCD368319}"/>
              </a:ext>
            </a:extLst>
          </p:cNvPr>
          <p:cNvSpPr/>
          <p:nvPr/>
        </p:nvSpPr>
        <p:spPr>
          <a:xfrm>
            <a:off x="4424210" y="2906536"/>
            <a:ext cx="3560062" cy="34129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391FE63-1222-48A2-8936-7395A8CF1F92}"/>
              </a:ext>
            </a:extLst>
          </p:cNvPr>
          <p:cNvSpPr/>
          <p:nvPr/>
        </p:nvSpPr>
        <p:spPr>
          <a:xfrm>
            <a:off x="8283522" y="2924249"/>
            <a:ext cx="3560062" cy="34129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E587C56-9FEA-40F4-8732-B8A5907253D7}"/>
              </a:ext>
            </a:extLst>
          </p:cNvPr>
          <p:cNvSpPr txBox="1"/>
          <p:nvPr/>
        </p:nvSpPr>
        <p:spPr>
          <a:xfrm>
            <a:off x="9037896" y="4048273"/>
            <a:ext cx="3086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Información filtrada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F226AC84-BDCA-4D0B-9F54-3C5DF6782B6C}"/>
              </a:ext>
            </a:extLst>
          </p:cNvPr>
          <p:cNvSpPr/>
          <p:nvPr/>
        </p:nvSpPr>
        <p:spPr>
          <a:xfrm>
            <a:off x="9922837" y="4547671"/>
            <a:ext cx="277803" cy="593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EA25A33-EEBF-446D-B3E8-A1ECDB19E2DE}"/>
              </a:ext>
            </a:extLst>
          </p:cNvPr>
          <p:cNvSpPr txBox="1"/>
          <p:nvPr/>
        </p:nvSpPr>
        <p:spPr>
          <a:xfrm>
            <a:off x="8774148" y="5287660"/>
            <a:ext cx="2575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lleva a la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1D3D637-2716-45B3-B166-EE10CD1728A5}"/>
              </a:ext>
            </a:extLst>
          </p:cNvPr>
          <p:cNvCxnSpPr>
            <a:cxnSpLocks/>
          </p:cNvCxnSpPr>
          <p:nvPr/>
        </p:nvCxnSpPr>
        <p:spPr>
          <a:xfrm>
            <a:off x="540466" y="3835958"/>
            <a:ext cx="3572278" cy="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1E68584-99FA-4C96-B8F9-A69449D5AEDA}"/>
              </a:ext>
            </a:extLst>
          </p:cNvPr>
          <p:cNvCxnSpPr>
            <a:cxnSpLocks/>
          </p:cNvCxnSpPr>
          <p:nvPr/>
        </p:nvCxnSpPr>
        <p:spPr>
          <a:xfrm>
            <a:off x="4411994" y="3834618"/>
            <a:ext cx="3572278" cy="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C80DE21-7533-445B-8726-2450B7E73F66}"/>
              </a:ext>
            </a:extLst>
          </p:cNvPr>
          <p:cNvCxnSpPr>
            <a:cxnSpLocks/>
          </p:cNvCxnSpPr>
          <p:nvPr/>
        </p:nvCxnSpPr>
        <p:spPr>
          <a:xfrm>
            <a:off x="8266352" y="3834618"/>
            <a:ext cx="3572278" cy="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9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5" grpId="0" build="p"/>
      <p:bldP spid="6" grpId="0" animBg="1"/>
      <p:bldP spid="7" grpId="0"/>
      <p:bldP spid="8" grpId="0"/>
      <p:bldP spid="12" grpId="0"/>
      <p:bldP spid="18" grpId="0" animBg="1"/>
      <p:bldP spid="19" grpId="0" animBg="1"/>
      <p:bldP spid="22" grpId="0"/>
      <p:bldP spid="23" grpId="0" animBg="1"/>
      <p:bldP spid="24" grpId="0" animBg="1"/>
      <p:bldP spid="25" grpId="0"/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DE33E75-13F7-4A52-A8C3-1A744ECF5571}"/>
              </a:ext>
            </a:extLst>
          </p:cNvPr>
          <p:cNvSpPr/>
          <p:nvPr/>
        </p:nvSpPr>
        <p:spPr>
          <a:xfrm>
            <a:off x="6160479" y="2895988"/>
            <a:ext cx="5393103" cy="34129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3F7277-6C36-4959-835E-3A6E9749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la API (I)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F585A3-F722-4808-AA81-CBB5E456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7" y="3012864"/>
            <a:ext cx="5087075" cy="536005"/>
          </a:xfrm>
        </p:spPr>
        <p:txBody>
          <a:bodyPr/>
          <a:lstStyle/>
          <a:p>
            <a:r>
              <a:rPr lang="es-ES" dirty="0"/>
              <a:t>API REST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985514-43DB-4E6E-842F-B2BA31500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3007332"/>
            <a:ext cx="5393100" cy="3515387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Separación cliente/servidor</a:t>
            </a:r>
          </a:p>
          <a:p>
            <a:r>
              <a:rPr lang="es-ES" dirty="0"/>
              <a:t>Independencia de tecnologías/lenguajes</a:t>
            </a:r>
          </a:p>
          <a:p>
            <a:r>
              <a:rPr lang="es-ES" dirty="0"/>
              <a:t>Fiabilidad, escalabilidad y flexibilidad</a:t>
            </a:r>
          </a:p>
          <a:p>
            <a:r>
              <a:rPr lang="es-ES" dirty="0"/>
              <a:t>Peticiones sobre HTTP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DB633C-7751-40A6-810A-FEF475AFA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3" y="3007332"/>
            <a:ext cx="5087073" cy="553373"/>
          </a:xfrm>
        </p:spPr>
        <p:txBody>
          <a:bodyPr/>
          <a:lstStyle/>
          <a:p>
            <a:r>
              <a:rPr lang="es-ES" dirty="0"/>
              <a:t>API GRAPHQL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F963CE-B355-41E4-A4AC-E898B85A5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7542" y="2878057"/>
            <a:ext cx="5161491" cy="362673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Comparte las características de las API REST pero nos aporta una serie de ventajas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CC6A866-F89D-4DDC-92CF-1498388B9949}"/>
              </a:ext>
            </a:extLst>
          </p:cNvPr>
          <p:cNvSpPr txBox="1">
            <a:spLocks/>
          </p:cNvSpPr>
          <p:nvPr/>
        </p:nvSpPr>
        <p:spPr>
          <a:xfrm>
            <a:off x="581192" y="1896867"/>
            <a:ext cx="10300168" cy="171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Se analizaron dos posibles opciones de implementación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2C6F37C-242E-4E55-B635-A0DC8B517F08}"/>
              </a:ext>
            </a:extLst>
          </p:cNvPr>
          <p:cNvSpPr/>
          <p:nvPr/>
        </p:nvSpPr>
        <p:spPr>
          <a:xfrm>
            <a:off x="395000" y="2895988"/>
            <a:ext cx="5393100" cy="34129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45D415A-DD15-4406-8CD3-36B3FD862CEC}"/>
              </a:ext>
            </a:extLst>
          </p:cNvPr>
          <p:cNvSpPr/>
          <p:nvPr/>
        </p:nvSpPr>
        <p:spPr>
          <a:xfrm>
            <a:off x="6160482" y="2895988"/>
            <a:ext cx="5393100" cy="34129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AE9A7B-6371-49EE-B2FB-5E53E818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019" y="4602480"/>
            <a:ext cx="1554480" cy="155448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2237CC4-0846-4C23-B170-A1CCEE98977E}"/>
              </a:ext>
            </a:extLst>
          </p:cNvPr>
          <p:cNvSpPr txBox="1"/>
          <p:nvPr/>
        </p:nvSpPr>
        <p:spPr>
          <a:xfrm>
            <a:off x="8137019" y="2437218"/>
            <a:ext cx="430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Opción elegida</a:t>
            </a:r>
          </a:p>
        </p:txBody>
      </p:sp>
    </p:spTree>
    <p:extLst>
      <p:ext uri="{BB962C8B-B14F-4D97-AF65-F5344CB8AC3E}">
        <p14:creationId xmlns:p14="http://schemas.microsoft.com/office/powerpoint/2010/main" val="428052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build="p"/>
      <p:bldP spid="4" grpId="0" uiExpand="1" build="p"/>
      <p:bldP spid="5" grpId="0" build="p"/>
      <p:bldP spid="6" grpId="0" build="p"/>
      <p:bldP spid="7" grpId="0" build="p"/>
      <p:bldP spid="12" grpId="0" animBg="1"/>
      <p:bldP spid="13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8D897-9F13-4193-B485-9EF909E9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la API (II)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B49C590-3E4E-44E7-AA46-E3F89878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4897"/>
            <a:ext cx="11029615" cy="220862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Las ventajas que nos aporta </a:t>
            </a:r>
            <a:r>
              <a:rPr lang="es-ES" dirty="0" err="1"/>
              <a:t>GraphQL</a:t>
            </a:r>
            <a:r>
              <a:rPr lang="es-ES" dirty="0"/>
              <a:t> vienen derivadas de una de sus características conocida como </a:t>
            </a:r>
            <a:r>
              <a:rPr lang="es-ES" i="1" dirty="0"/>
              <a:t>single </a:t>
            </a:r>
            <a:r>
              <a:rPr lang="es-ES" i="1" dirty="0" err="1"/>
              <a:t>endpoint</a:t>
            </a:r>
            <a:endParaRPr lang="es-ES" dirty="0"/>
          </a:p>
          <a:p>
            <a:pPr marL="324000" lvl="1" indent="0">
              <a:buNone/>
            </a:pPr>
            <a:r>
              <a:rPr lang="es-ES" dirty="0"/>
              <a:t> “El cliente puede solicitar a través de un único </a:t>
            </a:r>
            <a:r>
              <a:rPr lang="es-ES" i="1" dirty="0" err="1"/>
              <a:t>endpoint</a:t>
            </a:r>
            <a:r>
              <a:rPr lang="es-ES" dirty="0"/>
              <a:t> la información justa y necesaria para implementar su lógica”</a:t>
            </a:r>
          </a:p>
          <a:p>
            <a:endParaRPr lang="es-ES" dirty="0"/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A145C032-1711-437C-B9F5-9A54FA4C4829}"/>
              </a:ext>
            </a:extLst>
          </p:cNvPr>
          <p:cNvSpPr txBox="1">
            <a:spLocks/>
          </p:cNvSpPr>
          <p:nvPr/>
        </p:nvSpPr>
        <p:spPr>
          <a:xfrm>
            <a:off x="6431755" y="2597151"/>
            <a:ext cx="5173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r>
              <a:rPr lang="es-ES" dirty="0"/>
              <a:t>Simplifica la lógica del cliente al no tener que filtrar la información recibida</a:t>
            </a:r>
          </a:p>
          <a:p>
            <a:endParaRPr lang="es-ES" dirty="0"/>
          </a:p>
          <a:p>
            <a:r>
              <a:rPr lang="es-ES" dirty="0"/>
              <a:t>Ahorra en el consumo de datos al evitar sucesivas peticiones a diferentes </a:t>
            </a:r>
            <a:r>
              <a:rPr lang="es-ES" i="1" dirty="0" err="1"/>
              <a:t>endpoints</a:t>
            </a:r>
            <a:r>
              <a:rPr lang="es-ES" dirty="0"/>
              <a:t> con información no necesaria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4BDA80A-317C-4283-BBE0-1887A739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00" y="3494355"/>
            <a:ext cx="1191640" cy="3158172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7625A477-8E01-473C-AFFD-0C28FB358785}"/>
              </a:ext>
            </a:extLst>
          </p:cNvPr>
          <p:cNvSpPr/>
          <p:nvPr/>
        </p:nvSpPr>
        <p:spPr>
          <a:xfrm>
            <a:off x="376521" y="4467258"/>
            <a:ext cx="1114389" cy="105543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Cliente</a:t>
            </a:r>
          </a:p>
        </p:txBody>
      </p:sp>
      <p:grpSp>
        <p:nvGrpSpPr>
          <p:cNvPr id="97" name="Grupo 96">
            <a:extLst>
              <a:ext uri="{FF2B5EF4-FFF2-40B4-BE49-F238E27FC236}">
                <a16:creationId xmlns:a16="http://schemas.microsoft.com/office/drawing/2014/main" id="{3AF29ECE-5CEA-4C25-8834-C5548D234810}"/>
              </a:ext>
            </a:extLst>
          </p:cNvPr>
          <p:cNvGrpSpPr/>
          <p:nvPr/>
        </p:nvGrpSpPr>
        <p:grpSpPr>
          <a:xfrm>
            <a:off x="1711192" y="3281997"/>
            <a:ext cx="2986350" cy="3315240"/>
            <a:chOff x="1718681" y="3291141"/>
            <a:chExt cx="2986350" cy="331524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BC2DB2D7-8EF8-48CF-8A2D-B38E046DBD0F}"/>
                </a:ext>
              </a:extLst>
            </p:cNvPr>
            <p:cNvSpPr/>
            <p:nvPr/>
          </p:nvSpPr>
          <p:spPr>
            <a:xfrm>
              <a:off x="2203705" y="6254026"/>
              <a:ext cx="1553744" cy="335717"/>
            </a:xfrm>
            <a:prstGeom prst="roundRect">
              <a:avLst/>
            </a:prstGeom>
            <a:solidFill>
              <a:schemeClr val="bg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75A1D26-9379-4571-9BC2-30D89EB21B47}"/>
                </a:ext>
              </a:extLst>
            </p:cNvPr>
            <p:cNvGrpSpPr/>
            <p:nvPr/>
          </p:nvGrpSpPr>
          <p:grpSpPr>
            <a:xfrm>
              <a:off x="1718681" y="3291141"/>
              <a:ext cx="2986350" cy="3047599"/>
              <a:chOff x="1677770" y="3476599"/>
              <a:chExt cx="2986350" cy="3047599"/>
            </a:xfrm>
          </p:grpSpPr>
          <p:grpSp>
            <p:nvGrpSpPr>
              <p:cNvPr id="65" name="Grupo 64">
                <a:extLst>
                  <a:ext uri="{FF2B5EF4-FFF2-40B4-BE49-F238E27FC236}">
                    <a16:creationId xmlns:a16="http://schemas.microsoft.com/office/drawing/2014/main" id="{712CFB0E-6791-44A3-8D86-8394E2AC2F16}"/>
                  </a:ext>
                </a:extLst>
              </p:cNvPr>
              <p:cNvGrpSpPr/>
              <p:nvPr/>
            </p:nvGrpSpPr>
            <p:grpSpPr>
              <a:xfrm>
                <a:off x="1677770" y="4033521"/>
                <a:ext cx="2986350" cy="2490677"/>
                <a:chOff x="1656080" y="3830267"/>
                <a:chExt cx="2986350" cy="2490677"/>
              </a:xfrm>
            </p:grpSpPr>
            <p:cxnSp>
              <p:nvCxnSpPr>
                <p:cNvPr id="14" name="Conector recto de flecha 13">
                  <a:extLst>
                    <a:ext uri="{FF2B5EF4-FFF2-40B4-BE49-F238E27FC236}">
                      <a16:creationId xmlns:a16="http://schemas.microsoft.com/office/drawing/2014/main" id="{5AC9E929-1308-407A-A778-5E2B4C39B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56080" y="3830267"/>
                  <a:ext cx="2926560" cy="8861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de flecha 15">
                  <a:extLst>
                    <a:ext uri="{FF2B5EF4-FFF2-40B4-BE49-F238E27FC236}">
                      <a16:creationId xmlns:a16="http://schemas.microsoft.com/office/drawing/2014/main" id="{7D898506-5508-43AE-8E8D-F69D7C17B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56080" y="3903432"/>
                  <a:ext cx="2917768" cy="8711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F3B22D8E-427F-4E62-BF08-DB2B85A5C500}"/>
                    </a:ext>
                  </a:extLst>
                </p:cNvPr>
                <p:cNvSpPr txBox="1"/>
                <p:nvPr/>
              </p:nvSpPr>
              <p:spPr>
                <a:xfrm rot="20681844">
                  <a:off x="2685074" y="4043586"/>
                  <a:ext cx="6576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dirty="0">
                      <a:solidFill>
                        <a:schemeClr val="accent2"/>
                      </a:solidFill>
                    </a:rPr>
                    <a:t>GET</a:t>
                  </a:r>
                  <a:endParaRPr lang="es-ES" sz="1600" dirty="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8" name="Conector recto de flecha 17">
                  <a:extLst>
                    <a:ext uri="{FF2B5EF4-FFF2-40B4-BE49-F238E27FC236}">
                      <a16:creationId xmlns:a16="http://schemas.microsoft.com/office/drawing/2014/main" id="{29AA3484-6A1D-4B1D-B527-1984E1A8B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6080" y="5024210"/>
                  <a:ext cx="291776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de flecha 18">
                  <a:extLst>
                    <a:ext uri="{FF2B5EF4-FFF2-40B4-BE49-F238E27FC236}">
                      <a16:creationId xmlns:a16="http://schemas.microsoft.com/office/drawing/2014/main" id="{93CEF0D7-7F28-4B30-9972-55EA76A7C4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56080" y="5082352"/>
                  <a:ext cx="291776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0930DFB2-752A-4196-904E-5770FE790F9F}"/>
                    </a:ext>
                  </a:extLst>
                </p:cNvPr>
                <p:cNvSpPr txBox="1"/>
                <p:nvPr/>
              </p:nvSpPr>
              <p:spPr>
                <a:xfrm rot="21600000">
                  <a:off x="2714029" y="4755516"/>
                  <a:ext cx="6576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dirty="0">
                      <a:solidFill>
                        <a:schemeClr val="accent2"/>
                      </a:solidFill>
                    </a:rPr>
                    <a:t>GET</a:t>
                  </a:r>
                </a:p>
              </p:txBody>
            </p:sp>
            <p:cxnSp>
              <p:nvCxnSpPr>
                <p:cNvPr id="27" name="Conector recto de flecha 26">
                  <a:extLst>
                    <a:ext uri="{FF2B5EF4-FFF2-40B4-BE49-F238E27FC236}">
                      <a16:creationId xmlns:a16="http://schemas.microsoft.com/office/drawing/2014/main" id="{B45FE637-1529-468D-9E12-CD35DAFFF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6080" y="5364754"/>
                  <a:ext cx="2986350" cy="9065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de flecha 27">
                  <a:extLst>
                    <a:ext uri="{FF2B5EF4-FFF2-40B4-BE49-F238E27FC236}">
                      <a16:creationId xmlns:a16="http://schemas.microsoft.com/office/drawing/2014/main" id="{CD98200C-5ADD-443F-852F-5B503CCF66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56080" y="5422899"/>
                  <a:ext cx="2986350" cy="8980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656435FF-D426-4E02-9E3E-F1C41AF8DA09}"/>
                    </a:ext>
                  </a:extLst>
                </p:cNvPr>
                <p:cNvSpPr txBox="1"/>
                <p:nvPr/>
              </p:nvSpPr>
              <p:spPr>
                <a:xfrm rot="1118936">
                  <a:off x="2682084" y="5500897"/>
                  <a:ext cx="6576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dirty="0">
                      <a:solidFill>
                        <a:schemeClr val="accent2"/>
                      </a:solidFill>
                    </a:rPr>
                    <a:t>GET</a:t>
                  </a:r>
                </a:p>
              </p:txBody>
            </p:sp>
          </p:grp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13580A07-9CC6-4873-8AB2-0E8DDA3A49A8}"/>
                  </a:ext>
                </a:extLst>
              </p:cNvPr>
              <p:cNvSpPr txBox="1"/>
              <p:nvPr/>
            </p:nvSpPr>
            <p:spPr>
              <a:xfrm>
                <a:off x="2661001" y="3476599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i="1" dirty="0" err="1"/>
                  <a:t>endpoint</a:t>
                </a:r>
                <a:endParaRPr lang="es-ES" i="1" dirty="0"/>
              </a:p>
            </p:txBody>
          </p:sp>
          <p:sp>
            <p:nvSpPr>
              <p:cNvPr id="42" name="Rectángulo: esquinas redondeadas 41">
                <a:extLst>
                  <a:ext uri="{FF2B5EF4-FFF2-40B4-BE49-F238E27FC236}">
                    <a16:creationId xmlns:a16="http://schemas.microsoft.com/office/drawing/2014/main" id="{95103C0A-1542-4346-A99D-6E645F6D4F0D}"/>
                  </a:ext>
                </a:extLst>
              </p:cNvPr>
              <p:cNvSpPr/>
              <p:nvPr/>
            </p:nvSpPr>
            <p:spPr>
              <a:xfrm>
                <a:off x="2685916" y="3515327"/>
                <a:ext cx="846707" cy="34316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69D0445D-9AA0-416E-9471-BB40C67342EC}"/>
                </a:ext>
              </a:extLst>
            </p:cNvPr>
            <p:cNvSpPr txBox="1"/>
            <p:nvPr/>
          </p:nvSpPr>
          <p:spPr>
            <a:xfrm>
              <a:off x="2689282" y="6237049"/>
              <a:ext cx="1073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REST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A6A4E251-3D00-48AC-BE58-01D929543FC2}"/>
              </a:ext>
            </a:extLst>
          </p:cNvPr>
          <p:cNvGrpSpPr/>
          <p:nvPr/>
        </p:nvGrpSpPr>
        <p:grpSpPr>
          <a:xfrm>
            <a:off x="1648386" y="3281997"/>
            <a:ext cx="3721612" cy="3330942"/>
            <a:chOff x="1648386" y="3281997"/>
            <a:chExt cx="3721612" cy="3330942"/>
          </a:xfrm>
        </p:grpSpPr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2F9F299F-0FD3-44DD-A231-6F1CC726DF96}"/>
                </a:ext>
              </a:extLst>
            </p:cNvPr>
            <p:cNvGrpSpPr/>
            <p:nvPr/>
          </p:nvGrpSpPr>
          <p:grpSpPr>
            <a:xfrm>
              <a:off x="1648386" y="3281997"/>
              <a:ext cx="3721612" cy="3037468"/>
              <a:chOff x="6001058" y="3181351"/>
              <a:chExt cx="3721612" cy="3037468"/>
            </a:xfrm>
          </p:grpSpPr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F3A2F8A6-C4A6-447E-B1A3-123F23265B4E}"/>
                  </a:ext>
                </a:extLst>
              </p:cNvPr>
              <p:cNvSpPr txBox="1"/>
              <p:nvPr/>
            </p:nvSpPr>
            <p:spPr>
              <a:xfrm>
                <a:off x="8046270" y="3181351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i="1" dirty="0" err="1"/>
                  <a:t>query</a:t>
                </a:r>
                <a:endParaRPr lang="es-ES" i="1" dirty="0"/>
              </a:p>
            </p:txBody>
          </p:sp>
          <p:grpSp>
            <p:nvGrpSpPr>
              <p:cNvPr id="93" name="Grupo 92">
                <a:extLst>
                  <a:ext uri="{FF2B5EF4-FFF2-40B4-BE49-F238E27FC236}">
                    <a16:creationId xmlns:a16="http://schemas.microsoft.com/office/drawing/2014/main" id="{88B800E1-79B0-4A0E-A84E-19BD5D813E43}"/>
                  </a:ext>
                </a:extLst>
              </p:cNvPr>
              <p:cNvGrpSpPr/>
              <p:nvPr/>
            </p:nvGrpSpPr>
            <p:grpSpPr>
              <a:xfrm>
                <a:off x="6001058" y="3230175"/>
                <a:ext cx="3123163" cy="2988644"/>
                <a:chOff x="1652928" y="3360787"/>
                <a:chExt cx="3123163" cy="2988644"/>
              </a:xfrm>
            </p:grpSpPr>
            <p:cxnSp>
              <p:nvCxnSpPr>
                <p:cNvPr id="67" name="Conector recto de flecha 66">
                  <a:extLst>
                    <a:ext uri="{FF2B5EF4-FFF2-40B4-BE49-F238E27FC236}">
                      <a16:creationId xmlns:a16="http://schemas.microsoft.com/office/drawing/2014/main" id="{D9407508-BDA4-4EE5-B153-DF887DAB4214}"/>
                    </a:ext>
                  </a:extLst>
                </p:cNvPr>
                <p:cNvCxnSpPr/>
                <p:nvPr/>
              </p:nvCxnSpPr>
              <p:spPr>
                <a:xfrm>
                  <a:off x="1677770" y="5009133"/>
                  <a:ext cx="53854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recto de flecha 67">
                  <a:extLst>
                    <a:ext uri="{FF2B5EF4-FFF2-40B4-BE49-F238E27FC236}">
                      <a16:creationId xmlns:a16="http://schemas.microsoft.com/office/drawing/2014/main" id="{BDB35515-7797-4B89-9C22-15A9E8319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677770" y="5074315"/>
                  <a:ext cx="53854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CuadroTexto 68">
                  <a:extLst>
                    <a:ext uri="{FF2B5EF4-FFF2-40B4-BE49-F238E27FC236}">
                      <a16:creationId xmlns:a16="http://schemas.microsoft.com/office/drawing/2014/main" id="{4954019B-3C66-42D2-B8E1-AE40C1D84F75}"/>
                    </a:ext>
                  </a:extLst>
                </p:cNvPr>
                <p:cNvSpPr txBox="1"/>
                <p:nvPr/>
              </p:nvSpPr>
              <p:spPr>
                <a:xfrm>
                  <a:off x="1652928" y="4733947"/>
                  <a:ext cx="11267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dirty="0">
                      <a:solidFill>
                        <a:schemeClr val="accent2"/>
                      </a:solidFill>
                    </a:rPr>
                    <a:t>POST</a:t>
                  </a:r>
                  <a:endParaRPr lang="es-ES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0" name="Rombo 69">
                  <a:extLst>
                    <a:ext uri="{FF2B5EF4-FFF2-40B4-BE49-F238E27FC236}">
                      <a16:creationId xmlns:a16="http://schemas.microsoft.com/office/drawing/2014/main" id="{7CA10620-65C4-4E80-A1AA-AABA38AA487B}"/>
                    </a:ext>
                  </a:extLst>
                </p:cNvPr>
                <p:cNvSpPr/>
                <p:nvPr/>
              </p:nvSpPr>
              <p:spPr>
                <a:xfrm>
                  <a:off x="2294899" y="4541129"/>
                  <a:ext cx="1000752" cy="1055426"/>
                </a:xfrm>
                <a:prstGeom prst="diamond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1" name="Imagen 70">
                  <a:extLst>
                    <a:ext uri="{FF2B5EF4-FFF2-40B4-BE49-F238E27FC236}">
                      <a16:creationId xmlns:a16="http://schemas.microsoft.com/office/drawing/2014/main" id="{C0C92C5C-A78D-440B-AA1A-38FAF161A1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01407" y="4794397"/>
                  <a:ext cx="559835" cy="559835"/>
                </a:xfrm>
                <a:prstGeom prst="rect">
                  <a:avLst/>
                </a:prstGeom>
              </p:spPr>
            </p:pic>
            <p:cxnSp>
              <p:nvCxnSpPr>
                <p:cNvPr id="73" name="Conector recto de flecha 72">
                  <a:extLst>
                    <a:ext uri="{FF2B5EF4-FFF2-40B4-BE49-F238E27FC236}">
                      <a16:creationId xmlns:a16="http://schemas.microsoft.com/office/drawing/2014/main" id="{C2AE9584-5BD2-45A1-BD8E-FFBD54423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14415" y="3848680"/>
                  <a:ext cx="1425405" cy="8423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ector recto de flecha 74">
                  <a:extLst>
                    <a:ext uri="{FF2B5EF4-FFF2-40B4-BE49-F238E27FC236}">
                      <a16:creationId xmlns:a16="http://schemas.microsoft.com/office/drawing/2014/main" id="{F5C1C111-08C0-46B5-A1CE-2A1D6B33E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3285840" y="3943930"/>
                  <a:ext cx="1425405" cy="8423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ector recto de flecha 77">
                  <a:extLst>
                    <a:ext uri="{FF2B5EF4-FFF2-40B4-BE49-F238E27FC236}">
                      <a16:creationId xmlns:a16="http://schemas.microsoft.com/office/drawing/2014/main" id="{12F39638-3374-4E24-A6FE-3126C39DB600}"/>
                    </a:ext>
                  </a:extLst>
                </p:cNvPr>
                <p:cNvCxnSpPr/>
                <p:nvPr/>
              </p:nvCxnSpPr>
              <p:spPr>
                <a:xfrm>
                  <a:off x="3421670" y="5041724"/>
                  <a:ext cx="135442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ector recto de flecha 78">
                  <a:extLst>
                    <a:ext uri="{FF2B5EF4-FFF2-40B4-BE49-F238E27FC236}">
                      <a16:creationId xmlns:a16="http://schemas.microsoft.com/office/drawing/2014/main" id="{68801969-0052-4E69-A2E6-FA13EAD75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374236" y="5110017"/>
                  <a:ext cx="135442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ector recto de flecha 79">
                  <a:extLst>
                    <a:ext uri="{FF2B5EF4-FFF2-40B4-BE49-F238E27FC236}">
                      <a16:creationId xmlns:a16="http://schemas.microsoft.com/office/drawing/2014/main" id="{555AB6A0-124F-40D3-92E8-E8C3BDF03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74235" y="5347997"/>
                  <a:ext cx="1365585" cy="9612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ector recto de flecha 80">
                  <a:extLst>
                    <a:ext uri="{FF2B5EF4-FFF2-40B4-BE49-F238E27FC236}">
                      <a16:creationId xmlns:a16="http://schemas.microsoft.com/office/drawing/2014/main" id="{7EC3D75D-CFAA-4A29-BB29-1799E6AA5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347838" y="5406765"/>
                  <a:ext cx="1336978" cy="9426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ángulo: esquinas redondeadas 91">
                  <a:extLst>
                    <a:ext uri="{FF2B5EF4-FFF2-40B4-BE49-F238E27FC236}">
                      <a16:creationId xmlns:a16="http://schemas.microsoft.com/office/drawing/2014/main" id="{AC04FA53-D7C7-4DEF-AA03-CDD39929D6C6}"/>
                    </a:ext>
                  </a:extLst>
                </p:cNvPr>
                <p:cNvSpPr/>
                <p:nvPr/>
              </p:nvSpPr>
              <p:spPr>
                <a:xfrm>
                  <a:off x="3603763" y="3360787"/>
                  <a:ext cx="846707" cy="34316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28E16DA8-8540-400B-9EC4-FFEE0244B3BE}"/>
                </a:ext>
              </a:extLst>
            </p:cNvPr>
            <p:cNvSpPr/>
            <p:nvPr/>
          </p:nvSpPr>
          <p:spPr>
            <a:xfrm>
              <a:off x="2198055" y="6248924"/>
              <a:ext cx="1553744" cy="335717"/>
            </a:xfrm>
            <a:prstGeom prst="roundRect">
              <a:avLst/>
            </a:prstGeom>
            <a:solidFill>
              <a:schemeClr val="bg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4A7F6CC6-F81A-45DC-BA21-9FBEE59CC5EC}"/>
                </a:ext>
              </a:extLst>
            </p:cNvPr>
            <p:cNvSpPr txBox="1"/>
            <p:nvPr/>
          </p:nvSpPr>
          <p:spPr>
            <a:xfrm>
              <a:off x="2405989" y="6243607"/>
              <a:ext cx="1341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GRAPHQL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1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5D9F5-97A4-46C9-8587-01DE2EF5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la API (III)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43AA7B9-5201-4A51-8E28-10CB5C5F2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4897"/>
            <a:ext cx="11029615" cy="220862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Como </a:t>
            </a:r>
            <a:r>
              <a:rPr lang="es-ES" i="1" dirty="0" err="1"/>
              <a:t>framework</a:t>
            </a:r>
            <a:r>
              <a:rPr lang="es-ES" dirty="0"/>
              <a:t> de desarrollo se ha elegido Django, ya que está implementado en Python y aporta:</a:t>
            </a:r>
          </a:p>
          <a:p>
            <a:endParaRPr lang="es-ES" dirty="0"/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303E59E8-4163-495C-8E85-C2461DD1CDF3}"/>
              </a:ext>
            </a:extLst>
          </p:cNvPr>
          <p:cNvSpPr txBox="1">
            <a:spLocks/>
          </p:cNvSpPr>
          <p:nvPr/>
        </p:nvSpPr>
        <p:spPr>
          <a:xfrm>
            <a:off x="866842" y="2175958"/>
            <a:ext cx="6563768" cy="351538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r>
              <a:rPr lang="es-ES" dirty="0"/>
              <a:t>Seguridad</a:t>
            </a:r>
          </a:p>
          <a:p>
            <a:r>
              <a:rPr lang="es-ES" dirty="0"/>
              <a:t>Escalabilidad</a:t>
            </a:r>
          </a:p>
          <a:p>
            <a:r>
              <a:rPr lang="es-ES" dirty="0"/>
              <a:t>Rapidez</a:t>
            </a:r>
          </a:p>
          <a:p>
            <a:r>
              <a:rPr lang="es-ES" dirty="0"/>
              <a:t>Integración sencilla con </a:t>
            </a:r>
            <a:r>
              <a:rPr lang="es-ES" dirty="0" err="1"/>
              <a:t>GraphQL</a:t>
            </a:r>
            <a:r>
              <a:rPr lang="es-ES" dirty="0"/>
              <a:t> gracias a la librería Graphene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A8326BF-0FC9-4C88-B673-D906660A7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42" y="3328269"/>
            <a:ext cx="2350754" cy="814193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2BAE249-6D8D-4110-A62D-2E2E2945AE8E}"/>
              </a:ext>
            </a:extLst>
          </p:cNvPr>
          <p:cNvSpPr/>
          <p:nvPr/>
        </p:nvSpPr>
        <p:spPr>
          <a:xfrm>
            <a:off x="7794597" y="3184951"/>
            <a:ext cx="2725445" cy="11008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E253B33-0C7E-4D61-ABD0-C28C1CC848FC}"/>
              </a:ext>
            </a:extLst>
          </p:cNvPr>
          <p:cNvSpPr txBox="1">
            <a:spLocks/>
          </p:cNvSpPr>
          <p:nvPr/>
        </p:nvSpPr>
        <p:spPr>
          <a:xfrm>
            <a:off x="593029" y="4445580"/>
            <a:ext cx="11029615" cy="220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s-ES" dirty="0"/>
              <a:t>Como base de datos se optó por </a:t>
            </a:r>
            <a:r>
              <a:rPr lang="es-ES" dirty="0" err="1"/>
              <a:t>MariaDB</a:t>
            </a:r>
            <a:r>
              <a:rPr lang="es-ES" dirty="0"/>
              <a:t>: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B1329E9A-21B6-4CFE-9C87-57A9D4DABCEB}"/>
              </a:ext>
            </a:extLst>
          </p:cNvPr>
          <p:cNvSpPr txBox="1">
            <a:spLocks/>
          </p:cNvSpPr>
          <p:nvPr/>
        </p:nvSpPr>
        <p:spPr>
          <a:xfrm>
            <a:off x="866842" y="4705066"/>
            <a:ext cx="7796284" cy="351538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r>
              <a:rPr lang="es-ES" dirty="0"/>
              <a:t>Facilidad de integración con Django</a:t>
            </a:r>
          </a:p>
          <a:p>
            <a:r>
              <a:rPr lang="es-ES" dirty="0"/>
              <a:t>Licencia GPL v2 (libertad de usar, estudiar, compartir y modificar)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CB54184-4558-4024-A2A9-D4718783B437}"/>
              </a:ext>
            </a:extLst>
          </p:cNvPr>
          <p:cNvSpPr/>
          <p:nvPr/>
        </p:nvSpPr>
        <p:spPr>
          <a:xfrm>
            <a:off x="7794597" y="5072774"/>
            <a:ext cx="2725445" cy="11008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5F6D056-2CFB-4693-8EE6-E5A7364F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921" y="5269643"/>
            <a:ext cx="2492795" cy="7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8" grpId="0" animBg="1"/>
      <p:bldP spid="9" grpId="0" uiExpand="1" build="p"/>
      <p:bldP spid="11" grpId="0" uiExpand="1" build="p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DB6E9-6ED2-4C04-AD2B-B8CE2D0B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Automatización QA (I)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EDE423-AAB3-4B0D-8930-489F012EE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0485" y="3014782"/>
            <a:ext cx="5087075" cy="536005"/>
          </a:xfrm>
        </p:spPr>
        <p:txBody>
          <a:bodyPr/>
          <a:lstStyle/>
          <a:p>
            <a:r>
              <a:rPr lang="es-ES" dirty="0"/>
              <a:t>¿Por qué automatizar?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622A3C-A0B7-47A1-945D-846FB49B5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3550787"/>
            <a:ext cx="10746713" cy="2934999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Una vez implementados se reduce el tiempo y esfuerzo de ejecución</a:t>
            </a:r>
          </a:p>
          <a:p>
            <a:r>
              <a:rPr lang="es-ES" dirty="0"/>
              <a:t>La ejecución de estos </a:t>
            </a:r>
            <a:r>
              <a:rPr lang="es-ES" dirty="0" err="1"/>
              <a:t>tests</a:t>
            </a:r>
            <a:r>
              <a:rPr lang="es-ES" dirty="0"/>
              <a:t> puede ser desatendida (sistema de integración continua)</a:t>
            </a:r>
          </a:p>
          <a:p>
            <a:r>
              <a:rPr lang="es-ES" dirty="0"/>
              <a:t>Aumenta la cobertura de las pruebas</a:t>
            </a:r>
          </a:p>
          <a:p>
            <a:r>
              <a:rPr lang="es-ES" dirty="0"/>
              <a:t>No son tan propensas a errores como las pruebas manuales (cansancio al tratarse de una tarea repetitiva)</a:t>
            </a:r>
          </a:p>
          <a:p>
            <a:r>
              <a:rPr lang="es-ES" dirty="0"/>
              <a:t>Permite generar informes de forma rápida y automática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83041158-FE2A-40CE-88CA-87B43F04042A}"/>
              </a:ext>
            </a:extLst>
          </p:cNvPr>
          <p:cNvSpPr txBox="1">
            <a:spLocks/>
          </p:cNvSpPr>
          <p:nvPr/>
        </p:nvSpPr>
        <p:spPr>
          <a:xfrm>
            <a:off x="581192" y="1896867"/>
            <a:ext cx="10300168" cy="171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Para mejorar la calidad del producto se realizó la automatización de los </a:t>
            </a:r>
            <a:r>
              <a:rPr lang="es-ES" dirty="0" err="1"/>
              <a:t>tests</a:t>
            </a:r>
            <a:r>
              <a:rPr lang="es-ES" dirty="0"/>
              <a:t> funcionales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5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4" grpId="0"/>
    </p:bld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{7524DB6E-BB7D-C540-8208-21D0E9CD96AE}tf10001123</Template>
  <TotalTime>3</TotalTime>
  <Words>972</Words>
  <Application>Microsoft Macintosh PowerPoint</Application>
  <PresentationFormat>Panorámica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 2</vt:lpstr>
      <vt:lpstr>Dividendo</vt:lpstr>
      <vt:lpstr>IMPLEMENTACIÓN DE UNA API DE GEOLOCALIZACIÓN DE INFRAESTRUCTURAS, HACIENDO USO DEL CATÁLOGO DE DATOS ABIERTOS DEL AYUNTAMIENTO DE GIJÓN</vt:lpstr>
      <vt:lpstr>Índice</vt:lpstr>
      <vt:lpstr>Objetivos</vt:lpstr>
      <vt:lpstr>Flujo de implementación</vt:lpstr>
      <vt:lpstr>Extracción, transformación y carga (ETL)</vt:lpstr>
      <vt:lpstr>Desarrollo de la API (I)</vt:lpstr>
      <vt:lpstr>Desarrollo de la API (II)</vt:lpstr>
      <vt:lpstr>Desarrollo de la API (III)</vt:lpstr>
      <vt:lpstr>Automatización QA (I) </vt:lpstr>
      <vt:lpstr>Automatización QA (II) </vt:lpstr>
      <vt:lpstr>Automatización QA (III) </vt:lpstr>
      <vt:lpstr>Despliegue (I)</vt:lpstr>
      <vt:lpstr>Despliegue (II)</vt:lpstr>
      <vt:lpstr>Despliegue (III)</vt:lpstr>
      <vt:lpstr>Conclusiones</vt:lpstr>
      <vt:lpstr>DEMO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UNA API DE GEOLOCALIZACIÓN DE INFRAESTRUCTURAS, HACIENDO USO DEL CATÁLOGO DE DATOS ABIERTOS DEL AYUNTAMIENTO DE GIJÓN</dc:title>
  <dc:creator>JOSE ANGEL MONTES MEANA</dc:creator>
  <cp:lastModifiedBy>JOSE ANGEL MONTES MEANA</cp:lastModifiedBy>
  <cp:revision>2</cp:revision>
  <dcterms:created xsi:type="dcterms:W3CDTF">2021-07-21T23:58:07Z</dcterms:created>
  <dcterms:modified xsi:type="dcterms:W3CDTF">2021-07-22T00:01:51Z</dcterms:modified>
</cp:coreProperties>
</file>