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0"/>
  </p:notesMasterIdLst>
  <p:sldIdLst>
    <p:sldId id="256" r:id="rId5"/>
    <p:sldId id="266" r:id="rId6"/>
    <p:sldId id="257" r:id="rId7"/>
    <p:sldId id="259" r:id="rId8"/>
    <p:sldId id="258" r:id="rId9"/>
    <p:sldId id="260" r:id="rId10"/>
    <p:sldId id="261" r:id="rId11"/>
    <p:sldId id="262" r:id="rId12"/>
    <p:sldId id="263" r:id="rId13"/>
    <p:sldId id="268" r:id="rId14"/>
    <p:sldId id="269" r:id="rId15"/>
    <p:sldId id="264" r:id="rId16"/>
    <p:sldId id="265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105678-4369-4DB9-8059-298DA4E71D55}" v="19" dt="2021-11-01T12:20:34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53" autoAdjust="0"/>
  </p:normalViewPr>
  <p:slideViewPr>
    <p:cSldViewPr snapToGrid="0">
      <p:cViewPr varScale="1">
        <p:scale>
          <a:sx n="53" d="100"/>
          <a:sy n="53" d="100"/>
        </p:scale>
        <p:origin x="86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FEF89-2821-46B1-8D14-EF241D08A39A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1767D-86C1-4052-89D2-4348786B3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49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01/11/2021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r>
              <a:rPr lang="en-GB"/>
              <a:t>UDEMY COURSES ANALYSIS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1AE40BB-61D4-4E9E-AB5F-3A5D80931637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437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01/11/2021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UDEMY COURSES ANALYSIS 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40BB-61D4-4E9E-AB5F-3A5D8093163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863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01/11/2021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UDEMY COURSES ANALYSIS 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40BB-61D4-4E9E-AB5F-3A5D8093163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5477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01/11/2021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UDEMY COURSES ANALYSIS 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40BB-61D4-4E9E-AB5F-3A5D80931637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2020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01/11/2021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UDEMY COURSES ANALYSIS 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40BB-61D4-4E9E-AB5F-3A5D8093163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1425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01/11/2021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UDEMY COURSES ANALYSIS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40BB-61D4-4E9E-AB5F-3A5D8093163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2954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01/11/2021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UDEMY COURSES ANALYSIS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40BB-61D4-4E9E-AB5F-3A5D8093163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0216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01/11/2021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UDEMY COURSES ANALYSIS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40BB-61D4-4E9E-AB5F-3A5D8093163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5860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01/11/2021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UDEMY COURSES ANALYSIS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40BB-61D4-4E9E-AB5F-3A5D8093163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161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01/11/2021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UDEMY COURSES ANALYSIS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40BB-61D4-4E9E-AB5F-3A5D8093163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008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01/11/2021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UDEMY COURSES ANALYSIS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40BB-61D4-4E9E-AB5F-3A5D8093163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143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01/11/2021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UDEMY COURSES ANALYSIS 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40BB-61D4-4E9E-AB5F-3A5D8093163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36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01/11/2021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UDEMY COURSES ANALYSIS 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40BB-61D4-4E9E-AB5F-3A5D8093163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69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01/11/2021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UDEMY COURSES ANALYSIS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40BB-61D4-4E9E-AB5F-3A5D8093163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4126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01/11/2021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UDEMY COURSES ANALYSIS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40BB-61D4-4E9E-AB5F-3A5D8093163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613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01/11/2021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UDEMY COURSES ANALYSIS 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40BB-61D4-4E9E-AB5F-3A5D8093163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260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01/11/2021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UDEMY COURSES ANALYSIS 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40BB-61D4-4E9E-AB5F-3A5D8093163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669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01/11/2021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GB"/>
              <a:t>UDEMY COURSES ANALYSIS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1AE40BB-61D4-4E9E-AB5F-3A5D8093163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382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775C59C-FBC2-4415-909C-0EF1FCEAAF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UDEMY COURSES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09FC28B-61D7-4227-86E8-EDB7AC0FA7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70977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30DDD9-454E-4A4C-908A-1FB300139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08" y="336695"/>
            <a:ext cx="10396882" cy="620486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000" dirty="0"/>
              <a:t>visualisations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DE77ED2-0DC4-43C7-BBA0-3FAFE6B57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01/11/2021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CF1C061F-6473-4940-91CD-592518DD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40BB-61D4-4E9E-AB5F-3A5D80931637}" type="slidenum">
              <a:rPr lang="en-GB" smtClean="0"/>
              <a:t>10</a:t>
            </a:fld>
            <a:endParaRPr lang="en-GB" dirty="0"/>
          </a:p>
        </p:txBody>
      </p:sp>
      <p:pic>
        <p:nvPicPr>
          <p:cNvPr id="8" name="Content Placeholder 7" descr="Icon&#10;&#10;Description automatically generated with low confidence">
            <a:extLst>
              <a:ext uri="{FF2B5EF4-FFF2-40B4-BE49-F238E27FC236}">
                <a16:creationId xmlns:a16="http://schemas.microsoft.com/office/drawing/2014/main" xmlns="" id="{FF2C01BA-9B06-48CD-A219-42616CD66C7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55" y="957263"/>
            <a:ext cx="9559636" cy="4418012"/>
          </a:xfrm>
        </p:spPr>
      </p:pic>
    </p:spTree>
    <p:extLst>
      <p:ext uri="{BB962C8B-B14F-4D97-AF65-F5344CB8AC3E}">
        <p14:creationId xmlns:p14="http://schemas.microsoft.com/office/powerpoint/2010/main" val="1416904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30DDD9-454E-4A4C-908A-1FB300139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08" y="336695"/>
            <a:ext cx="10396882" cy="620486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000" dirty="0"/>
              <a:t>visualisations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DE77ED2-0DC4-43C7-BBA0-3FAFE6B57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01/11/2021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CF1C061F-6473-4940-91CD-592518DD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40BB-61D4-4E9E-AB5F-3A5D80931637}" type="slidenum">
              <a:rPr lang="en-GB" smtClean="0"/>
              <a:t>11</a:t>
            </a:fld>
            <a:endParaRPr lang="en-GB" dirty="0"/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xmlns="" id="{C91AD20F-A15A-41BE-86DC-4B20420D367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09" y="957263"/>
            <a:ext cx="10213192" cy="4418012"/>
          </a:xfrm>
        </p:spPr>
      </p:pic>
    </p:spTree>
    <p:extLst>
      <p:ext uri="{BB962C8B-B14F-4D97-AF65-F5344CB8AC3E}">
        <p14:creationId xmlns:p14="http://schemas.microsoft.com/office/powerpoint/2010/main" val="1031900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62C12C-0836-4B66-AE9C-5624EB242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1"/>
            <a:ext cx="10396882" cy="797614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Insights from the visualisations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1156FB-E160-461D-9C74-3C98C9A32A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593669"/>
            <a:ext cx="10394707" cy="438911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600" dirty="0">
                <a:latin typeface="Gadugi" panose="020B0502040204020203" pitchFamily="34" charset="0"/>
                <a:ea typeface="Gadugi" panose="020B0502040204020203" pitchFamily="34" charset="0"/>
              </a:rPr>
              <a:t>Most of the courses offered by Udemy are under web development whilst graphic design has the least number of courses. </a:t>
            </a:r>
          </a:p>
          <a:p>
            <a:pPr>
              <a:lnSpc>
                <a:spcPct val="110000"/>
              </a:lnSpc>
            </a:pPr>
            <a:r>
              <a:rPr lang="en-GB" sz="1600" dirty="0">
                <a:latin typeface="Gadugi" panose="020B0502040204020203" pitchFamily="34" charset="0"/>
                <a:ea typeface="Gadugi" panose="020B0502040204020203" pitchFamily="34" charset="0"/>
              </a:rPr>
              <a:t>52.4% of all the courses offered runs fr0m the beginner level to the advanced level. 1.6% of the courses offered focus only on the expert level. </a:t>
            </a:r>
          </a:p>
          <a:p>
            <a:pPr>
              <a:lnSpc>
                <a:spcPct val="110000"/>
              </a:lnSpc>
            </a:pPr>
            <a:r>
              <a:rPr lang="en-GB" sz="1600" dirty="0">
                <a:latin typeface="Gadugi" panose="020B0502040204020203" pitchFamily="34" charset="0"/>
                <a:ea typeface="Gadugi" panose="020B0502040204020203" pitchFamily="34" charset="0"/>
              </a:rPr>
              <a:t>Web development has the highest number of subscribers with 7980572 subscribers whilst medical instruments have the least subscribers.</a:t>
            </a: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There is some influence made by number of reviews on the number of subscribers. There are more subscribers when reviews are in the ranges of 0 and 10000.</a:t>
            </a:r>
          </a:p>
          <a:p>
            <a:pPr>
              <a:lnSpc>
                <a:spcPct val="110000"/>
              </a:lnSpc>
            </a:pPr>
            <a:endParaRPr lang="en-GB" sz="16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6829F6C-4F3A-414B-8078-565D1ECFC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01/11/2021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86D0D94-543D-4BE0-BD4D-5C010ED01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40BB-61D4-4E9E-AB5F-3A5D80931637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0903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EB703D-576D-4168-BC70-B9EE1A0E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GB" sz="4000" b="0" i="0" u="none" strike="noStrike" kern="1200" cap="all" spc="0" normalizeH="0" baseline="0" noProof="0" dirty="0">
                <a:ln>
                  <a:noFill/>
                </a:ln>
                <a:solidFill>
                  <a:srgbClr val="B80E0F"/>
                </a:solidFill>
                <a:effectLst/>
                <a:uLnTx/>
                <a:uFillTx/>
                <a:latin typeface="Impact" panose="020B0806030902050204"/>
                <a:ea typeface="+mj-ea"/>
                <a:cs typeface="+mj-cs"/>
              </a:rPr>
              <a:t>Insights from the visualisations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F02CF4-EC33-4DCE-AC44-87DE608B2C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GB" sz="2000" b="0" i="0" dirty="0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Prices influence subscription since there are more subscribers when the price is 0 dollar. There is notable amount of subscribers at price 200 dollars since price maybe associated with quality.</a:t>
            </a:r>
          </a:p>
          <a:p>
            <a:pPr>
              <a:lnSpc>
                <a:spcPct val="110000"/>
              </a:lnSpc>
            </a:pPr>
            <a:endParaRPr lang="en-GB" sz="2000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GB" dirty="0">
                <a:latin typeface="Gadugi" panose="020B0502040204020203" pitchFamily="34" charset="0"/>
                <a:ea typeface="Gadugi" panose="020B0502040204020203" pitchFamily="34" charset="0"/>
              </a:rPr>
              <a:t>since regardless of the course being paid or not web development has more subscribers.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C05C82-F807-4A8C-9821-D6D33090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01/11/2021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6B3B4F-B4E7-43DD-A104-2027741D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40BB-61D4-4E9E-AB5F-3A5D80931637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1903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5C7278-1633-4CC2-8BC8-A1B0C3D7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	Recommendations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475121-51CB-4C37-80FA-EF2166A262A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>
                <a:latin typeface="Gadugi" panose="020B0502040204020203" pitchFamily="34" charset="0"/>
                <a:ea typeface="Gadugi" panose="020B0502040204020203" pitchFamily="34" charset="0"/>
              </a:rPr>
              <a:t>UDEMY should introduce more courses that run from the beginner level to advanced level.</a:t>
            </a:r>
          </a:p>
          <a:p>
            <a:r>
              <a:rPr lang="en-GB" dirty="0">
                <a:latin typeface="Gadugi" panose="020B0502040204020203" pitchFamily="34" charset="0"/>
                <a:ea typeface="Gadugi" panose="020B0502040204020203" pitchFamily="34" charset="0"/>
              </a:rPr>
              <a:t>They can also increase the number of web development courses since regardless of the course being paid or not web development has more subscribers.</a:t>
            </a:r>
          </a:p>
          <a:p>
            <a:r>
              <a:rPr lang="en-GB" dirty="0">
                <a:latin typeface="Gadugi" panose="020B0502040204020203" pitchFamily="34" charset="0"/>
                <a:ea typeface="Gadugi" panose="020B0502040204020203" pitchFamily="34" charset="0"/>
              </a:rPr>
              <a:t>  to increase subscription, </a:t>
            </a:r>
            <a:r>
              <a:rPr lang="en-GB" dirty="0" err="1">
                <a:latin typeface="Gadugi" panose="020B0502040204020203" pitchFamily="34" charset="0"/>
                <a:ea typeface="Gadugi" panose="020B0502040204020203" pitchFamily="34" charset="0"/>
              </a:rPr>
              <a:t>udemy</a:t>
            </a:r>
            <a:r>
              <a:rPr lang="en-GB" dirty="0">
                <a:latin typeface="Gadugi" panose="020B0502040204020203" pitchFamily="34" charset="0"/>
                <a:ea typeface="Gadugi" panose="020B0502040204020203" pitchFamily="34" charset="0"/>
              </a:rPr>
              <a:t> should introduce some discount packages on courses with low subscription.</a:t>
            </a:r>
          </a:p>
          <a:p>
            <a:pPr marL="0" indent="0">
              <a:buNone/>
            </a:pPr>
            <a:endParaRPr lang="en-GB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32CE04-E576-47E1-8DB9-591909ABF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01/11/2021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1242DF7-8CAA-4951-8B36-FF6FB85F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40BB-61D4-4E9E-AB5F-3A5D80931637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785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698171"/>
            <a:ext cx="10394707" cy="3846285"/>
          </a:xfrm>
        </p:spPr>
        <p:txBody>
          <a:bodyPr/>
          <a:lstStyle/>
          <a:p>
            <a:pPr lvl="0"/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Udemy creates on develops more courses in Web Development since it has more subscribers and brings in the highest sales.</a:t>
            </a:r>
          </a:p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In order to increase subscription with other subject category ,Udemy has to focus on offering most of the courses in all level since most subscribers prefer </a:t>
            </a:r>
            <a:r>
              <a:rPr lang="en-US" dirty="0" smtClean="0">
                <a:latin typeface="Gadugi" panose="020B0502040204020203" pitchFamily="34" charset="0"/>
                <a:ea typeface="Gadugi" panose="020B0502040204020203" pitchFamily="34" charset="0"/>
              </a:rPr>
              <a:t>that.</a:t>
            </a:r>
          </a:p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To increase subscription to the other subject category apart from Web development, they can reduces the price slightly .</a:t>
            </a:r>
          </a:p>
          <a:p>
            <a:endParaRPr lang="en-US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01/11/2021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40BB-61D4-4E9E-AB5F-3A5D80931637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67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344B34-EA48-43BB-ACBB-8708D289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45361B-25F1-42F9-8718-1FFB3E94089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>
                <a:latin typeface="Gadugi" panose="020B0502040204020203" pitchFamily="34" charset="0"/>
                <a:ea typeface="Gadugi" panose="020B0502040204020203" pitchFamily="34" charset="0"/>
              </a:rPr>
              <a:t>UDEMY COURSES</a:t>
            </a:r>
          </a:p>
          <a:p>
            <a:r>
              <a:rPr lang="en-GB" dirty="0">
                <a:latin typeface="Gadugi" panose="020B0502040204020203" pitchFamily="34" charset="0"/>
                <a:ea typeface="Gadugi" panose="020B0502040204020203" pitchFamily="34" charset="0"/>
              </a:rPr>
              <a:t>Understanding and cleaning the data</a:t>
            </a:r>
          </a:p>
          <a:p>
            <a:r>
              <a:rPr lang="en-GB" dirty="0">
                <a:latin typeface="Gadugi" panose="020B0502040204020203" pitchFamily="34" charset="0"/>
                <a:ea typeface="Gadugi" panose="020B0502040204020203" pitchFamily="34" charset="0"/>
              </a:rPr>
              <a:t>QUESTIONS FOR ANALYSIS</a:t>
            </a:r>
          </a:p>
          <a:p>
            <a:r>
              <a:rPr lang="en-GB" sz="2000" dirty="0">
                <a:latin typeface="Gadugi" panose="020B0502040204020203" pitchFamily="34" charset="0"/>
                <a:ea typeface="Gadugi" panose="020B0502040204020203" pitchFamily="34" charset="0"/>
              </a:rPr>
              <a:t>Visualisations</a:t>
            </a:r>
          </a:p>
          <a:p>
            <a:r>
              <a:rPr lang="en-GB" sz="2000" dirty="0">
                <a:latin typeface="Gadugi" panose="020B0502040204020203" pitchFamily="34" charset="0"/>
                <a:ea typeface="Gadugi" panose="020B0502040204020203" pitchFamily="34" charset="0"/>
              </a:rPr>
              <a:t>Insights from the visualisations</a:t>
            </a:r>
            <a:endParaRPr lang="en-GB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B13FF1-603F-4856-AB24-41B2124E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01/11/2021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037AB7-D642-4895-AB0A-A1A8586A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40BB-61D4-4E9E-AB5F-3A5D80931637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668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F7CA0E-1E32-45BB-9184-923726FF0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UDEMY 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C41E59-3D84-4947-BC8D-C019F3EB41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>
                <a:latin typeface="Gadugi" panose="020B0502040204020203" pitchFamily="34" charset="0"/>
                <a:ea typeface="Gadugi" panose="020B0502040204020203" pitchFamily="34" charset="0"/>
              </a:rPr>
              <a:t>Udemy is a massive online open course (MOOC) platform that offers both free and paid courses. Anybody can create a course, a business model by which allowed Udemy to have hundreds of thousands of courses.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48B3A0-87C7-40CA-A8CE-B800B1164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01/11/2021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1AEE9E-C371-4741-9754-1F1AEB43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40BB-61D4-4E9E-AB5F-3A5D80931637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34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1ADFAE-7C19-421C-99B9-871671D7C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Understanding and cleaning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9754D9-D3CE-4FE5-B93A-43839B8633F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sz="1600" b="0" i="0" dirty="0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There are 3678 rows and 12 columns</a:t>
            </a:r>
          </a:p>
          <a:p>
            <a:r>
              <a:rPr lang="en-GB" sz="1600" b="0" i="0" dirty="0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There are no missing values in this data set</a:t>
            </a:r>
          </a:p>
          <a:p>
            <a:r>
              <a:rPr lang="en-GB" sz="1600" dirty="0">
                <a:latin typeface="Gadugi" panose="020B0502040204020203" pitchFamily="34" charset="0"/>
                <a:ea typeface="Gadugi" panose="020B0502040204020203" pitchFamily="34" charset="0"/>
              </a:rPr>
              <a:t>There are four Different subjects offered.</a:t>
            </a:r>
          </a:p>
          <a:p>
            <a:r>
              <a:rPr lang="en-GB" sz="1600" dirty="0">
                <a:latin typeface="Gadugi" panose="020B0502040204020203" pitchFamily="34" charset="0"/>
                <a:ea typeface="Gadugi" panose="020B0502040204020203" pitchFamily="34" charset="0"/>
              </a:rPr>
              <a:t>The price ranges for the various courses is from 0 to 200.</a:t>
            </a:r>
          </a:p>
          <a:p>
            <a:r>
              <a:rPr lang="en-GB" sz="1600" dirty="0">
                <a:latin typeface="Gadugi" panose="020B0502040204020203" pitchFamily="34" charset="0"/>
                <a:ea typeface="Gadugi" panose="020B0502040204020203" pitchFamily="34" charset="0"/>
              </a:rPr>
              <a:t>The courses are both paid or unpaid.</a:t>
            </a:r>
          </a:p>
          <a:p>
            <a:r>
              <a:rPr lang="en-GB" sz="1600" dirty="0">
                <a:latin typeface="Gadugi" panose="020B0502040204020203" pitchFamily="34" charset="0"/>
                <a:ea typeface="Gadugi" panose="020B0502040204020203" pitchFamily="34" charset="0"/>
              </a:rPr>
              <a:t>The subjects may be all levels, beginner, intermediate or expect level.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98CEA0-698D-4F3B-A409-11DA8EDD6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01/11/2021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9C6F0E-DCF0-4186-843C-C73F6E96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40BB-61D4-4E9E-AB5F-3A5D80931637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6076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E4B148-36FD-48CD-9496-1BDF560FD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	QUESTIONS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7C5D84-7BED-4EF8-98F9-6937B94C198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latin typeface="Gadugi" panose="020B0502040204020203" pitchFamily="34" charset="0"/>
                <a:ea typeface="Gadugi" panose="020B0502040204020203" pitchFamily="34" charset="0"/>
              </a:rPr>
              <a:t>How many courses are in each subject category?</a:t>
            </a:r>
          </a:p>
          <a:p>
            <a:r>
              <a:rPr lang="en-GB" dirty="0">
                <a:latin typeface="Gadugi" panose="020B0502040204020203" pitchFamily="34" charset="0"/>
                <a:ea typeface="Gadugi" panose="020B0502040204020203" pitchFamily="34" charset="0"/>
              </a:rPr>
              <a:t>How many courses are in each level type?</a:t>
            </a:r>
          </a:p>
          <a:p>
            <a:r>
              <a:rPr lang="en-GB" dirty="0">
                <a:latin typeface="Gadugi" panose="020B0502040204020203" pitchFamily="34" charset="0"/>
                <a:ea typeface="Gadugi" panose="020B0502040204020203" pitchFamily="34" charset="0"/>
              </a:rPr>
              <a:t> how many people have subscribed to the various subjects?</a:t>
            </a:r>
          </a:p>
          <a:p>
            <a:r>
              <a:rPr lang="en-GB" dirty="0">
                <a:latin typeface="Gadugi" panose="020B0502040204020203" pitchFamily="34" charset="0"/>
                <a:ea typeface="Gadugi" panose="020B0502040204020203" pitchFamily="34" charset="0"/>
              </a:rPr>
              <a:t>How much sales was made per subject?</a:t>
            </a:r>
          </a:p>
          <a:p>
            <a:r>
              <a:rPr lang="en-GB" dirty="0">
                <a:latin typeface="Gadugi" panose="020B0502040204020203" pitchFamily="34" charset="0"/>
                <a:ea typeface="Gadugi" panose="020B0502040204020203" pitchFamily="34" charset="0"/>
              </a:rPr>
              <a:t>How many subscribers does each level have?</a:t>
            </a:r>
          </a:p>
          <a:p>
            <a:r>
              <a:rPr lang="en-GB" dirty="0">
                <a:latin typeface="Gadugi" panose="020B0502040204020203" pitchFamily="34" charset="0"/>
                <a:ea typeface="Gadugi" panose="020B0502040204020203" pitchFamily="34" charset="0"/>
              </a:rPr>
              <a:t>Does the number of reviews influence the number of subscribers?</a:t>
            </a:r>
          </a:p>
          <a:p>
            <a:r>
              <a:rPr lang="en-GB" dirty="0">
                <a:latin typeface="Gadugi" panose="020B0502040204020203" pitchFamily="34" charset="0"/>
                <a:ea typeface="Gadugi" panose="020B0502040204020203" pitchFamily="34" charset="0"/>
              </a:rPr>
              <a:t>Does price influence the number of subscribers? </a:t>
            </a:r>
          </a:p>
        </p:txBody>
      </p:sp>
      <p:sp>
        <p:nvSpPr>
          <p:cNvPr id="4" name="Action Button: Help 3">
            <a:hlinkClick r:id="" action="ppaction://noaction" highlightClick="1"/>
            <a:extLst>
              <a:ext uri="{FF2B5EF4-FFF2-40B4-BE49-F238E27FC236}">
                <a16:creationId xmlns:a16="http://schemas.microsoft.com/office/drawing/2014/main" xmlns="" id="{021462C8-06C3-4714-9119-743BB13139E9}"/>
              </a:ext>
            </a:extLst>
          </p:cNvPr>
          <p:cNvSpPr/>
          <p:nvPr/>
        </p:nvSpPr>
        <p:spPr>
          <a:xfrm>
            <a:off x="9757954" y="836023"/>
            <a:ext cx="1097280" cy="914400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905C78A-E37E-4631-90D6-047643BC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01/11/2021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9217B3F-AD00-4DDF-B793-612E7AF2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40BB-61D4-4E9E-AB5F-3A5D80931637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7584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30DDD9-454E-4A4C-908A-1FB300139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08" y="336695"/>
            <a:ext cx="10396882" cy="620486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000" dirty="0"/>
              <a:t>visualisations</a:t>
            </a:r>
          </a:p>
        </p:txBody>
      </p:sp>
      <p:pic>
        <p:nvPicPr>
          <p:cNvPr id="5" name="Content Placeholder 4" descr="this chart shows the number of courses in each subject category. ">
            <a:extLst>
              <a:ext uri="{FF2B5EF4-FFF2-40B4-BE49-F238E27FC236}">
                <a16:creationId xmlns:a16="http://schemas.microsoft.com/office/drawing/2014/main" xmlns="" id="{B4AD1A4A-0B44-40B5-9B79-A117FE5522CA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85881"/>
            <a:ext cx="5759355" cy="4625181"/>
          </a:xfrm>
        </p:spPr>
      </p:pic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xmlns="" id="{C27E894E-5E5A-45C8-8D80-9BD0409A5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648" y="1585881"/>
            <a:ext cx="4481368" cy="4095497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8339117E-9DB5-4671-AD27-A72ADE32F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01/11/2021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C54D1E65-C785-4472-903B-0B9EF97A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40BB-61D4-4E9E-AB5F-3A5D80931637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377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92AE6B-6026-4A97-84F3-23883E26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298" y="331450"/>
            <a:ext cx="10396882" cy="543761"/>
          </a:xfrm>
        </p:spPr>
        <p:txBody>
          <a:bodyPr>
            <a:normAutofit fontScale="90000"/>
          </a:bodyPr>
          <a:lstStyle/>
          <a:p>
            <a:r>
              <a:rPr kumimoji="0" lang="en-GB" sz="3600" b="0" i="0" u="none" strike="noStrike" kern="1200" cap="all" spc="0" normalizeH="0" baseline="0" noProof="0" dirty="0">
                <a:ln>
                  <a:noFill/>
                </a:ln>
                <a:solidFill>
                  <a:srgbClr val="B80E0F"/>
                </a:solidFill>
                <a:effectLst/>
                <a:uLnTx/>
                <a:uFillTx/>
                <a:latin typeface="Impact" panose="020B0806030902050204"/>
                <a:ea typeface="+mj-ea"/>
                <a:cs typeface="+mj-cs"/>
              </a:rPr>
              <a:t>				visualisations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A6A63CE-3DD6-414C-AEE7-FCEAB54BEE8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1348581"/>
            <a:ext cx="5288453" cy="38618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C844338-CC29-4F8F-B4E5-AC32EC451B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420" y="1012372"/>
            <a:ext cx="5088760" cy="400376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413BBF88-0D61-49E6-B6C8-A9B59320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01/11/2021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8C60177-0B83-4D8E-920E-367EC4F4E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40BB-61D4-4E9E-AB5F-3A5D80931637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0004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30DDD9-454E-4A4C-908A-1FB300139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08" y="336695"/>
            <a:ext cx="10396882" cy="620486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000" dirty="0"/>
              <a:t>visualisations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C5B9F30C-F68D-480F-ABA3-A1960BB29C6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2" y="957262"/>
            <a:ext cx="9640388" cy="4599469"/>
          </a:xfr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2C426B29-DDF1-46A4-A6B5-AD41CFA86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01/11/2021</a:t>
            </a:r>
            <a:endParaRPr lang="en-GB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DF15E561-8707-47A3-8990-1C9FB8E0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40BB-61D4-4E9E-AB5F-3A5D80931637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2479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30DDD9-454E-4A4C-908A-1FB300139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08" y="336695"/>
            <a:ext cx="10396882" cy="620486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000" dirty="0"/>
              <a:t>visualisations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EB8ED54B-F61C-4729-831B-F83AAF202A2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18" y="957263"/>
            <a:ext cx="9679576" cy="4418012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DE77ED2-0DC4-43C7-BBA0-3FAFE6B57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01/11/2021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CF1C061F-6473-4940-91CD-592518DD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40BB-61D4-4E9E-AB5F-3A5D80931637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885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5B8D79EF789B40B3C769E67A334CC0" ma:contentTypeVersion="5" ma:contentTypeDescription="Create a new document." ma:contentTypeScope="" ma:versionID="ca3408bf1ec4c5046896975971ac0903">
  <xsd:schema xmlns:xsd="http://www.w3.org/2001/XMLSchema" xmlns:xs="http://www.w3.org/2001/XMLSchema" xmlns:p="http://schemas.microsoft.com/office/2006/metadata/properties" xmlns:ns3="83516cb4-24b5-4977-9667-567e208ba69e" xmlns:ns4="46410437-b3e1-482e-9ff2-74ceb2ca8de8" targetNamespace="http://schemas.microsoft.com/office/2006/metadata/properties" ma:root="true" ma:fieldsID="86ff07e63c5daadb859f85b4b9d37dbd" ns3:_="" ns4:_="">
    <xsd:import namespace="83516cb4-24b5-4977-9667-567e208ba69e"/>
    <xsd:import namespace="46410437-b3e1-482e-9ff2-74ceb2ca8d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16cb4-24b5-4977-9667-567e208ba6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410437-b3e1-482e-9ff2-74ceb2ca8de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FDC8E0-F10E-48AE-99C6-BF7BED73F0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58B2D4-B060-4D28-98D3-C069C596AD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516cb4-24b5-4977-9667-567e208ba69e"/>
    <ds:schemaRef ds:uri="46410437-b3e1-482e-9ff2-74ceb2ca8d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3FBCAE4-2645-40DF-96FE-D7A916AEBA9E}">
  <ds:schemaRefs>
    <ds:schemaRef ds:uri="http://schemas.microsoft.com/office/2006/documentManagement/types"/>
    <ds:schemaRef ds:uri="83516cb4-24b5-4977-9667-567e208ba69e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http://www.w3.org/XML/1998/namespace"/>
    <ds:schemaRef ds:uri="46410437-b3e1-482e-9ff2-74ceb2ca8de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208</TotalTime>
  <Words>506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Gadugi</vt:lpstr>
      <vt:lpstr>Impact</vt:lpstr>
      <vt:lpstr>Main Event</vt:lpstr>
      <vt:lpstr>UDEMY COURSES</vt:lpstr>
      <vt:lpstr>OUTLINE</vt:lpstr>
      <vt:lpstr>UDEMY COURSES</vt:lpstr>
      <vt:lpstr>Understanding and cleaning the data</vt:lpstr>
      <vt:lpstr>  QUESTIONS FOR ANALYSIS</vt:lpstr>
      <vt:lpstr>visualisations</vt:lpstr>
      <vt:lpstr>    visualisations</vt:lpstr>
      <vt:lpstr>visualisations</vt:lpstr>
      <vt:lpstr>visualisations</vt:lpstr>
      <vt:lpstr>visualisations</vt:lpstr>
      <vt:lpstr>visualisations</vt:lpstr>
      <vt:lpstr>Insights from the visualisations</vt:lpstr>
      <vt:lpstr>Insights from the visualisations</vt:lpstr>
      <vt:lpstr>  Recommendations  </vt:lpstr>
      <vt:lpstr>RECOMMENDATIONS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UDEMY COURSES</dc:title>
  <dc:creator>Emmanuel Mawuli Atitso</dc:creator>
  <cp:lastModifiedBy>Microsoft account</cp:lastModifiedBy>
  <cp:revision>4</cp:revision>
  <dcterms:created xsi:type="dcterms:W3CDTF">2021-11-01T09:14:38Z</dcterms:created>
  <dcterms:modified xsi:type="dcterms:W3CDTF">2021-11-04T21:41:02Z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0x010100DE5B8D79EF789B40B3C769E67A334CC0</vt:lpwstr>
  </property>
</Properties>
</file>