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57" r:id="rId5"/>
    <p:sldId id="259" r:id="rId6"/>
    <p:sldId id="260" r:id="rId7"/>
    <p:sldId id="261" r:id="rId8"/>
    <p:sldId id="263"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2" d="100"/>
          <a:sy n="82" d="100"/>
        </p:scale>
        <p:origin x="2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74454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0642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2837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256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0867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61919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77706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407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5996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299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7888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200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835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1045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1255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6526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11/11/2023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769807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views/Book1_16956518563830/ridesbybiketyp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C80FAF85-4EBE-45AD-98B5-EA4629985F76}"/>
              </a:ext>
            </a:extLst>
          </p:cNvPr>
          <p:cNvSpPr>
            <a:spLocks noGrp="1"/>
          </p:cNvSpPr>
          <p:nvPr>
            <p:ph type="ctrTitle"/>
          </p:nvPr>
        </p:nvSpPr>
        <p:spPr>
          <a:xfrm>
            <a:off x="1606062" y="90733"/>
            <a:ext cx="9144000" cy="2387600"/>
          </a:xfrm>
        </p:spPr>
        <p:txBody>
          <a:bodyPr/>
          <a:lstStyle/>
          <a:p>
            <a:r>
              <a:rPr lang="en-us" b="1" dirty="0">
                <a:hlinkClick r:id="rId2"/>
              </a:rPr>
              <a:t>Google Analytics case study</a:t>
            </a:r>
          </a:p>
        </p:txBody>
      </p:sp>
      <p:pic>
        <p:nvPicPr>
          <p:cNvPr id="5" name="Picture 4" descr="A blue circle with a person riding a bicycle&#10;&#10;Description automatically generated">
            <a:extLst>
              <a:ext uri="{FF2B5EF4-FFF2-40B4-BE49-F238E27FC236}">
                <a16:creationId xmlns:a16="http://schemas.microsoft.com/office/drawing/2014/main" id="{44FFCEBA-BA0D-2E69-9965-7503E60A4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155" y="2693952"/>
            <a:ext cx="3143689" cy="2267266"/>
          </a:xfrm>
          <a:prstGeom prst="rect">
            <a:avLst/>
          </a:prstGeom>
        </p:spPr>
      </p:pic>
      <p:sp>
        <p:nvSpPr>
          <p:cNvPr id="7" name="TextBox 6">
            <a:extLst>
              <a:ext uri="{FF2B5EF4-FFF2-40B4-BE49-F238E27FC236}">
                <a16:creationId xmlns:a16="http://schemas.microsoft.com/office/drawing/2014/main" id="{6AED9638-1D09-F813-92E3-0A6D89C8B834}"/>
              </a:ext>
            </a:extLst>
          </p:cNvPr>
          <p:cNvSpPr txBox="1"/>
          <p:nvPr/>
        </p:nvSpPr>
        <p:spPr>
          <a:xfrm>
            <a:off x="3657599" y="5176837"/>
            <a:ext cx="4923693" cy="369332"/>
          </a:xfrm>
          <a:prstGeom prst="rect">
            <a:avLst/>
          </a:prstGeom>
          <a:noFill/>
        </p:spPr>
        <p:txBody>
          <a:bodyPr wrap="square">
            <a:spAutoFit/>
          </a:bodyPr>
          <a:lstStyle/>
          <a:p>
            <a:r>
              <a:rPr lang="en-US" dirty="0"/>
              <a:t>How Does a Bike-Share Navigate Speedy Success?</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CB5E24-A646-3AB5-1168-D8A8E769E4CA}"/>
              </a:ext>
            </a:extLst>
          </p:cNvPr>
          <p:cNvSpPr txBox="1"/>
          <p:nvPr/>
        </p:nvSpPr>
        <p:spPr>
          <a:xfrm>
            <a:off x="4417495" y="2967335"/>
            <a:ext cx="3357009" cy="923330"/>
          </a:xfrm>
          <a:prstGeom prst="rect">
            <a:avLst/>
          </a:prstGeom>
          <a:noFill/>
        </p:spPr>
        <p:txBody>
          <a:bodyPr wrap="none" rtlCol="0">
            <a:spAutoFit/>
          </a:bodyPr>
          <a:lstStyle/>
          <a:p>
            <a:r>
              <a:rPr lang="en-US" sz="5400" dirty="0"/>
              <a:t>Thank you</a:t>
            </a:r>
          </a:p>
        </p:txBody>
      </p:sp>
    </p:spTree>
    <p:extLst>
      <p:ext uri="{BB962C8B-B14F-4D97-AF65-F5344CB8AC3E}">
        <p14:creationId xmlns:p14="http://schemas.microsoft.com/office/powerpoint/2010/main" val="49630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9590C-2559-EA81-7E4B-0A0E143945D5}"/>
              </a:ext>
            </a:extLst>
          </p:cNvPr>
          <p:cNvSpPr>
            <a:spLocks noGrp="1"/>
          </p:cNvSpPr>
          <p:nvPr>
            <p:ph idx="1"/>
          </p:nvPr>
        </p:nvSpPr>
        <p:spPr>
          <a:xfrm>
            <a:off x="805961" y="2290273"/>
            <a:ext cx="10580077" cy="2277453"/>
          </a:xfrm>
        </p:spPr>
        <p:txBody>
          <a:bodyPr>
            <a:normAutofit fontScale="92500" lnSpcReduction="10000"/>
          </a:bodyPr>
          <a:lstStyle/>
          <a:p>
            <a:r>
              <a:rPr lang="en-US" dirty="0"/>
              <a:t>About the company In 2016, </a:t>
            </a:r>
            <a:r>
              <a:rPr lang="en-US" dirty="0" err="1"/>
              <a:t>Cyclistic</a:t>
            </a:r>
            <a:r>
              <a:rPr lang="en-US" dirty="0"/>
              <a:t> launched a successful bike-share offering. Since then, the program has grown to a fleet of 5,824 bicycles that are </a:t>
            </a:r>
            <a:r>
              <a:rPr lang="en-US" dirty="0" err="1"/>
              <a:t>geotracked</a:t>
            </a:r>
            <a:r>
              <a:rPr lang="en-US" dirty="0"/>
              <a:t> and locked into a network of 692 stations across Chicago. The bikes can be unlocked from one station and returned to any other station in the system anytime.</a:t>
            </a:r>
          </a:p>
          <a:p>
            <a:endParaRPr lang="en-US" dirty="0"/>
          </a:p>
          <a:p>
            <a:r>
              <a:rPr lang="en-US" dirty="0"/>
              <a:t>Data use for this analysis is from January 2022 to December 2022</a:t>
            </a:r>
          </a:p>
          <a:p>
            <a:r>
              <a:rPr lang="en-US" dirty="0"/>
              <a:t>https://divvy-tripdata.s3.amazonaws.com/index.html</a:t>
            </a:r>
          </a:p>
          <a:p>
            <a:endParaRPr lang="en-US" dirty="0"/>
          </a:p>
        </p:txBody>
      </p:sp>
    </p:spTree>
    <p:extLst>
      <p:ext uri="{BB962C8B-B14F-4D97-AF65-F5344CB8AC3E}">
        <p14:creationId xmlns:p14="http://schemas.microsoft.com/office/powerpoint/2010/main" val="383065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rides by user type">
            <a:extLst>
              <a:ext uri="{FF2B5EF4-FFF2-40B4-BE49-F238E27FC236}">
                <a16:creationId xmlns:a16="http://schemas.microsoft.com/office/drawing/2014/main" id="{47395C98-D3E5-4A76-96CF-43D5D8AF1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877" y="436685"/>
            <a:ext cx="9730153" cy="4038600"/>
          </a:xfrm>
          <a:prstGeom prst="rect">
            <a:avLst/>
          </a:prstGeom>
        </p:spPr>
      </p:pic>
      <p:sp>
        <p:nvSpPr>
          <p:cNvPr id="4" name="TextBox 3">
            <a:extLst>
              <a:ext uri="{FF2B5EF4-FFF2-40B4-BE49-F238E27FC236}">
                <a16:creationId xmlns:a16="http://schemas.microsoft.com/office/drawing/2014/main" id="{F15C1D1C-F826-0221-D385-AFC63B09301D}"/>
              </a:ext>
            </a:extLst>
          </p:cNvPr>
          <p:cNvSpPr txBox="1"/>
          <p:nvPr/>
        </p:nvSpPr>
        <p:spPr>
          <a:xfrm>
            <a:off x="1359877" y="4832454"/>
            <a:ext cx="9472246" cy="1754326"/>
          </a:xfrm>
          <a:prstGeom prst="rect">
            <a:avLst/>
          </a:prstGeom>
          <a:noFill/>
        </p:spPr>
        <p:txBody>
          <a:bodyPr wrap="square">
            <a:spAutoFit/>
          </a:bodyPr>
          <a:lstStyle/>
          <a:p>
            <a:pPr algn="l">
              <a:buFont typeface="Arial" panose="020B0604020202020204" pitchFamily="34" charset="0"/>
              <a:buChar char="•"/>
            </a:pPr>
            <a:r>
              <a:rPr lang="en-US" b="1" i="0" dirty="0">
                <a:effectLst/>
                <a:latin typeface="Söhne"/>
              </a:rPr>
              <a:t>Member Riders:</a:t>
            </a:r>
            <a:r>
              <a:rPr lang="en-US" b="0" i="0" dirty="0">
                <a:effectLst/>
                <a:latin typeface="Söhne"/>
              </a:rPr>
              <a:t> Members account for approximately 59.02% of total rides.</a:t>
            </a:r>
          </a:p>
          <a:p>
            <a:pPr algn="l">
              <a:buFont typeface="Arial" panose="020B0604020202020204" pitchFamily="34" charset="0"/>
              <a:buChar char="•"/>
            </a:pPr>
            <a:r>
              <a:rPr lang="en-US" b="1" i="0" dirty="0">
                <a:effectLst/>
                <a:latin typeface="Söhne"/>
              </a:rPr>
              <a:t>Casual Riders:</a:t>
            </a:r>
            <a:r>
              <a:rPr lang="en-US" b="0" i="0" dirty="0">
                <a:effectLst/>
                <a:latin typeface="Söhne"/>
              </a:rPr>
              <a:t> Casual riders make up about 40.98% of total rides.</a:t>
            </a:r>
          </a:p>
          <a:p>
            <a:pPr algn="l">
              <a:buFont typeface="Arial" panose="020B0604020202020204" pitchFamily="34" charset="0"/>
              <a:buChar char="•"/>
            </a:pPr>
            <a:endParaRPr lang="en-US" b="0" i="0" dirty="0">
              <a:effectLst/>
              <a:latin typeface="Söhne"/>
            </a:endParaRPr>
          </a:p>
          <a:p>
            <a:pPr algn="l"/>
            <a:r>
              <a:rPr lang="en-US" b="0" i="0" dirty="0">
                <a:effectLst/>
                <a:latin typeface="Söhne"/>
              </a:rPr>
              <a:t>This insight highlights the composition of your rider base, indicating that a significant majority of rides are taken by members. This information can be used to inform strategies related to member retention, casual rider conversion, and marketing efforts tailored to each group.</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ides by bike type">
            <a:extLst>
              <a:ext uri="{FF2B5EF4-FFF2-40B4-BE49-F238E27FC236}">
                <a16:creationId xmlns:a16="http://schemas.microsoft.com/office/drawing/2014/main" id="{C347003D-8B9C-4066-8F7D-6A877CB67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390594"/>
            <a:ext cx="4855028" cy="5654779"/>
          </a:xfrm>
          <a:prstGeom prst="rect">
            <a:avLst/>
          </a:prstGeom>
        </p:spPr>
      </p:pic>
      <p:sp>
        <p:nvSpPr>
          <p:cNvPr id="4" name="TextBox 3">
            <a:extLst>
              <a:ext uri="{FF2B5EF4-FFF2-40B4-BE49-F238E27FC236}">
                <a16:creationId xmlns:a16="http://schemas.microsoft.com/office/drawing/2014/main" id="{4B9DC51C-AA01-C519-1A69-C83977BAF806}"/>
              </a:ext>
            </a:extLst>
          </p:cNvPr>
          <p:cNvSpPr txBox="1"/>
          <p:nvPr/>
        </p:nvSpPr>
        <p:spPr>
          <a:xfrm>
            <a:off x="1066800" y="1648324"/>
            <a:ext cx="6096000" cy="313932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Söhne"/>
              </a:rPr>
              <a:t>Trends and Insights:</a:t>
            </a:r>
            <a:endParaRPr lang="en-US" b="0" i="0" dirty="0">
              <a:effectLst/>
              <a:latin typeface="Söhne"/>
            </a:endParaRPr>
          </a:p>
          <a:p>
            <a:pPr marL="285750" indent="-285750" algn="l">
              <a:buFont typeface="Arial" panose="020B0604020202020204" pitchFamily="34" charset="0"/>
              <a:buChar char="•"/>
            </a:pPr>
            <a:r>
              <a:rPr lang="en-US" b="1" i="0" dirty="0">
                <a:effectLst/>
                <a:latin typeface="Söhne"/>
              </a:rPr>
              <a:t>Popular Rideable Types Among Members: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"Classic bike" and "electric bike" are the preferred rideable types among members.</a:t>
            </a:r>
          </a:p>
          <a:p>
            <a:pPr marL="742950" lvl="1" indent="-285750" algn="l">
              <a:buFont typeface="Arial" panose="020B0604020202020204" pitchFamily="34" charset="0"/>
              <a:buChar char="•"/>
            </a:pPr>
            <a:r>
              <a:rPr lang="en-US" b="0" i="0" dirty="0">
                <a:effectLst/>
                <a:latin typeface="Söhne"/>
              </a:rPr>
              <a:t>"Classic bike" has the highest count of member riders, followed by "electric bike."</a:t>
            </a:r>
          </a:p>
          <a:p>
            <a:pPr marL="285750" indent="-285750" algn="l">
              <a:buFont typeface="Arial" panose="020B0604020202020204" pitchFamily="34" charset="0"/>
              <a:buChar char="•"/>
            </a:pPr>
            <a:r>
              <a:rPr lang="en-US" b="1" i="0" dirty="0">
                <a:effectLst/>
                <a:latin typeface="Söhne"/>
              </a:rPr>
              <a:t>Casual Rider Preferences: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Among casual riders, "electric bike" is the most popular, followed by "classic bike," while "docked bike" has the lowest count of casual riders.</a:t>
            </a:r>
          </a:p>
          <a:p>
            <a:pPr algn="l"/>
            <a:endParaRPr lang="en-US" b="0" i="0" dirty="0">
              <a:effectLst/>
              <a:latin typeface="Söhne"/>
            </a:endParaRP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rides by time of day">
            <a:extLst>
              <a:ext uri="{FF2B5EF4-FFF2-40B4-BE49-F238E27FC236}">
                <a16:creationId xmlns:a16="http://schemas.microsoft.com/office/drawing/2014/main" id="{6E27F072-C5CC-414A-BF52-E9B874108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441" y="1163515"/>
            <a:ext cx="5782774" cy="4038600"/>
          </a:xfrm>
          <a:prstGeom prst="rect">
            <a:avLst/>
          </a:prstGeom>
        </p:spPr>
      </p:pic>
      <p:sp>
        <p:nvSpPr>
          <p:cNvPr id="3" name="TextBox 2">
            <a:extLst>
              <a:ext uri="{FF2B5EF4-FFF2-40B4-BE49-F238E27FC236}">
                <a16:creationId xmlns:a16="http://schemas.microsoft.com/office/drawing/2014/main" id="{D320D174-023F-D429-27CD-BA5E842F77DC}"/>
              </a:ext>
            </a:extLst>
          </p:cNvPr>
          <p:cNvSpPr txBox="1"/>
          <p:nvPr/>
        </p:nvSpPr>
        <p:spPr>
          <a:xfrm>
            <a:off x="93785" y="1890154"/>
            <a:ext cx="6096000" cy="2585323"/>
          </a:xfrm>
          <a:prstGeom prst="rect">
            <a:avLst/>
          </a:prstGeom>
          <a:noFill/>
        </p:spPr>
        <p:txBody>
          <a:bodyPr wrap="square">
            <a:spAutoFit/>
          </a:bodyPr>
          <a:lstStyle/>
          <a:p>
            <a:pPr algn="l"/>
            <a:r>
              <a:rPr lang="en-US" b="1" i="0" dirty="0">
                <a:effectLst/>
                <a:latin typeface="Söhne"/>
              </a:rPr>
              <a:t>Trends and Insights:</a:t>
            </a:r>
            <a:endParaRPr lang="en-US" b="0" i="0" dirty="0">
              <a:effectLst/>
              <a:latin typeface="Söhne"/>
            </a:endParaRPr>
          </a:p>
          <a:p>
            <a:pPr marL="285750" indent="-285750" algn="l">
              <a:buFont typeface="Arial" panose="020B0604020202020204" pitchFamily="34" charset="0"/>
              <a:buChar char="•"/>
            </a:pPr>
            <a:r>
              <a:rPr lang="en-US" b="1" i="0" dirty="0">
                <a:effectLst/>
                <a:latin typeface="Söhne"/>
              </a:rPr>
              <a:t>Hourly Ridership Patterns: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Ridership for both casual and member riders varies throughout the day.</a:t>
            </a:r>
          </a:p>
          <a:p>
            <a:pPr marL="742950" lvl="1" indent="-285750" algn="l">
              <a:buFont typeface="Arial" panose="020B0604020202020204" pitchFamily="34" charset="0"/>
              <a:buChar char="•"/>
            </a:pPr>
            <a:r>
              <a:rPr lang="en-US" b="0" i="0" dirty="0">
                <a:effectLst/>
                <a:latin typeface="Söhne"/>
              </a:rPr>
              <a:t>Casual ridership tends to peak in the late afternoon, around 5 PM, and gradually decreases thereafter.</a:t>
            </a:r>
          </a:p>
          <a:p>
            <a:pPr marL="742950" lvl="1" indent="-285750" algn="l">
              <a:buFont typeface="Arial" panose="020B0604020202020204" pitchFamily="34" charset="0"/>
              <a:buChar char="•"/>
            </a:pPr>
            <a:r>
              <a:rPr lang="en-US" b="0" i="0" dirty="0">
                <a:effectLst/>
                <a:latin typeface="Söhne"/>
              </a:rPr>
              <a:t>Member ridership shows a more consistent pattern with higher numbers during around 8 AM and 5PM and lower numbers during the night.</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ay_of_week">
            <a:extLst>
              <a:ext uri="{FF2B5EF4-FFF2-40B4-BE49-F238E27FC236}">
                <a16:creationId xmlns:a16="http://schemas.microsoft.com/office/drawing/2014/main" id="{737364BF-F370-479B-89AF-1AF150A5A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050" y="1198685"/>
            <a:ext cx="6076950" cy="4038600"/>
          </a:xfrm>
          <a:prstGeom prst="rect">
            <a:avLst/>
          </a:prstGeom>
        </p:spPr>
      </p:pic>
      <p:sp>
        <p:nvSpPr>
          <p:cNvPr id="3" name="TextBox 2">
            <a:extLst>
              <a:ext uri="{FF2B5EF4-FFF2-40B4-BE49-F238E27FC236}">
                <a16:creationId xmlns:a16="http://schemas.microsoft.com/office/drawing/2014/main" id="{DBFA78E8-69CD-D52F-3370-7AF470FFEAC1}"/>
              </a:ext>
            </a:extLst>
          </p:cNvPr>
          <p:cNvSpPr txBox="1"/>
          <p:nvPr/>
        </p:nvSpPr>
        <p:spPr>
          <a:xfrm>
            <a:off x="0" y="1648325"/>
            <a:ext cx="6096000" cy="341632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Söhne"/>
              </a:rPr>
              <a:t>Trends and Insights:</a:t>
            </a:r>
            <a:endParaRPr lang="en-US" b="0" i="0" dirty="0">
              <a:effectLst/>
              <a:latin typeface="Söhne"/>
            </a:endParaRPr>
          </a:p>
          <a:p>
            <a:pPr marL="285750" indent="-285750" algn="l">
              <a:buFont typeface="Arial" panose="020B0604020202020204" pitchFamily="34" charset="0"/>
              <a:buChar char="•"/>
            </a:pPr>
            <a:r>
              <a:rPr lang="en-US" b="1" i="0" dirty="0">
                <a:effectLst/>
                <a:latin typeface="Söhne"/>
              </a:rPr>
              <a:t>Day of the Week Trends: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Members tend to ride more frequently during the weekdays (Monday to Friday).</a:t>
            </a:r>
          </a:p>
          <a:p>
            <a:pPr marL="742950" lvl="1" indent="-285750" algn="l">
              <a:buFont typeface="Arial" panose="020B0604020202020204" pitchFamily="34" charset="0"/>
              <a:buChar char="•"/>
            </a:pPr>
            <a:r>
              <a:rPr lang="en-US" dirty="0">
                <a:latin typeface="Söhne"/>
              </a:rPr>
              <a:t>As tend to use as daily commuters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Casual ridership is highest on Saturday, followed closely by Sunday.</a:t>
            </a:r>
          </a:p>
          <a:p>
            <a:pPr marL="285750" indent="-285750" algn="l">
              <a:buFont typeface="Arial" panose="020B0604020202020204" pitchFamily="34" charset="0"/>
              <a:buChar char="•"/>
            </a:pPr>
            <a:r>
              <a:rPr lang="en-US" b="1" i="0" dirty="0">
                <a:effectLst/>
                <a:latin typeface="Söhne"/>
              </a:rPr>
              <a:t>Weekend Patterns: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Both members and casual riders show a notable increase in ridership on the weekends (Saturday and Sunday). This suggests that weekends are popular for biking activities</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rides by year">
            <a:extLst>
              <a:ext uri="{FF2B5EF4-FFF2-40B4-BE49-F238E27FC236}">
                <a16:creationId xmlns:a16="http://schemas.microsoft.com/office/drawing/2014/main" id="{475C9082-6381-4BBE-BA99-BC71BA06A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409700"/>
            <a:ext cx="5996354" cy="4038600"/>
          </a:xfrm>
          <a:prstGeom prst="rect">
            <a:avLst/>
          </a:prstGeom>
        </p:spPr>
      </p:pic>
      <p:sp>
        <p:nvSpPr>
          <p:cNvPr id="3" name="TextBox 2">
            <a:extLst>
              <a:ext uri="{FF2B5EF4-FFF2-40B4-BE49-F238E27FC236}">
                <a16:creationId xmlns:a16="http://schemas.microsoft.com/office/drawing/2014/main" id="{F28D1A49-6554-DE91-86DE-3492613887C5}"/>
              </a:ext>
            </a:extLst>
          </p:cNvPr>
          <p:cNvSpPr txBox="1"/>
          <p:nvPr/>
        </p:nvSpPr>
        <p:spPr>
          <a:xfrm>
            <a:off x="375139" y="1944415"/>
            <a:ext cx="5052646" cy="2585323"/>
          </a:xfrm>
          <a:prstGeom prst="rect">
            <a:avLst/>
          </a:prstGeom>
          <a:noFill/>
        </p:spPr>
        <p:txBody>
          <a:bodyPr wrap="square">
            <a:spAutoFit/>
          </a:bodyPr>
          <a:lstStyle/>
          <a:p>
            <a:pPr algn="l"/>
            <a:r>
              <a:rPr lang="en-US" b="1" i="0" dirty="0">
                <a:effectLst/>
                <a:latin typeface="Söhne"/>
              </a:rPr>
              <a:t>Trends and Insights:</a:t>
            </a:r>
            <a:endParaRPr lang="en-US" b="0" i="0" dirty="0">
              <a:effectLst/>
              <a:latin typeface="Söhne"/>
            </a:endParaRPr>
          </a:p>
          <a:p>
            <a:pPr algn="l">
              <a:buFont typeface="Arial" panose="020B0604020202020204" pitchFamily="34" charset="0"/>
              <a:buChar char="•"/>
            </a:pPr>
            <a:r>
              <a:rPr lang="en-US" b="0" i="0" dirty="0">
                <a:effectLst/>
                <a:latin typeface="Söhne"/>
              </a:rPr>
              <a:t>Ridership is highest during the summer months, with Jul</a:t>
            </a:r>
            <a:r>
              <a:rPr lang="en-US" dirty="0">
                <a:latin typeface="Söhne"/>
              </a:rPr>
              <a:t>y the average of 14.53%</a:t>
            </a:r>
            <a:r>
              <a:rPr lang="en-US" b="0" i="0" dirty="0">
                <a:effectLst/>
                <a:latin typeface="Söhne"/>
              </a:rPr>
              <a:t> and August having the highest percentages of total rides</a:t>
            </a:r>
          </a:p>
          <a:p>
            <a:pPr algn="l">
              <a:buFont typeface="Arial" panose="020B0604020202020204" pitchFamily="34" charset="0"/>
              <a:buChar char="•"/>
            </a:pPr>
            <a:r>
              <a:rPr lang="en-US" b="0" i="0" dirty="0">
                <a:effectLst/>
                <a:latin typeface="Söhne"/>
              </a:rPr>
              <a:t>Ridership generally decreases as the year progresses, with a notable decline from September onwards.</a:t>
            </a:r>
          </a:p>
          <a:p>
            <a:pPr algn="l">
              <a:buFont typeface="Arial" panose="020B0604020202020204" pitchFamily="34" charset="0"/>
              <a:buChar char="•"/>
            </a:pPr>
            <a:r>
              <a:rPr lang="en-US" b="0" i="0" dirty="0">
                <a:effectLst/>
                <a:latin typeface="Söhne"/>
              </a:rPr>
              <a:t>The lowest ridership is observed in January with 1.83% and February, likely due to colder weather.</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1D54DE-FE7E-0391-0A3C-8C881FF45B30}"/>
              </a:ext>
            </a:extLst>
          </p:cNvPr>
          <p:cNvSpPr txBox="1"/>
          <p:nvPr/>
        </p:nvSpPr>
        <p:spPr>
          <a:xfrm>
            <a:off x="1969476" y="1122962"/>
            <a:ext cx="8088923" cy="4308872"/>
          </a:xfrm>
          <a:prstGeom prst="rect">
            <a:avLst/>
          </a:prstGeom>
          <a:noFill/>
        </p:spPr>
        <p:txBody>
          <a:bodyPr wrap="square">
            <a:spAutoFit/>
          </a:bodyPr>
          <a:lstStyle/>
          <a:p>
            <a:pPr algn="l"/>
            <a:r>
              <a:rPr lang="en-US" sz="5400" b="1" i="0" dirty="0">
                <a:effectLst/>
                <a:latin typeface="Söhne"/>
              </a:rPr>
              <a:t>Conclusions</a:t>
            </a:r>
          </a:p>
          <a:p>
            <a:pPr algn="l"/>
            <a:endParaRPr lang="en-US" sz="4000" b="1" i="0" dirty="0">
              <a:effectLst/>
              <a:latin typeface="Söhne"/>
            </a:endParaRPr>
          </a:p>
          <a:p>
            <a:pPr marL="285750" indent="-285750" algn="l">
              <a:buFont typeface="Arial" panose="020B0604020202020204" pitchFamily="34" charset="0"/>
              <a:buChar char="•"/>
            </a:pPr>
            <a:r>
              <a:rPr lang="en-US" b="1" i="0" dirty="0">
                <a:effectLst/>
                <a:latin typeface="Söhne"/>
              </a:rPr>
              <a:t>Seasonal Variations:</a:t>
            </a:r>
            <a:r>
              <a:rPr lang="en-US" b="0" i="0" dirty="0">
                <a:effectLst/>
                <a:latin typeface="Söhne"/>
              </a:rPr>
              <a:t> There are clear seasonal variations in ridership, with the summer months being the peak season for riding and the winter months experiencing lower ridership. This suggests that the marketing and operational strategies should be adapted to account for these seasonal fluctuations.</a:t>
            </a:r>
          </a:p>
          <a:p>
            <a:pPr marL="285750" indent="-285750" algn="l">
              <a:buFont typeface="Arial" panose="020B0604020202020204" pitchFamily="34" charset="0"/>
              <a:buChar char="•"/>
            </a:pPr>
            <a:r>
              <a:rPr lang="en-US" b="1" i="0" dirty="0">
                <a:effectLst/>
                <a:latin typeface="Söhne"/>
              </a:rPr>
              <a:t>Rideable Type Preferences:</a:t>
            </a:r>
            <a:r>
              <a:rPr lang="en-US" b="0" i="0" dirty="0">
                <a:effectLst/>
                <a:latin typeface="Söhne"/>
              </a:rPr>
              <a:t> Understanding the popularity of rideable types among members is crucial. "Classic bike" and "electric bike" are preferred by members, which can inform inventory and marketing decisions.</a:t>
            </a:r>
          </a:p>
          <a:p>
            <a:pPr marL="285750" indent="-285750" algn="l">
              <a:buFont typeface="Arial" panose="020B0604020202020204" pitchFamily="34" charset="0"/>
              <a:buChar char="•"/>
            </a:pPr>
            <a:r>
              <a:rPr lang="en-US" b="1" i="0" dirty="0">
                <a:effectLst/>
                <a:latin typeface="Söhne"/>
              </a:rPr>
              <a:t>Hourly Ridership:</a:t>
            </a:r>
            <a:r>
              <a:rPr lang="en-US" b="0" i="0" dirty="0">
                <a:effectLst/>
                <a:latin typeface="Söhne"/>
              </a:rPr>
              <a:t> There are variations in ridership throughout the day, indicating opportunities to optimize bike availability, staffing, and promotions during peak hours.</a:t>
            </a:r>
          </a:p>
        </p:txBody>
      </p:sp>
    </p:spTree>
    <p:extLst>
      <p:ext uri="{BB962C8B-B14F-4D97-AF65-F5344CB8AC3E}">
        <p14:creationId xmlns:p14="http://schemas.microsoft.com/office/powerpoint/2010/main" val="412802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3EC4B-9164-953F-4BC4-0F7450E520A7}"/>
              </a:ext>
            </a:extLst>
          </p:cNvPr>
          <p:cNvSpPr txBox="1"/>
          <p:nvPr/>
        </p:nvSpPr>
        <p:spPr>
          <a:xfrm>
            <a:off x="1682261" y="844513"/>
            <a:ext cx="8827478" cy="4708981"/>
          </a:xfrm>
          <a:prstGeom prst="rect">
            <a:avLst/>
          </a:prstGeom>
          <a:noFill/>
        </p:spPr>
        <p:txBody>
          <a:bodyPr wrap="square">
            <a:spAutoFit/>
          </a:bodyPr>
          <a:lstStyle/>
          <a:p>
            <a:pPr algn="l"/>
            <a:r>
              <a:rPr lang="en-US" sz="4000" b="1" i="0" dirty="0">
                <a:effectLst/>
                <a:latin typeface="Söhne"/>
              </a:rPr>
              <a:t>Recommendations:</a:t>
            </a:r>
          </a:p>
          <a:p>
            <a:pPr algn="l"/>
            <a:endParaRPr lang="en-US" sz="4000" b="0" i="0" dirty="0">
              <a:effectLst/>
              <a:latin typeface="Söhne"/>
            </a:endParaRPr>
          </a:p>
          <a:p>
            <a:pPr algn="l">
              <a:buFont typeface="Arial" panose="020B0604020202020204" pitchFamily="34" charset="0"/>
              <a:buChar char="•"/>
            </a:pPr>
            <a:r>
              <a:rPr lang="en-US" sz="2000" b="0" i="0" dirty="0">
                <a:effectLst/>
                <a:latin typeface="Söhne"/>
              </a:rPr>
              <a:t>Promote membership benefits tailored to the preferred rideable types of members.</a:t>
            </a:r>
          </a:p>
          <a:p>
            <a:pPr algn="l">
              <a:buFont typeface="Arial" panose="020B0604020202020204" pitchFamily="34" charset="0"/>
              <a:buChar char="•"/>
            </a:pPr>
            <a:r>
              <a:rPr lang="en-US" sz="2000" b="0" i="0" dirty="0">
                <a:effectLst/>
                <a:latin typeface="Söhne"/>
              </a:rPr>
              <a:t>Implement targeted promotions during peak ridership hours to convert casual riders into members.</a:t>
            </a:r>
          </a:p>
          <a:p>
            <a:pPr algn="l">
              <a:buFont typeface="Arial" panose="020B0604020202020204" pitchFamily="34" charset="0"/>
              <a:buChar char="•"/>
            </a:pPr>
            <a:r>
              <a:rPr lang="en-US" sz="2000" b="0" i="0" dirty="0">
                <a:effectLst/>
                <a:latin typeface="Söhne"/>
              </a:rPr>
              <a:t>Offer seasonal membership promotions to capitalize on high ridership months.</a:t>
            </a:r>
          </a:p>
          <a:p>
            <a:pPr algn="l">
              <a:buFont typeface="Arial" panose="020B0604020202020204" pitchFamily="34" charset="0"/>
              <a:buChar char="•"/>
            </a:pPr>
            <a:r>
              <a:rPr lang="en-US" sz="2000" b="0" i="0" dirty="0">
                <a:effectLst/>
                <a:latin typeface="Söhne"/>
              </a:rPr>
              <a:t>Consider referral programs and tiered membership benefits to incentivize conversion.</a:t>
            </a:r>
          </a:p>
          <a:p>
            <a:pPr algn="l">
              <a:buFont typeface="Arial" panose="020B0604020202020204" pitchFamily="34" charset="0"/>
              <a:buChar char="•"/>
            </a:pPr>
            <a:r>
              <a:rPr lang="en-US" sz="2000" b="0" i="0" dirty="0">
                <a:effectLst/>
                <a:latin typeface="Söhne"/>
              </a:rPr>
              <a:t>Host member-exclusive events to showcase the advantages of membership.</a:t>
            </a:r>
          </a:p>
          <a:p>
            <a:pPr algn="l">
              <a:buFont typeface="Arial" panose="020B0604020202020204" pitchFamily="34" charset="0"/>
              <a:buChar char="•"/>
            </a:pPr>
            <a:r>
              <a:rPr lang="en-US" sz="2000" b="0" i="0" dirty="0">
                <a:effectLst/>
                <a:latin typeface="Söhne"/>
              </a:rPr>
              <a:t>Create educational content to communicate the long-term benefits of membership.</a:t>
            </a:r>
          </a:p>
          <a:p>
            <a:pPr algn="l">
              <a:buFont typeface="Arial" panose="020B0604020202020204" pitchFamily="34" charset="0"/>
              <a:buChar char="•"/>
            </a:pPr>
            <a:r>
              <a:rPr lang="en-US" sz="2000" b="0" i="0" dirty="0">
                <a:effectLst/>
                <a:latin typeface="Söhne"/>
              </a:rPr>
              <a:t>Continuously gather feedback and make improvements to the sign-up process.</a:t>
            </a:r>
          </a:p>
        </p:txBody>
      </p:sp>
    </p:spTree>
    <p:extLst>
      <p:ext uri="{BB962C8B-B14F-4D97-AF65-F5344CB8AC3E}">
        <p14:creationId xmlns:p14="http://schemas.microsoft.com/office/powerpoint/2010/main" val="31513294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646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Google Analytics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 case study</dc:title>
  <dc:creator>kleantony</dc:creator>
  <cp:lastModifiedBy>Jose antonio Acebuche</cp:lastModifiedBy>
  <cp:revision>6</cp:revision>
  <dcterms:created xsi:type="dcterms:W3CDTF">2023-09-30T13:09:27Z</dcterms:created>
  <dcterms:modified xsi:type="dcterms:W3CDTF">2023-11-11T15:10:37Z</dcterms:modified>
</cp:coreProperties>
</file>