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3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2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0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53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3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96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9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4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71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A8DF-A510-4729-A356-98FB38A1E548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179B-B8EE-4659-A10B-514FC7A3D4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18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ID3 ALGORITHM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9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873137" cy="4351338"/>
          </a:xfrm>
        </p:spPr>
        <p:txBody>
          <a:bodyPr/>
          <a:lstStyle/>
          <a:p>
            <a:r>
              <a:rPr lang="en-US" dirty="0" smtClean="0"/>
              <a:t>The entropy for each branch is calculated. Then it is added proportionally, to get total entropy for the split. The resulting entropy is subtracted from the entropy before the split.  </a:t>
            </a:r>
            <a:endParaRPr lang="es-MX" dirty="0"/>
          </a:p>
        </p:txBody>
      </p:sp>
      <p:pic>
        <p:nvPicPr>
          <p:cNvPr id="7170" name="Picture 2" descr="http://www.saedsayad.com/images/Entropy_attribu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37" y="1099452"/>
            <a:ext cx="7193280" cy="41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2836817" cy="4351338"/>
          </a:xfrm>
        </p:spPr>
        <p:txBody>
          <a:bodyPr/>
          <a:lstStyle/>
          <a:p>
            <a:r>
              <a:rPr lang="en-US" dirty="0" smtClean="0"/>
              <a:t>The result is the Information Gain, or decrease in entropy. 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8194" name="Picture 2" descr="http://www.saedsayad.com/images/Entropy_g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15" y="1825625"/>
            <a:ext cx="7583475" cy="29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Step </a:t>
            </a:r>
            <a:r>
              <a:rPr lang="en-US" sz="5400" i="1" dirty="0" smtClean="0"/>
              <a:t>3</a:t>
            </a: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Choose </a:t>
            </a:r>
            <a:r>
              <a:rPr lang="en-US" sz="5400" dirty="0"/>
              <a:t>attribute with the largest information gain as the decision node. </a:t>
            </a:r>
            <a:endParaRPr lang="es-MX" sz="5400" dirty="0"/>
          </a:p>
        </p:txBody>
      </p:sp>
      <p:pic>
        <p:nvPicPr>
          <p:cNvPr id="9218" name="Picture 2" descr="http://www.saedsayad.com/images/Entropy_attribute_b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00" y="2011680"/>
            <a:ext cx="4837006" cy="31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7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42" name="Picture 2" descr="http://www.saedsayad.com/images/Entropy_over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17" y="653899"/>
            <a:ext cx="8591410" cy="389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48878"/>
            <a:ext cx="4717869" cy="36038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Step 4a</a:t>
            </a:r>
            <a:r>
              <a:rPr lang="en-US" sz="4800" dirty="0"/>
              <a:t>: 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A </a:t>
            </a:r>
            <a:r>
              <a:rPr lang="en-US" sz="4800" dirty="0"/>
              <a:t>branch with entropy of 0 is a leaf node.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4526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266" name="Picture 2" descr="http://www.saedsayad.com/images/Entropy_Sun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44" y="750482"/>
            <a:ext cx="7813398" cy="435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038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/>
              <a:t>Step </a:t>
            </a:r>
            <a:r>
              <a:rPr lang="en-US" sz="3600" i="1" dirty="0" smtClean="0"/>
              <a:t>4b</a:t>
            </a:r>
          </a:p>
          <a:p>
            <a:pPr marL="0" indent="0" algn="ctr">
              <a:buNone/>
            </a:pPr>
            <a:r>
              <a:rPr lang="en-US" sz="3600" dirty="0" smtClean="0"/>
              <a:t>A </a:t>
            </a:r>
            <a:r>
              <a:rPr lang="en-US" sz="3600" dirty="0"/>
              <a:t>branch with entropy more than 0 needs further splitting.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3385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/>
              <a:t>Step </a:t>
            </a:r>
            <a:r>
              <a:rPr lang="en-US" sz="4400" i="1" dirty="0" smtClean="0"/>
              <a:t>5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/>
              <a:t>ID3 algorithm is run recursively on the non-leaf branches, until all data is classified.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5358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to Decision Rules</a:t>
            </a:r>
            <a:br>
              <a:rPr lang="en-US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3272246" cy="4351338"/>
          </a:xfrm>
        </p:spPr>
        <p:txBody>
          <a:bodyPr/>
          <a:lstStyle/>
          <a:p>
            <a:r>
              <a:rPr lang="en-US" dirty="0"/>
              <a:t>A decision tree can easily be transformed to a set of rules by mapping from the root node to the leaf nodes one by one.</a:t>
            </a:r>
            <a:endParaRPr lang="es-MX" dirty="0"/>
          </a:p>
        </p:txBody>
      </p:sp>
      <p:pic>
        <p:nvPicPr>
          <p:cNvPr id="12290" name="Picture 2" descr="http://www.saedsayad.com/images/Decision_r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77" y="1236480"/>
            <a:ext cx="7786708" cy="42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9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ID3 ALGORITHM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sz="4800" dirty="0" smtClean="0"/>
              <a:t>Ross </a:t>
            </a:r>
            <a:r>
              <a:rPr lang="es-MX" sz="4800" dirty="0" err="1" smtClean="0"/>
              <a:t>Quinlan</a:t>
            </a:r>
            <a:r>
              <a:rPr lang="es-MX" sz="4800" dirty="0" smtClean="0"/>
              <a:t> </a:t>
            </a:r>
            <a:r>
              <a:rPr lang="es-MX" sz="4800" dirty="0" err="1" smtClean="0"/>
              <a:t>invented</a:t>
            </a:r>
            <a:r>
              <a:rPr lang="es-MX" sz="4800" dirty="0" smtClean="0"/>
              <a:t> </a:t>
            </a:r>
            <a:r>
              <a:rPr lang="es-MX" sz="4800" dirty="0" err="1" smtClean="0"/>
              <a:t>the</a:t>
            </a:r>
            <a:r>
              <a:rPr lang="es-MX" sz="4800" dirty="0" smtClean="0"/>
              <a:t> </a:t>
            </a:r>
            <a:r>
              <a:rPr lang="es-MX" sz="4800" dirty="0" err="1" smtClean="0"/>
              <a:t>Iterative</a:t>
            </a:r>
            <a:r>
              <a:rPr lang="es-MX" sz="4800" dirty="0" smtClean="0"/>
              <a:t> </a:t>
            </a:r>
            <a:r>
              <a:rPr lang="es-MX" sz="4800" dirty="0" err="1" smtClean="0"/>
              <a:t>Dichotomiser</a:t>
            </a:r>
            <a:r>
              <a:rPr lang="es-MX" sz="4800" dirty="0" smtClean="0"/>
              <a:t> 3 (ID3) </a:t>
            </a:r>
            <a:r>
              <a:rPr lang="es-MX" sz="4800" dirty="0" err="1" smtClean="0"/>
              <a:t>algorithm</a:t>
            </a:r>
            <a:r>
              <a:rPr lang="es-MX" sz="4800" dirty="0" smtClean="0"/>
              <a:t> </a:t>
            </a:r>
            <a:r>
              <a:rPr lang="es-MX" sz="4800" dirty="0" err="1" smtClean="0"/>
              <a:t>which</a:t>
            </a:r>
            <a:r>
              <a:rPr lang="es-MX" sz="4800" dirty="0" smtClean="0"/>
              <a:t> </a:t>
            </a:r>
            <a:r>
              <a:rPr lang="es-MX" sz="4800" dirty="0" err="1" smtClean="0"/>
              <a:t>is</a:t>
            </a:r>
            <a:r>
              <a:rPr lang="es-MX" sz="4800" dirty="0" smtClean="0"/>
              <a:t> </a:t>
            </a:r>
            <a:r>
              <a:rPr lang="es-MX" sz="4800" dirty="0" err="1" smtClean="0"/>
              <a:t>used</a:t>
            </a:r>
            <a:r>
              <a:rPr lang="es-MX" sz="4800" dirty="0" smtClean="0"/>
              <a:t> to </a:t>
            </a:r>
            <a:r>
              <a:rPr lang="es-MX" sz="4800" dirty="0" err="1" smtClean="0"/>
              <a:t>generate</a:t>
            </a:r>
            <a:r>
              <a:rPr lang="es-MX" sz="4800" dirty="0" smtClean="0"/>
              <a:t> </a:t>
            </a:r>
            <a:r>
              <a:rPr lang="es-MX" sz="4800" dirty="0" err="1" smtClean="0"/>
              <a:t>decision</a:t>
            </a:r>
            <a:r>
              <a:rPr lang="es-MX" sz="4800" dirty="0" smtClean="0"/>
              <a:t> </a:t>
            </a:r>
            <a:r>
              <a:rPr lang="es-MX" sz="4800" dirty="0" err="1" smtClean="0"/>
              <a:t>trees</a:t>
            </a:r>
            <a:r>
              <a:rPr lang="es-MX" sz="4800" dirty="0" smtClean="0"/>
              <a:t>.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n-US" sz="4800" dirty="0"/>
              <a:t>The core algorithm for building decision trees called </a:t>
            </a:r>
            <a:r>
              <a:rPr lang="en-US" sz="4800" b="1" dirty="0"/>
              <a:t>ID3</a:t>
            </a:r>
            <a:r>
              <a:rPr lang="en-US" sz="4800" dirty="0"/>
              <a:t> by J. R. Quinlan which employs a top-down, greedy search through the space of possible branches with no backtracking. </a:t>
            </a:r>
            <a:endParaRPr lang="en-US" sz="4800" dirty="0" smtClean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ID3 </a:t>
            </a:r>
            <a:r>
              <a:rPr lang="en-US" sz="4800" dirty="0"/>
              <a:t>uses </a:t>
            </a:r>
            <a:r>
              <a:rPr lang="en-US" sz="4800" i="1" dirty="0"/>
              <a:t>Entropy</a:t>
            </a:r>
            <a:r>
              <a:rPr lang="en-US" sz="4800" dirty="0"/>
              <a:t> and </a:t>
            </a:r>
            <a:r>
              <a:rPr lang="en-US" sz="4800" i="1" dirty="0"/>
              <a:t>Information Gain</a:t>
            </a:r>
            <a:r>
              <a:rPr lang="en-US" sz="4800" dirty="0"/>
              <a:t> to construct a decision tree.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1859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http://www.saedsayad.com/images/Decision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5" y="1371581"/>
            <a:ext cx="10769710" cy="40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4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ENTROPY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5930" cy="41244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 decision tree is built top-down from a root node and involves partitioning the data into subsets that contain instances with similar values (homogenous). ID3 algorithm uses entropy to calculate the homogeneity of a sample. If the sample is completely homogeneous the entropy is zero and if the sample is an equally divided it has entropy of one.</a:t>
            </a:r>
            <a:endParaRPr lang="es-MX" b="1" dirty="0"/>
          </a:p>
        </p:txBody>
      </p:sp>
      <p:pic>
        <p:nvPicPr>
          <p:cNvPr id="2050" name="Picture 2" descr="http://www.saedsayad.com/images/Entr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31281"/>
            <a:ext cx="5549388" cy="47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ENTROPY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87513"/>
            <a:ext cx="3643648" cy="4351338"/>
          </a:xfrm>
        </p:spPr>
        <p:txBody>
          <a:bodyPr/>
          <a:lstStyle/>
          <a:p>
            <a:r>
              <a:rPr lang="en-US" dirty="0" smtClean="0"/>
              <a:t>To build a decision tree, we need to calculate two types of entropy using frequency tables as follows:</a:t>
            </a:r>
          </a:p>
          <a:p>
            <a:r>
              <a:rPr lang="en-US" dirty="0" smtClean="0"/>
              <a:t>a) Entropy using the frequency table of one attribute:</a:t>
            </a:r>
            <a:endParaRPr lang="es-MX" dirty="0"/>
          </a:p>
        </p:txBody>
      </p:sp>
      <p:pic>
        <p:nvPicPr>
          <p:cNvPr id="3074" name="Picture 2" descr="http://www.saedsayad.com/images/Entropy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86" y="901521"/>
            <a:ext cx="7069511" cy="432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ENTROPY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650304" cy="4351338"/>
          </a:xfrm>
        </p:spPr>
        <p:txBody>
          <a:bodyPr/>
          <a:lstStyle/>
          <a:p>
            <a:r>
              <a:rPr lang="en-US" dirty="0" smtClean="0"/>
              <a:t>b) Entropy using the frequency table of two attributes:</a:t>
            </a:r>
            <a:endParaRPr lang="es-MX" dirty="0"/>
          </a:p>
        </p:txBody>
      </p:sp>
      <p:pic>
        <p:nvPicPr>
          <p:cNvPr id="4098" name="Picture 2" descr="http://www.saedsayad.com/images/Entropy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504" y="1027906"/>
            <a:ext cx="6996719" cy="497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Information</a:t>
            </a:r>
            <a:r>
              <a:rPr lang="es-MX" dirty="0" smtClean="0"/>
              <a:t> </a:t>
            </a:r>
            <a:r>
              <a:rPr lang="es-MX" dirty="0" err="1" smtClean="0"/>
              <a:t>Gain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information gain is based on the decrease in entropy after a dataset is split on an attribute. Constructing a decision tree is all about finding attribute that returns the highest information gain (i.e., the most homogeneous branches).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9480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i="1" dirty="0"/>
              <a:t>Step </a:t>
            </a:r>
            <a:r>
              <a:rPr lang="en-US" sz="8000" i="1" dirty="0" smtClean="0"/>
              <a:t>1</a:t>
            </a:r>
            <a:endParaRPr lang="en-US" sz="8000" dirty="0"/>
          </a:p>
          <a:p>
            <a:pPr marL="0" indent="0" algn="ctr">
              <a:buNone/>
            </a:pPr>
            <a:r>
              <a:rPr lang="en-US" sz="5400" dirty="0" smtClean="0"/>
              <a:t>Calculate </a:t>
            </a:r>
            <a:r>
              <a:rPr lang="en-US" sz="5400" dirty="0"/>
              <a:t>entropy of the target. </a:t>
            </a:r>
            <a:endParaRPr lang="es-MX" sz="5400" dirty="0"/>
          </a:p>
        </p:txBody>
      </p:sp>
      <p:pic>
        <p:nvPicPr>
          <p:cNvPr id="6146" name="Picture 2" descr="http://www.saedsayad.com/images/Entropy_tar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97" y="3848224"/>
            <a:ext cx="6123306" cy="20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3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 smtClean="0"/>
              <a:t>Step 2</a:t>
            </a: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The </a:t>
            </a:r>
            <a:r>
              <a:rPr lang="en-US" sz="4800" dirty="0"/>
              <a:t>dataset is then split on the different attributes. 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29872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339</Words>
  <Application>Microsoft Office PowerPoint</Application>
  <PresentationFormat>Panorámica</PresentationFormat>
  <Paragraphs>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ID3 ALGORITHM</vt:lpstr>
      <vt:lpstr>ID3 ALGORITHM</vt:lpstr>
      <vt:lpstr>Presentación de PowerPoint</vt:lpstr>
      <vt:lpstr>ENTROPY</vt:lpstr>
      <vt:lpstr>ENTROPY</vt:lpstr>
      <vt:lpstr>ENTROPY</vt:lpstr>
      <vt:lpstr>Information Gain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Decision Tree to Decision Rules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ALGORITHM</dc:title>
  <dc:creator>escom</dc:creator>
  <cp:lastModifiedBy>escom</cp:lastModifiedBy>
  <cp:revision>13</cp:revision>
  <dcterms:created xsi:type="dcterms:W3CDTF">2016-11-09T18:53:57Z</dcterms:created>
  <dcterms:modified xsi:type="dcterms:W3CDTF">2016-11-09T19:25:39Z</dcterms:modified>
</cp:coreProperties>
</file>