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7" r:id="rId7"/>
    <p:sldId id="262" r:id="rId8"/>
    <p:sldId id="266" r:id="rId9"/>
    <p:sldId id="263" r:id="rId10"/>
    <p:sldId id="264" r:id="rId11"/>
    <p:sldId id="265"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7E"/>
    <a:srgbClr val="01077F"/>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55BBC-554B-42E7-B7FB-2271F8692C9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F27205F-1B74-2680-B98E-5A59621EC6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AC71C6B-2757-4CD4-BEE7-ABFF52F9BFA7}"/>
              </a:ext>
            </a:extLst>
          </p:cNvPr>
          <p:cNvSpPr>
            <a:spLocks noGrp="1"/>
          </p:cNvSpPr>
          <p:nvPr>
            <p:ph type="dt" sz="half" idx="10"/>
          </p:nvPr>
        </p:nvSpPr>
        <p:spPr/>
        <p:txBody>
          <a:bodyPr/>
          <a:lstStyle/>
          <a:p>
            <a:fld id="{837BE85F-4E24-41D2-B19D-B1A2E89500AA}" type="datetimeFigureOut">
              <a:rPr lang="es-ES" smtClean="0"/>
              <a:t>11/12/2023</a:t>
            </a:fld>
            <a:endParaRPr lang="es-ES"/>
          </a:p>
        </p:txBody>
      </p:sp>
      <p:sp>
        <p:nvSpPr>
          <p:cNvPr id="5" name="Marcador de pie de página 4">
            <a:extLst>
              <a:ext uri="{FF2B5EF4-FFF2-40B4-BE49-F238E27FC236}">
                <a16:creationId xmlns:a16="http://schemas.microsoft.com/office/drawing/2014/main" id="{FAB14B5C-902D-9EDF-E18C-327022E38F2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EB203A8-9F36-4D3A-CFFC-92B9C3FBD5DB}"/>
              </a:ext>
            </a:extLst>
          </p:cNvPr>
          <p:cNvSpPr>
            <a:spLocks noGrp="1"/>
          </p:cNvSpPr>
          <p:nvPr>
            <p:ph type="sldNum" sz="quarter" idx="12"/>
          </p:nvPr>
        </p:nvSpPr>
        <p:spPr/>
        <p:txBody>
          <a:bodyPr/>
          <a:lstStyle/>
          <a:p>
            <a:fld id="{5FE543A2-E600-4892-9473-5B99D5D0794E}" type="slidenum">
              <a:rPr lang="es-ES" smtClean="0"/>
              <a:t>‹Nº›</a:t>
            </a:fld>
            <a:endParaRPr lang="es-ES"/>
          </a:p>
        </p:txBody>
      </p:sp>
    </p:spTree>
    <p:extLst>
      <p:ext uri="{BB962C8B-B14F-4D97-AF65-F5344CB8AC3E}">
        <p14:creationId xmlns:p14="http://schemas.microsoft.com/office/powerpoint/2010/main" val="1259771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FCC5C5-671E-AF02-CD54-4798B47F4B0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21DD123-99FD-A758-BDD3-D9D71C1F45A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E10DD8E-2733-E656-F63B-503C751A42F3}"/>
              </a:ext>
            </a:extLst>
          </p:cNvPr>
          <p:cNvSpPr>
            <a:spLocks noGrp="1"/>
          </p:cNvSpPr>
          <p:nvPr>
            <p:ph type="dt" sz="half" idx="10"/>
          </p:nvPr>
        </p:nvSpPr>
        <p:spPr/>
        <p:txBody>
          <a:bodyPr/>
          <a:lstStyle/>
          <a:p>
            <a:fld id="{837BE85F-4E24-41D2-B19D-B1A2E89500AA}" type="datetimeFigureOut">
              <a:rPr lang="es-ES" smtClean="0"/>
              <a:t>11/12/2023</a:t>
            </a:fld>
            <a:endParaRPr lang="es-ES"/>
          </a:p>
        </p:txBody>
      </p:sp>
      <p:sp>
        <p:nvSpPr>
          <p:cNvPr id="5" name="Marcador de pie de página 4">
            <a:extLst>
              <a:ext uri="{FF2B5EF4-FFF2-40B4-BE49-F238E27FC236}">
                <a16:creationId xmlns:a16="http://schemas.microsoft.com/office/drawing/2014/main" id="{3F67DEE0-CECA-3410-5539-63BAFCCF9F6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595A203-D5EB-AF4D-6F8B-6D18AC021809}"/>
              </a:ext>
            </a:extLst>
          </p:cNvPr>
          <p:cNvSpPr>
            <a:spLocks noGrp="1"/>
          </p:cNvSpPr>
          <p:nvPr>
            <p:ph type="sldNum" sz="quarter" idx="12"/>
          </p:nvPr>
        </p:nvSpPr>
        <p:spPr/>
        <p:txBody>
          <a:bodyPr/>
          <a:lstStyle/>
          <a:p>
            <a:fld id="{5FE543A2-E600-4892-9473-5B99D5D0794E}" type="slidenum">
              <a:rPr lang="es-ES" smtClean="0"/>
              <a:t>‹Nº›</a:t>
            </a:fld>
            <a:endParaRPr lang="es-ES"/>
          </a:p>
        </p:txBody>
      </p:sp>
    </p:spTree>
    <p:extLst>
      <p:ext uri="{BB962C8B-B14F-4D97-AF65-F5344CB8AC3E}">
        <p14:creationId xmlns:p14="http://schemas.microsoft.com/office/powerpoint/2010/main" val="244213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3E4A636-62A5-2556-9E17-DF4A35A3042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3F1D8FB-727F-8852-32B5-C30B934E752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839FDAE-6247-C62C-6FEF-D21A10438384}"/>
              </a:ext>
            </a:extLst>
          </p:cNvPr>
          <p:cNvSpPr>
            <a:spLocks noGrp="1"/>
          </p:cNvSpPr>
          <p:nvPr>
            <p:ph type="dt" sz="half" idx="10"/>
          </p:nvPr>
        </p:nvSpPr>
        <p:spPr/>
        <p:txBody>
          <a:bodyPr/>
          <a:lstStyle/>
          <a:p>
            <a:fld id="{837BE85F-4E24-41D2-B19D-B1A2E89500AA}" type="datetimeFigureOut">
              <a:rPr lang="es-ES" smtClean="0"/>
              <a:t>11/12/2023</a:t>
            </a:fld>
            <a:endParaRPr lang="es-ES"/>
          </a:p>
        </p:txBody>
      </p:sp>
      <p:sp>
        <p:nvSpPr>
          <p:cNvPr id="5" name="Marcador de pie de página 4">
            <a:extLst>
              <a:ext uri="{FF2B5EF4-FFF2-40B4-BE49-F238E27FC236}">
                <a16:creationId xmlns:a16="http://schemas.microsoft.com/office/drawing/2014/main" id="{C60E23D8-F90B-1C74-90D9-699C23D1A9B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2239CD8-E9C2-88FF-B231-E6F90EE7E24C}"/>
              </a:ext>
            </a:extLst>
          </p:cNvPr>
          <p:cNvSpPr>
            <a:spLocks noGrp="1"/>
          </p:cNvSpPr>
          <p:nvPr>
            <p:ph type="sldNum" sz="quarter" idx="12"/>
          </p:nvPr>
        </p:nvSpPr>
        <p:spPr/>
        <p:txBody>
          <a:bodyPr/>
          <a:lstStyle/>
          <a:p>
            <a:fld id="{5FE543A2-E600-4892-9473-5B99D5D0794E}" type="slidenum">
              <a:rPr lang="es-ES" smtClean="0"/>
              <a:t>‹Nº›</a:t>
            </a:fld>
            <a:endParaRPr lang="es-ES"/>
          </a:p>
        </p:txBody>
      </p:sp>
    </p:spTree>
    <p:extLst>
      <p:ext uri="{BB962C8B-B14F-4D97-AF65-F5344CB8AC3E}">
        <p14:creationId xmlns:p14="http://schemas.microsoft.com/office/powerpoint/2010/main" val="3841142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ECA70A-7DC0-494F-0669-FE97D849D1A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3D24A71-05DB-6346-0643-8C477206BED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E0E44F6-E3AD-83F2-C377-50D5B4823A38}"/>
              </a:ext>
            </a:extLst>
          </p:cNvPr>
          <p:cNvSpPr>
            <a:spLocks noGrp="1"/>
          </p:cNvSpPr>
          <p:nvPr>
            <p:ph type="dt" sz="half" idx="10"/>
          </p:nvPr>
        </p:nvSpPr>
        <p:spPr/>
        <p:txBody>
          <a:bodyPr/>
          <a:lstStyle/>
          <a:p>
            <a:fld id="{837BE85F-4E24-41D2-B19D-B1A2E89500AA}" type="datetimeFigureOut">
              <a:rPr lang="es-ES" smtClean="0"/>
              <a:t>11/12/2023</a:t>
            </a:fld>
            <a:endParaRPr lang="es-ES"/>
          </a:p>
        </p:txBody>
      </p:sp>
      <p:sp>
        <p:nvSpPr>
          <p:cNvPr id="5" name="Marcador de pie de página 4">
            <a:extLst>
              <a:ext uri="{FF2B5EF4-FFF2-40B4-BE49-F238E27FC236}">
                <a16:creationId xmlns:a16="http://schemas.microsoft.com/office/drawing/2014/main" id="{7B97AA77-35EF-FD2A-A8BF-540D18B3CF3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025664D-5F37-1DFA-C89E-268D112889B2}"/>
              </a:ext>
            </a:extLst>
          </p:cNvPr>
          <p:cNvSpPr>
            <a:spLocks noGrp="1"/>
          </p:cNvSpPr>
          <p:nvPr>
            <p:ph type="sldNum" sz="quarter" idx="12"/>
          </p:nvPr>
        </p:nvSpPr>
        <p:spPr/>
        <p:txBody>
          <a:bodyPr/>
          <a:lstStyle/>
          <a:p>
            <a:fld id="{5FE543A2-E600-4892-9473-5B99D5D0794E}" type="slidenum">
              <a:rPr lang="es-ES" smtClean="0"/>
              <a:t>‹Nº›</a:t>
            </a:fld>
            <a:endParaRPr lang="es-ES"/>
          </a:p>
        </p:txBody>
      </p:sp>
    </p:spTree>
    <p:extLst>
      <p:ext uri="{BB962C8B-B14F-4D97-AF65-F5344CB8AC3E}">
        <p14:creationId xmlns:p14="http://schemas.microsoft.com/office/powerpoint/2010/main" val="135269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1C9EB1-557A-2455-2D43-8DDB5C00B44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B038352-607C-60D0-FAD1-BE0B55BD79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3345656-54A6-16C1-372D-A7E6F3ACBCA9}"/>
              </a:ext>
            </a:extLst>
          </p:cNvPr>
          <p:cNvSpPr>
            <a:spLocks noGrp="1"/>
          </p:cNvSpPr>
          <p:nvPr>
            <p:ph type="dt" sz="half" idx="10"/>
          </p:nvPr>
        </p:nvSpPr>
        <p:spPr/>
        <p:txBody>
          <a:bodyPr/>
          <a:lstStyle/>
          <a:p>
            <a:fld id="{837BE85F-4E24-41D2-B19D-B1A2E89500AA}" type="datetimeFigureOut">
              <a:rPr lang="es-ES" smtClean="0"/>
              <a:t>11/12/2023</a:t>
            </a:fld>
            <a:endParaRPr lang="es-ES"/>
          </a:p>
        </p:txBody>
      </p:sp>
      <p:sp>
        <p:nvSpPr>
          <p:cNvPr id="5" name="Marcador de pie de página 4">
            <a:extLst>
              <a:ext uri="{FF2B5EF4-FFF2-40B4-BE49-F238E27FC236}">
                <a16:creationId xmlns:a16="http://schemas.microsoft.com/office/drawing/2014/main" id="{4D38F6AB-9C22-32BC-871D-C4F1AFC8B2A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6703EED-F3AE-9573-F442-E74678CC938D}"/>
              </a:ext>
            </a:extLst>
          </p:cNvPr>
          <p:cNvSpPr>
            <a:spLocks noGrp="1"/>
          </p:cNvSpPr>
          <p:nvPr>
            <p:ph type="sldNum" sz="quarter" idx="12"/>
          </p:nvPr>
        </p:nvSpPr>
        <p:spPr/>
        <p:txBody>
          <a:bodyPr/>
          <a:lstStyle/>
          <a:p>
            <a:fld id="{5FE543A2-E600-4892-9473-5B99D5D0794E}" type="slidenum">
              <a:rPr lang="es-ES" smtClean="0"/>
              <a:t>‹Nº›</a:t>
            </a:fld>
            <a:endParaRPr lang="es-ES"/>
          </a:p>
        </p:txBody>
      </p:sp>
    </p:spTree>
    <p:extLst>
      <p:ext uri="{BB962C8B-B14F-4D97-AF65-F5344CB8AC3E}">
        <p14:creationId xmlns:p14="http://schemas.microsoft.com/office/powerpoint/2010/main" val="3534858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6829FE-E827-FAA4-1733-DAC113C3955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37A4A9B-9856-EC06-E99C-1C27513E81C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59F66B6B-E54C-8D56-48FA-9FB52A398DC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7B2107E2-DD48-5C0A-3781-FEB30D5E8C42}"/>
              </a:ext>
            </a:extLst>
          </p:cNvPr>
          <p:cNvSpPr>
            <a:spLocks noGrp="1"/>
          </p:cNvSpPr>
          <p:nvPr>
            <p:ph type="dt" sz="half" idx="10"/>
          </p:nvPr>
        </p:nvSpPr>
        <p:spPr/>
        <p:txBody>
          <a:bodyPr/>
          <a:lstStyle/>
          <a:p>
            <a:fld id="{837BE85F-4E24-41D2-B19D-B1A2E89500AA}" type="datetimeFigureOut">
              <a:rPr lang="es-ES" smtClean="0"/>
              <a:t>11/12/2023</a:t>
            </a:fld>
            <a:endParaRPr lang="es-ES"/>
          </a:p>
        </p:txBody>
      </p:sp>
      <p:sp>
        <p:nvSpPr>
          <p:cNvPr id="6" name="Marcador de pie de página 5">
            <a:extLst>
              <a:ext uri="{FF2B5EF4-FFF2-40B4-BE49-F238E27FC236}">
                <a16:creationId xmlns:a16="http://schemas.microsoft.com/office/drawing/2014/main" id="{774C89EF-D92A-1AB4-7082-56BEBFB007B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F5C0F7A-78B9-08DE-EE36-49488E993B94}"/>
              </a:ext>
            </a:extLst>
          </p:cNvPr>
          <p:cNvSpPr>
            <a:spLocks noGrp="1"/>
          </p:cNvSpPr>
          <p:nvPr>
            <p:ph type="sldNum" sz="quarter" idx="12"/>
          </p:nvPr>
        </p:nvSpPr>
        <p:spPr/>
        <p:txBody>
          <a:bodyPr/>
          <a:lstStyle/>
          <a:p>
            <a:fld id="{5FE543A2-E600-4892-9473-5B99D5D0794E}" type="slidenum">
              <a:rPr lang="es-ES" smtClean="0"/>
              <a:t>‹Nº›</a:t>
            </a:fld>
            <a:endParaRPr lang="es-ES"/>
          </a:p>
        </p:txBody>
      </p:sp>
    </p:spTree>
    <p:extLst>
      <p:ext uri="{BB962C8B-B14F-4D97-AF65-F5344CB8AC3E}">
        <p14:creationId xmlns:p14="http://schemas.microsoft.com/office/powerpoint/2010/main" val="3061725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471952-6D84-7B6A-E2A1-8562EEBF3C6D}"/>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7105D50-8BAE-8F24-ADEF-176031064E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8B45082-E3AE-5DD5-48F2-2955ACEBFA8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EFC76E29-ACF7-CAE6-E652-90AF788929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82D6DA5-C9DB-EC49-D961-279863C325A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E237B2C-0FC2-0C80-48B0-FEE56193268E}"/>
              </a:ext>
            </a:extLst>
          </p:cNvPr>
          <p:cNvSpPr>
            <a:spLocks noGrp="1"/>
          </p:cNvSpPr>
          <p:nvPr>
            <p:ph type="dt" sz="half" idx="10"/>
          </p:nvPr>
        </p:nvSpPr>
        <p:spPr/>
        <p:txBody>
          <a:bodyPr/>
          <a:lstStyle/>
          <a:p>
            <a:fld id="{837BE85F-4E24-41D2-B19D-B1A2E89500AA}" type="datetimeFigureOut">
              <a:rPr lang="es-ES" smtClean="0"/>
              <a:t>11/12/2023</a:t>
            </a:fld>
            <a:endParaRPr lang="es-ES"/>
          </a:p>
        </p:txBody>
      </p:sp>
      <p:sp>
        <p:nvSpPr>
          <p:cNvPr id="8" name="Marcador de pie de página 7">
            <a:extLst>
              <a:ext uri="{FF2B5EF4-FFF2-40B4-BE49-F238E27FC236}">
                <a16:creationId xmlns:a16="http://schemas.microsoft.com/office/drawing/2014/main" id="{6CAD9C34-65D9-6115-492C-D80D0C88033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F9E258FD-FDF7-A72C-E3B3-EECBBCA8B8BF}"/>
              </a:ext>
            </a:extLst>
          </p:cNvPr>
          <p:cNvSpPr>
            <a:spLocks noGrp="1"/>
          </p:cNvSpPr>
          <p:nvPr>
            <p:ph type="sldNum" sz="quarter" idx="12"/>
          </p:nvPr>
        </p:nvSpPr>
        <p:spPr/>
        <p:txBody>
          <a:bodyPr/>
          <a:lstStyle/>
          <a:p>
            <a:fld id="{5FE543A2-E600-4892-9473-5B99D5D0794E}" type="slidenum">
              <a:rPr lang="es-ES" smtClean="0"/>
              <a:t>‹Nº›</a:t>
            </a:fld>
            <a:endParaRPr lang="es-ES"/>
          </a:p>
        </p:txBody>
      </p:sp>
    </p:spTree>
    <p:extLst>
      <p:ext uri="{BB962C8B-B14F-4D97-AF65-F5344CB8AC3E}">
        <p14:creationId xmlns:p14="http://schemas.microsoft.com/office/powerpoint/2010/main" val="1767548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4CA16E-881A-3A5B-5C88-8A92D6321BE1}"/>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5704626-3BF1-6051-F48A-814D3B832C8A}"/>
              </a:ext>
            </a:extLst>
          </p:cNvPr>
          <p:cNvSpPr>
            <a:spLocks noGrp="1"/>
          </p:cNvSpPr>
          <p:nvPr>
            <p:ph type="dt" sz="half" idx="10"/>
          </p:nvPr>
        </p:nvSpPr>
        <p:spPr/>
        <p:txBody>
          <a:bodyPr/>
          <a:lstStyle/>
          <a:p>
            <a:fld id="{837BE85F-4E24-41D2-B19D-B1A2E89500AA}" type="datetimeFigureOut">
              <a:rPr lang="es-ES" smtClean="0"/>
              <a:t>11/12/2023</a:t>
            </a:fld>
            <a:endParaRPr lang="es-ES"/>
          </a:p>
        </p:txBody>
      </p:sp>
      <p:sp>
        <p:nvSpPr>
          <p:cNvPr id="4" name="Marcador de pie de página 3">
            <a:extLst>
              <a:ext uri="{FF2B5EF4-FFF2-40B4-BE49-F238E27FC236}">
                <a16:creationId xmlns:a16="http://schemas.microsoft.com/office/drawing/2014/main" id="{BD325BC4-7B3C-5A6C-A106-37FF3678012D}"/>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268908E-8576-7905-6868-581A68E37ABB}"/>
              </a:ext>
            </a:extLst>
          </p:cNvPr>
          <p:cNvSpPr>
            <a:spLocks noGrp="1"/>
          </p:cNvSpPr>
          <p:nvPr>
            <p:ph type="sldNum" sz="quarter" idx="12"/>
          </p:nvPr>
        </p:nvSpPr>
        <p:spPr/>
        <p:txBody>
          <a:bodyPr/>
          <a:lstStyle/>
          <a:p>
            <a:fld id="{5FE543A2-E600-4892-9473-5B99D5D0794E}" type="slidenum">
              <a:rPr lang="es-ES" smtClean="0"/>
              <a:t>‹Nº›</a:t>
            </a:fld>
            <a:endParaRPr lang="es-ES"/>
          </a:p>
        </p:txBody>
      </p:sp>
    </p:spTree>
    <p:extLst>
      <p:ext uri="{BB962C8B-B14F-4D97-AF65-F5344CB8AC3E}">
        <p14:creationId xmlns:p14="http://schemas.microsoft.com/office/powerpoint/2010/main" val="324440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AAB172C-A782-E375-2418-E17EAB9AE456}"/>
              </a:ext>
            </a:extLst>
          </p:cNvPr>
          <p:cNvSpPr>
            <a:spLocks noGrp="1"/>
          </p:cNvSpPr>
          <p:nvPr>
            <p:ph type="dt" sz="half" idx="10"/>
          </p:nvPr>
        </p:nvSpPr>
        <p:spPr/>
        <p:txBody>
          <a:bodyPr/>
          <a:lstStyle/>
          <a:p>
            <a:fld id="{837BE85F-4E24-41D2-B19D-B1A2E89500AA}" type="datetimeFigureOut">
              <a:rPr lang="es-ES" smtClean="0"/>
              <a:t>11/12/2023</a:t>
            </a:fld>
            <a:endParaRPr lang="es-ES"/>
          </a:p>
        </p:txBody>
      </p:sp>
      <p:sp>
        <p:nvSpPr>
          <p:cNvPr id="3" name="Marcador de pie de página 2">
            <a:extLst>
              <a:ext uri="{FF2B5EF4-FFF2-40B4-BE49-F238E27FC236}">
                <a16:creationId xmlns:a16="http://schemas.microsoft.com/office/drawing/2014/main" id="{B6CC0498-0A01-BBBA-3530-0BF79FBEE81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2D14B62B-EB18-050C-DFB1-1100D7CF8AD7}"/>
              </a:ext>
            </a:extLst>
          </p:cNvPr>
          <p:cNvSpPr>
            <a:spLocks noGrp="1"/>
          </p:cNvSpPr>
          <p:nvPr>
            <p:ph type="sldNum" sz="quarter" idx="12"/>
          </p:nvPr>
        </p:nvSpPr>
        <p:spPr/>
        <p:txBody>
          <a:bodyPr/>
          <a:lstStyle/>
          <a:p>
            <a:fld id="{5FE543A2-E600-4892-9473-5B99D5D0794E}" type="slidenum">
              <a:rPr lang="es-ES" smtClean="0"/>
              <a:t>‹Nº›</a:t>
            </a:fld>
            <a:endParaRPr lang="es-ES"/>
          </a:p>
        </p:txBody>
      </p:sp>
    </p:spTree>
    <p:extLst>
      <p:ext uri="{BB962C8B-B14F-4D97-AF65-F5344CB8AC3E}">
        <p14:creationId xmlns:p14="http://schemas.microsoft.com/office/powerpoint/2010/main" val="199482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5615FD-CA65-09B0-14FF-E568EBF217C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29BE2F7-E310-1306-F2EB-540D4DD693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0D78784-F9FE-F92D-5A78-25288DCF1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2AC413D-BE1E-2E2E-BC86-9605EAC2928C}"/>
              </a:ext>
            </a:extLst>
          </p:cNvPr>
          <p:cNvSpPr>
            <a:spLocks noGrp="1"/>
          </p:cNvSpPr>
          <p:nvPr>
            <p:ph type="dt" sz="half" idx="10"/>
          </p:nvPr>
        </p:nvSpPr>
        <p:spPr/>
        <p:txBody>
          <a:bodyPr/>
          <a:lstStyle/>
          <a:p>
            <a:fld id="{837BE85F-4E24-41D2-B19D-B1A2E89500AA}" type="datetimeFigureOut">
              <a:rPr lang="es-ES" smtClean="0"/>
              <a:t>11/12/2023</a:t>
            </a:fld>
            <a:endParaRPr lang="es-ES"/>
          </a:p>
        </p:txBody>
      </p:sp>
      <p:sp>
        <p:nvSpPr>
          <p:cNvPr id="6" name="Marcador de pie de página 5">
            <a:extLst>
              <a:ext uri="{FF2B5EF4-FFF2-40B4-BE49-F238E27FC236}">
                <a16:creationId xmlns:a16="http://schemas.microsoft.com/office/drawing/2014/main" id="{2122CFF7-3F54-4034-50ED-43579836A8C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42E0267-1328-4380-FBE7-59CB7CCFB06A}"/>
              </a:ext>
            </a:extLst>
          </p:cNvPr>
          <p:cNvSpPr>
            <a:spLocks noGrp="1"/>
          </p:cNvSpPr>
          <p:nvPr>
            <p:ph type="sldNum" sz="quarter" idx="12"/>
          </p:nvPr>
        </p:nvSpPr>
        <p:spPr/>
        <p:txBody>
          <a:bodyPr/>
          <a:lstStyle/>
          <a:p>
            <a:fld id="{5FE543A2-E600-4892-9473-5B99D5D0794E}" type="slidenum">
              <a:rPr lang="es-ES" smtClean="0"/>
              <a:t>‹Nº›</a:t>
            </a:fld>
            <a:endParaRPr lang="es-ES"/>
          </a:p>
        </p:txBody>
      </p:sp>
    </p:spTree>
    <p:extLst>
      <p:ext uri="{BB962C8B-B14F-4D97-AF65-F5344CB8AC3E}">
        <p14:creationId xmlns:p14="http://schemas.microsoft.com/office/powerpoint/2010/main" val="153994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0A8342-81C3-8CD8-92B6-5D56EF4025F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9FA1C48-D1F4-B7A6-9C83-DD1BBB781C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B4D0627-0ED4-876D-E893-C5FB77DE0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A98D1D0-643D-0356-CC65-CCE78CD19728}"/>
              </a:ext>
            </a:extLst>
          </p:cNvPr>
          <p:cNvSpPr>
            <a:spLocks noGrp="1"/>
          </p:cNvSpPr>
          <p:nvPr>
            <p:ph type="dt" sz="half" idx="10"/>
          </p:nvPr>
        </p:nvSpPr>
        <p:spPr/>
        <p:txBody>
          <a:bodyPr/>
          <a:lstStyle/>
          <a:p>
            <a:fld id="{837BE85F-4E24-41D2-B19D-B1A2E89500AA}" type="datetimeFigureOut">
              <a:rPr lang="es-ES" smtClean="0"/>
              <a:t>11/12/2023</a:t>
            </a:fld>
            <a:endParaRPr lang="es-ES"/>
          </a:p>
        </p:txBody>
      </p:sp>
      <p:sp>
        <p:nvSpPr>
          <p:cNvPr id="6" name="Marcador de pie de página 5">
            <a:extLst>
              <a:ext uri="{FF2B5EF4-FFF2-40B4-BE49-F238E27FC236}">
                <a16:creationId xmlns:a16="http://schemas.microsoft.com/office/drawing/2014/main" id="{ECFB9C8B-0A46-A8A3-9D43-E6423D62359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62046F6-FDF8-0E77-5142-B4F061EEC535}"/>
              </a:ext>
            </a:extLst>
          </p:cNvPr>
          <p:cNvSpPr>
            <a:spLocks noGrp="1"/>
          </p:cNvSpPr>
          <p:nvPr>
            <p:ph type="sldNum" sz="quarter" idx="12"/>
          </p:nvPr>
        </p:nvSpPr>
        <p:spPr/>
        <p:txBody>
          <a:bodyPr/>
          <a:lstStyle/>
          <a:p>
            <a:fld id="{5FE543A2-E600-4892-9473-5B99D5D0794E}" type="slidenum">
              <a:rPr lang="es-ES" smtClean="0"/>
              <a:t>‹Nº›</a:t>
            </a:fld>
            <a:endParaRPr lang="es-ES"/>
          </a:p>
        </p:txBody>
      </p:sp>
    </p:spTree>
    <p:extLst>
      <p:ext uri="{BB962C8B-B14F-4D97-AF65-F5344CB8AC3E}">
        <p14:creationId xmlns:p14="http://schemas.microsoft.com/office/powerpoint/2010/main" val="3554709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70000"/>
          </a:schemeClr>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89B0BFE-4CA2-41A0-B0F7-0DF7983F4E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04491C7-DBA3-B860-5126-973CC6D019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147104-2E50-D6E6-BEBA-FBF017A3C2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BE85F-4E24-41D2-B19D-B1A2E89500AA}" type="datetimeFigureOut">
              <a:rPr lang="es-ES" smtClean="0"/>
              <a:t>11/12/2023</a:t>
            </a:fld>
            <a:endParaRPr lang="es-ES"/>
          </a:p>
        </p:txBody>
      </p:sp>
      <p:sp>
        <p:nvSpPr>
          <p:cNvPr id="5" name="Marcador de pie de página 4">
            <a:extLst>
              <a:ext uri="{FF2B5EF4-FFF2-40B4-BE49-F238E27FC236}">
                <a16:creationId xmlns:a16="http://schemas.microsoft.com/office/drawing/2014/main" id="{0FD9801E-8F8A-FA26-6C5F-D1D9851A77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2C0F3866-310F-164C-A6E3-897DD8DFE3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543A2-E600-4892-9473-5B99D5D0794E}" type="slidenum">
              <a:rPr lang="es-ES" smtClean="0"/>
              <a:t>‹Nº›</a:t>
            </a:fld>
            <a:endParaRPr lang="es-ES"/>
          </a:p>
        </p:txBody>
      </p:sp>
    </p:spTree>
    <p:extLst>
      <p:ext uri="{BB962C8B-B14F-4D97-AF65-F5344CB8AC3E}">
        <p14:creationId xmlns:p14="http://schemas.microsoft.com/office/powerpoint/2010/main" val="4289322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2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ítulo 4">
            <a:extLst>
              <a:ext uri="{FF2B5EF4-FFF2-40B4-BE49-F238E27FC236}">
                <a16:creationId xmlns:a16="http://schemas.microsoft.com/office/drawing/2014/main" id="{5C0881B5-91EB-F15B-6161-AF7F93BC81B3}"/>
              </a:ext>
            </a:extLst>
          </p:cNvPr>
          <p:cNvSpPr>
            <a:spLocks noGrp="1"/>
          </p:cNvSpPr>
          <p:nvPr>
            <p:ph type="subTitle" idx="1"/>
          </p:nvPr>
        </p:nvSpPr>
        <p:spPr>
          <a:xfrm>
            <a:off x="890339" y="4636008"/>
            <a:ext cx="3734014" cy="1572768"/>
          </a:xfrm>
        </p:spPr>
        <p:txBody>
          <a:bodyPr>
            <a:normAutofit/>
          </a:bodyPr>
          <a:lstStyle/>
          <a:p>
            <a:pPr algn="l"/>
            <a:r>
              <a:rPr lang="es-ES" dirty="0"/>
              <a:t>Sistema de Gestión de Tickets</a:t>
            </a:r>
          </a:p>
          <a:p>
            <a:pPr algn="l"/>
            <a:r>
              <a:rPr lang="es-ES" dirty="0"/>
              <a:t>Jose Alonso Riveiro </a:t>
            </a:r>
          </a:p>
        </p:txBody>
      </p:sp>
      <p:sp>
        <p:nvSpPr>
          <p:cNvPr id="4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n 10" descr="Logotipo&#10;&#10;Descripción generada automáticamente">
            <a:extLst>
              <a:ext uri="{FF2B5EF4-FFF2-40B4-BE49-F238E27FC236}">
                <a16:creationId xmlns:a16="http://schemas.microsoft.com/office/drawing/2014/main" id="{94B27CE9-BB2E-D64B-16E4-69DFA4F5E1EF}"/>
              </a:ext>
            </a:extLst>
          </p:cNvPr>
          <p:cNvPicPr>
            <a:picLocks noChangeAspect="1"/>
          </p:cNvPicPr>
          <p:nvPr/>
        </p:nvPicPr>
        <p:blipFill rotWithShape="1">
          <a:blip r:embed="rId2">
            <a:extLst>
              <a:ext uri="{28A0092B-C50C-407E-A947-70E740481C1C}">
                <a14:useLocalDpi xmlns:a14="http://schemas.microsoft.com/office/drawing/2010/main" val="0"/>
              </a:ext>
            </a:extLst>
          </a:blip>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8979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7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7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36755B-B07C-D2CC-3EF3-DCEFA73B2712}"/>
              </a:ext>
            </a:extLst>
          </p:cNvPr>
          <p:cNvSpPr>
            <a:spLocks noGrp="1"/>
          </p:cNvSpPr>
          <p:nvPr>
            <p:ph type="title"/>
          </p:nvPr>
        </p:nvSpPr>
        <p:spPr>
          <a:xfrm>
            <a:off x="572493" y="238539"/>
            <a:ext cx="11018520" cy="1434415"/>
          </a:xfrm>
        </p:spPr>
        <p:txBody>
          <a:bodyPr anchor="b">
            <a:normAutofit/>
          </a:bodyPr>
          <a:lstStyle/>
          <a:p>
            <a:r>
              <a:rPr lang="es-ES" sz="5400"/>
              <a:t>Planes Futuros y Mejoras</a:t>
            </a: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A0DA2B0E-3066-DD1A-187E-12A2860A87FB}"/>
              </a:ext>
            </a:extLst>
          </p:cNvPr>
          <p:cNvSpPr>
            <a:spLocks noGrp="1"/>
          </p:cNvSpPr>
          <p:nvPr>
            <p:ph idx="1"/>
          </p:nvPr>
        </p:nvSpPr>
        <p:spPr>
          <a:xfrm>
            <a:off x="572493" y="2071316"/>
            <a:ext cx="6713552" cy="4119172"/>
          </a:xfrm>
        </p:spPr>
        <p:txBody>
          <a:bodyPr anchor="t">
            <a:normAutofit lnSpcReduction="10000"/>
          </a:bodyPr>
          <a:lstStyle/>
          <a:p>
            <a:pPr marL="0" indent="0">
              <a:buNone/>
            </a:pPr>
            <a:r>
              <a:rPr lang="es-ES" sz="1500" b="1" dirty="0"/>
              <a:t>Mejoras Generales:</a:t>
            </a:r>
          </a:p>
          <a:p>
            <a:r>
              <a:rPr lang="es-ES" sz="1500" dirty="0"/>
              <a:t>Implementar la posibilidad de añadir imágenes al enviar tickets para facilitar su revisión y seguimiento en.</a:t>
            </a:r>
          </a:p>
          <a:p>
            <a:pPr marL="0" indent="0">
              <a:buNone/>
            </a:pPr>
            <a:r>
              <a:rPr lang="es-ES" sz="1500" b="1" dirty="0"/>
              <a:t>Aplicación de Escritorio:</a:t>
            </a:r>
          </a:p>
          <a:p>
            <a:r>
              <a:rPr lang="es-ES" sz="1500" dirty="0"/>
              <a:t>Cambiar el comportamiento de las vistas en WPF de ventanas a páginas, para una navegación más integrada y profesional dentro de una ventana principal.</a:t>
            </a:r>
          </a:p>
          <a:p>
            <a:pPr marL="0" indent="0">
              <a:buNone/>
            </a:pPr>
            <a:r>
              <a:rPr lang="es-ES" sz="1500" b="1" dirty="0"/>
              <a:t>Aplicación Móvil:</a:t>
            </a:r>
          </a:p>
          <a:p>
            <a:r>
              <a:rPr lang="es-ES" sz="1500" dirty="0"/>
              <a:t>Añadir una barra de navegación con opciones adicionales como cerrar sesión, ayuda, políticas, etc., para mejorar la experiencia del usuario y la funcionalidad de la aplicación.</a:t>
            </a:r>
            <a:endParaRPr lang="es-ES" sz="1500" b="1" dirty="0"/>
          </a:p>
          <a:p>
            <a:r>
              <a:rPr lang="es-ES" sz="1500" dirty="0"/>
              <a:t>Notificaciones </a:t>
            </a:r>
            <a:r>
              <a:rPr lang="es-ES" sz="1500" dirty="0" err="1"/>
              <a:t>push</a:t>
            </a:r>
            <a:r>
              <a:rPr lang="es-ES" sz="1500" dirty="0"/>
              <a:t> para mantener informado al cliente.</a:t>
            </a:r>
          </a:p>
          <a:p>
            <a:r>
              <a:rPr lang="es-ES" sz="1500" dirty="0"/>
              <a:t>Aplicación para IOS.</a:t>
            </a:r>
          </a:p>
          <a:p>
            <a:pPr marL="0" indent="0">
              <a:buNone/>
            </a:pPr>
            <a:r>
              <a:rPr lang="es-ES" sz="1500" b="1" dirty="0"/>
              <a:t>Servicio Windows</a:t>
            </a:r>
            <a:r>
              <a:rPr lang="es-ES" sz="1500" dirty="0"/>
              <a:t>:</a:t>
            </a:r>
          </a:p>
          <a:p>
            <a:r>
              <a:rPr lang="es-ES" sz="1500" dirty="0"/>
              <a:t>Añadir envíos diarios sobre la cantidad de tickets resueltos, numero de tickets urgentes, etc..</a:t>
            </a:r>
          </a:p>
        </p:txBody>
      </p:sp>
      <p:pic>
        <p:nvPicPr>
          <p:cNvPr id="5" name="Imagen 4" descr="Logotipo&#10;&#10;Descripción generada automáticamente">
            <a:extLst>
              <a:ext uri="{FF2B5EF4-FFF2-40B4-BE49-F238E27FC236}">
                <a16:creationId xmlns:a16="http://schemas.microsoft.com/office/drawing/2014/main" id="{C27C613B-DD2E-D9B7-7DA6-6070ED8DA5BE}"/>
              </a:ext>
            </a:extLst>
          </p:cNvPr>
          <p:cNvPicPr>
            <a:picLocks noChangeAspect="1"/>
          </p:cNvPicPr>
          <p:nvPr/>
        </p:nvPicPr>
        <p:blipFill rotWithShape="1">
          <a:blip r:embed="rId2">
            <a:extLst>
              <a:ext uri="{28A0092B-C50C-407E-A947-70E740481C1C}">
                <a14:useLocalDpi xmlns:a14="http://schemas.microsoft.com/office/drawing/2010/main" val="0"/>
              </a:ext>
            </a:extLst>
          </a:blip>
          <a:srcRect l="2013" r="1779" b="-3"/>
          <a:stretch/>
        </p:blipFill>
        <p:spPr>
          <a:xfrm>
            <a:off x="7675658" y="2093976"/>
            <a:ext cx="3941064" cy="4096512"/>
          </a:xfrm>
          <a:prstGeom prst="rect">
            <a:avLst/>
          </a:prstGeom>
        </p:spPr>
      </p:pic>
    </p:spTree>
    <p:extLst>
      <p:ext uri="{BB962C8B-B14F-4D97-AF65-F5344CB8AC3E}">
        <p14:creationId xmlns:p14="http://schemas.microsoft.com/office/powerpoint/2010/main" val="2006555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6535EB2-B23C-0007-F35C-1EF1AD6B4949}"/>
              </a:ext>
            </a:extLst>
          </p:cNvPr>
          <p:cNvSpPr>
            <a:spLocks noGrp="1"/>
          </p:cNvSpPr>
          <p:nvPr>
            <p:ph type="title"/>
          </p:nvPr>
        </p:nvSpPr>
        <p:spPr>
          <a:xfrm>
            <a:off x="841248" y="548640"/>
            <a:ext cx="3600860" cy="5431536"/>
          </a:xfrm>
        </p:spPr>
        <p:txBody>
          <a:bodyPr>
            <a:normAutofit/>
          </a:bodyPr>
          <a:lstStyle/>
          <a:p>
            <a:r>
              <a:rPr lang="es-ES" sz="3800"/>
              <a:t>Agradecimientos</a:t>
            </a:r>
          </a:p>
        </p:txBody>
      </p:sp>
      <p:sp>
        <p:nvSpPr>
          <p:cNvPr id="6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arcador de contenido 2">
            <a:extLst>
              <a:ext uri="{FF2B5EF4-FFF2-40B4-BE49-F238E27FC236}">
                <a16:creationId xmlns:a16="http://schemas.microsoft.com/office/drawing/2014/main" id="{1EE5125A-DE62-424E-AA53-06276DAB25E1}"/>
              </a:ext>
            </a:extLst>
          </p:cNvPr>
          <p:cNvSpPr>
            <a:spLocks noGrp="1"/>
          </p:cNvSpPr>
          <p:nvPr>
            <p:ph idx="1"/>
          </p:nvPr>
        </p:nvSpPr>
        <p:spPr>
          <a:xfrm>
            <a:off x="5126418" y="552091"/>
            <a:ext cx="6224335" cy="5431536"/>
          </a:xfrm>
        </p:spPr>
        <p:txBody>
          <a:bodyPr anchor="ctr">
            <a:normAutofit/>
          </a:bodyPr>
          <a:lstStyle/>
          <a:p>
            <a:pPr marL="0" indent="0">
              <a:buNone/>
            </a:pPr>
            <a:r>
              <a:rPr lang="es-ES" sz="2200"/>
              <a:t>Quiero expresar mi más sincero agradecimiento a todos los profesores que me han acompañado y guiado a lo largo de este año académico</a:t>
            </a:r>
          </a:p>
        </p:txBody>
      </p:sp>
    </p:spTree>
    <p:extLst>
      <p:ext uri="{BB962C8B-B14F-4D97-AF65-F5344CB8AC3E}">
        <p14:creationId xmlns:p14="http://schemas.microsoft.com/office/powerpoint/2010/main" val="365692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74F1540-F068-2A85-AC47-D0259B2AD731}"/>
              </a:ext>
            </a:extLst>
          </p:cNvPr>
          <p:cNvSpPr>
            <a:spLocks noGrp="1"/>
          </p:cNvSpPr>
          <p:nvPr>
            <p:ph type="title"/>
          </p:nvPr>
        </p:nvSpPr>
        <p:spPr>
          <a:xfrm>
            <a:off x="572493" y="238539"/>
            <a:ext cx="11018520" cy="1434415"/>
          </a:xfrm>
        </p:spPr>
        <p:txBody>
          <a:bodyPr anchor="b">
            <a:normAutofit/>
          </a:bodyPr>
          <a:lstStyle/>
          <a:p>
            <a:r>
              <a:rPr lang="es-ES" sz="5400"/>
              <a:t>Necesidad</a:t>
            </a:r>
          </a:p>
        </p:txBody>
      </p:sp>
      <p:sp>
        <p:nvSpPr>
          <p:cNvPr id="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8DE95C34-A76C-5C2A-D938-45D83AEE3B0D}"/>
              </a:ext>
            </a:extLst>
          </p:cNvPr>
          <p:cNvSpPr>
            <a:spLocks noGrp="1"/>
          </p:cNvSpPr>
          <p:nvPr>
            <p:ph idx="1"/>
          </p:nvPr>
        </p:nvSpPr>
        <p:spPr>
          <a:xfrm>
            <a:off x="572493" y="2071316"/>
            <a:ext cx="6713552" cy="4119172"/>
          </a:xfrm>
        </p:spPr>
        <p:txBody>
          <a:bodyPr anchor="t">
            <a:normAutofit/>
          </a:bodyPr>
          <a:lstStyle/>
          <a:p>
            <a:pPr marL="0" indent="0">
              <a:buNone/>
            </a:pPr>
            <a:r>
              <a:rPr lang="es-ES" sz="1700" b="1" dirty="0">
                <a:solidFill>
                  <a:schemeClr val="accent2"/>
                </a:solidFill>
              </a:rPr>
              <a:t>Necesidades:</a:t>
            </a:r>
          </a:p>
          <a:p>
            <a:r>
              <a:rPr lang="es-ES" sz="1700" dirty="0"/>
              <a:t>En el competitivo entorno empresarial actual, una gestión eficiente del soporte técnico es clave para mantener operaciones ágiles y efectivas. Por lo tanto, es vital una solución intuitiva para la gestión de tickets de soporte.</a:t>
            </a:r>
          </a:p>
          <a:p>
            <a:r>
              <a:rPr lang="es-ES" sz="1700" dirty="0"/>
              <a:t>Muchas empresas, especialmente las pequeñas y medianas, no están equipadas para gestionar incidencias de manera eficiente y rápida.</a:t>
            </a:r>
          </a:p>
          <a:p>
            <a:r>
              <a:rPr lang="es-ES" sz="1700" dirty="0"/>
              <a:t>Problema común: </a:t>
            </a:r>
          </a:p>
          <a:p>
            <a:pPr lvl="1"/>
            <a:r>
              <a:rPr lang="es-ES" sz="1700" dirty="0"/>
              <a:t>Empleados y clientes desorientados sobre cómo y con quién gestionar incidencias.</a:t>
            </a:r>
          </a:p>
          <a:p>
            <a:pPr lvl="1"/>
            <a:r>
              <a:rPr lang="es-ES" sz="1700" dirty="0"/>
              <a:t>Gestionan incidencias a través de correo electrónico o llamadas telefónicas, lo cual puede complicar el seguimiento efectivo y aumentar el riesgo de retrasos o olvidos.</a:t>
            </a:r>
          </a:p>
        </p:txBody>
      </p:sp>
      <p:pic>
        <p:nvPicPr>
          <p:cNvPr id="5" name="Imagen 4" descr="Logotipo&#10;&#10;Descripción generada automáticamente">
            <a:extLst>
              <a:ext uri="{FF2B5EF4-FFF2-40B4-BE49-F238E27FC236}">
                <a16:creationId xmlns:a16="http://schemas.microsoft.com/office/drawing/2014/main" id="{716FFE16-3BBA-8FEB-4E1F-8718EAC75F9A}"/>
              </a:ext>
            </a:extLst>
          </p:cNvPr>
          <p:cNvPicPr>
            <a:picLocks noChangeAspect="1"/>
          </p:cNvPicPr>
          <p:nvPr/>
        </p:nvPicPr>
        <p:blipFill rotWithShape="1">
          <a:blip r:embed="rId2">
            <a:extLst>
              <a:ext uri="{28A0092B-C50C-407E-A947-70E740481C1C}">
                <a14:useLocalDpi xmlns:a14="http://schemas.microsoft.com/office/drawing/2010/main" val="0"/>
              </a:ext>
            </a:extLst>
          </a:blip>
          <a:srcRect l="2013" r="1779" b="-3"/>
          <a:stretch/>
        </p:blipFill>
        <p:spPr>
          <a:xfrm>
            <a:off x="7675658" y="2093976"/>
            <a:ext cx="3941064" cy="4096512"/>
          </a:xfrm>
          <a:prstGeom prst="rect">
            <a:avLst/>
          </a:prstGeom>
        </p:spPr>
      </p:pic>
    </p:spTree>
    <p:extLst>
      <p:ext uri="{BB962C8B-B14F-4D97-AF65-F5344CB8AC3E}">
        <p14:creationId xmlns:p14="http://schemas.microsoft.com/office/powerpoint/2010/main" val="780119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9BA01-88CE-93A9-12C9-435D4AAFD94F}"/>
              </a:ext>
            </a:extLst>
          </p:cNvPr>
          <p:cNvSpPr>
            <a:spLocks noGrp="1"/>
          </p:cNvSpPr>
          <p:nvPr>
            <p:ph type="title"/>
          </p:nvPr>
        </p:nvSpPr>
        <p:spPr>
          <a:xfrm>
            <a:off x="838200" y="365125"/>
            <a:ext cx="10515600" cy="1333046"/>
          </a:xfrm>
          <a:noFill/>
          <a:ln>
            <a:noFill/>
          </a:ln>
        </p:spPr>
        <p:txBody>
          <a:bodyPr anchor="b">
            <a:noAutofit/>
          </a:bodyPr>
          <a:lstStyle/>
          <a:p>
            <a:r>
              <a:rPr lang="es-ES" sz="5400" dirty="0"/>
              <a:t>Objetivos</a:t>
            </a:r>
          </a:p>
        </p:txBody>
      </p:sp>
      <p:sp>
        <p:nvSpPr>
          <p:cNvPr id="3" name="Marcador de contenido 2">
            <a:extLst>
              <a:ext uri="{FF2B5EF4-FFF2-40B4-BE49-F238E27FC236}">
                <a16:creationId xmlns:a16="http://schemas.microsoft.com/office/drawing/2014/main" id="{528A2F3D-99E7-246E-073B-5705F2F8F3C3}"/>
              </a:ext>
            </a:extLst>
          </p:cNvPr>
          <p:cNvSpPr>
            <a:spLocks noGrp="1"/>
          </p:cNvSpPr>
          <p:nvPr>
            <p:ph idx="1"/>
          </p:nvPr>
        </p:nvSpPr>
        <p:spPr>
          <a:xfrm>
            <a:off x="838200" y="1996751"/>
            <a:ext cx="5474592" cy="4180211"/>
          </a:xfrm>
        </p:spPr>
        <p:txBody>
          <a:bodyPr>
            <a:normAutofit/>
          </a:bodyPr>
          <a:lstStyle/>
          <a:p>
            <a:pPr marL="0" indent="0">
              <a:buNone/>
            </a:pPr>
            <a:r>
              <a:rPr lang="es-ES" sz="1600" b="1" dirty="0">
                <a:solidFill>
                  <a:schemeClr val="accent2"/>
                </a:solidFill>
              </a:rPr>
              <a:t>Generales </a:t>
            </a:r>
            <a:r>
              <a:rPr lang="es-ES" sz="1500" b="1" dirty="0">
                <a:solidFill>
                  <a:schemeClr val="accent2"/>
                </a:solidFill>
              </a:rPr>
              <a:t>:</a:t>
            </a:r>
          </a:p>
          <a:p>
            <a:pPr marL="0" indent="0">
              <a:buNone/>
            </a:pPr>
            <a:r>
              <a:rPr lang="es-ES" sz="1500" dirty="0"/>
              <a:t>Desarrollar una solución que simplifique y agilice la gestión de tickets de soporte en el entorno empresarial, mejorando la comunicación entre usuarios y el equipo de soporte técnico, y proporcionando una plataforma centralizada para el seguimiento eficiente de incidencias.</a:t>
            </a:r>
          </a:p>
        </p:txBody>
      </p:sp>
      <p:sp>
        <p:nvSpPr>
          <p:cNvPr id="4" name="Marcador de contenido 2">
            <a:extLst>
              <a:ext uri="{FF2B5EF4-FFF2-40B4-BE49-F238E27FC236}">
                <a16:creationId xmlns:a16="http://schemas.microsoft.com/office/drawing/2014/main" id="{3FEA77DA-85B4-F7D5-8BBF-1BC31B99FC55}"/>
              </a:ext>
            </a:extLst>
          </p:cNvPr>
          <p:cNvSpPr txBox="1">
            <a:spLocks/>
          </p:cNvSpPr>
          <p:nvPr/>
        </p:nvSpPr>
        <p:spPr>
          <a:xfrm>
            <a:off x="6174105" y="1914331"/>
            <a:ext cx="5474592" cy="25099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500" b="1" dirty="0">
                <a:solidFill>
                  <a:schemeClr val="accent2"/>
                </a:solidFill>
              </a:rPr>
              <a:t>Específicos:</a:t>
            </a:r>
          </a:p>
          <a:p>
            <a:r>
              <a:rPr lang="es-ES" sz="1500" dirty="0"/>
              <a:t>Facilitar la creación y seguimiento de tickets de soporte.</a:t>
            </a:r>
          </a:p>
          <a:p>
            <a:r>
              <a:rPr lang="es-ES" sz="1500" dirty="0"/>
              <a:t>Asegurar una comunicación fluida y constante entre usuarios y personal de soporte.</a:t>
            </a:r>
          </a:p>
          <a:p>
            <a:r>
              <a:rPr lang="es-ES" sz="1500" dirty="0"/>
              <a:t>Implementar un sistema de notificaciones para mantener informados a los usuarios sobre el estado de sus tickets.</a:t>
            </a:r>
          </a:p>
          <a:p>
            <a:r>
              <a:rPr lang="es-ES" sz="1500" dirty="0"/>
              <a:t>Desarrollar una interfaz de usuario intuitiva y accesible, optimizando la experiencia de usuario.</a:t>
            </a:r>
          </a:p>
        </p:txBody>
      </p:sp>
      <p:pic>
        <p:nvPicPr>
          <p:cNvPr id="7" name="Imagen 6">
            <a:extLst>
              <a:ext uri="{FF2B5EF4-FFF2-40B4-BE49-F238E27FC236}">
                <a16:creationId xmlns:a16="http://schemas.microsoft.com/office/drawing/2014/main" id="{CDD93E80-49F4-7255-6B53-2F8DFD5D512C}"/>
              </a:ext>
            </a:extLst>
          </p:cNvPr>
          <p:cNvPicPr>
            <a:picLocks noChangeAspect="1"/>
          </p:cNvPicPr>
          <p:nvPr/>
        </p:nvPicPr>
        <p:blipFill>
          <a:blip r:embed="rId2"/>
          <a:stretch>
            <a:fillRect/>
          </a:stretch>
        </p:blipFill>
        <p:spPr>
          <a:xfrm>
            <a:off x="838200" y="1576366"/>
            <a:ext cx="11403016" cy="304843"/>
          </a:xfrm>
          <a:prstGeom prst="rect">
            <a:avLst/>
          </a:prstGeom>
        </p:spPr>
      </p:pic>
    </p:spTree>
    <p:extLst>
      <p:ext uri="{BB962C8B-B14F-4D97-AF65-F5344CB8AC3E}">
        <p14:creationId xmlns:p14="http://schemas.microsoft.com/office/powerpoint/2010/main" val="1277456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4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75A8C35-6591-7C4D-AB35-BACC5BC10F9F}"/>
              </a:ext>
            </a:extLst>
          </p:cNvPr>
          <p:cNvSpPr>
            <a:spLocks noGrp="1"/>
          </p:cNvSpPr>
          <p:nvPr>
            <p:ph type="title"/>
          </p:nvPr>
        </p:nvSpPr>
        <p:spPr>
          <a:xfrm>
            <a:off x="572493" y="238539"/>
            <a:ext cx="11018520" cy="1434415"/>
          </a:xfrm>
        </p:spPr>
        <p:txBody>
          <a:bodyPr anchor="b">
            <a:normAutofit/>
          </a:bodyPr>
          <a:lstStyle/>
          <a:p>
            <a:r>
              <a:rPr lang="es-ES" sz="5400"/>
              <a:t>Descripción del Proyecto</a:t>
            </a:r>
          </a:p>
        </p:txBody>
      </p:sp>
      <p:sp>
        <p:nvSpPr>
          <p:cNvPr id="6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3EE2C23A-CA73-5E73-6875-EF404C726E45}"/>
              </a:ext>
            </a:extLst>
          </p:cNvPr>
          <p:cNvSpPr>
            <a:spLocks noGrp="1"/>
          </p:cNvSpPr>
          <p:nvPr>
            <p:ph idx="1"/>
          </p:nvPr>
        </p:nvSpPr>
        <p:spPr>
          <a:xfrm>
            <a:off x="572493" y="2071316"/>
            <a:ext cx="6713552" cy="4119172"/>
          </a:xfrm>
        </p:spPr>
        <p:txBody>
          <a:bodyPr anchor="t">
            <a:normAutofit/>
          </a:bodyPr>
          <a:lstStyle/>
          <a:p>
            <a:pPr marL="0" indent="0">
              <a:buNone/>
            </a:pPr>
            <a:endParaRPr lang="es-ES" sz="1700" b="1" dirty="0"/>
          </a:p>
          <a:p>
            <a:pPr marL="0" indent="0">
              <a:buNone/>
            </a:pPr>
            <a:r>
              <a:rPr lang="es-ES" sz="1700" b="1" dirty="0"/>
              <a:t>Enfoque del Proyecto</a:t>
            </a:r>
            <a:r>
              <a:rPr lang="es-ES" sz="1700" dirty="0"/>
              <a:t>: </a:t>
            </a:r>
          </a:p>
          <a:p>
            <a:pPr marL="0" indent="0">
              <a:buNone/>
            </a:pPr>
            <a:r>
              <a:rPr lang="es-ES" sz="1700" dirty="0"/>
              <a:t>Desarrollar una solución para la gestión de tickets de soporte, tanto internos como externos en empresas, con el objetivo de optimizar la comunicación y el seguimiento de incidencias técnicas. </a:t>
            </a:r>
          </a:p>
          <a:p>
            <a:pPr marL="0" indent="0">
              <a:buNone/>
            </a:pPr>
            <a:endParaRPr lang="es-ES" sz="1700" dirty="0"/>
          </a:p>
          <a:p>
            <a:pPr marL="0" indent="0">
              <a:buNone/>
            </a:pPr>
            <a:r>
              <a:rPr lang="es-ES" sz="1700" b="1" dirty="0"/>
              <a:t>Tener en cuenta:</a:t>
            </a:r>
          </a:p>
          <a:p>
            <a:r>
              <a:rPr lang="es-ES" sz="1700" dirty="0"/>
              <a:t>Aplicación móvil para el fácil despliegue.</a:t>
            </a:r>
          </a:p>
          <a:p>
            <a:r>
              <a:rPr lang="es-ES" sz="1700" dirty="0" err="1"/>
              <a:t>Backend</a:t>
            </a:r>
            <a:r>
              <a:rPr lang="es-ES" sz="1700" dirty="0"/>
              <a:t> para desplegar fácilmente sin depender de desarrollos externos y permite integración con software externos.</a:t>
            </a:r>
          </a:p>
          <a:p>
            <a:r>
              <a:rPr lang="es-ES" sz="1700" dirty="0" err="1"/>
              <a:t>Frontend</a:t>
            </a:r>
            <a:r>
              <a:rPr lang="es-ES" sz="1700" dirty="0"/>
              <a:t> simple para gestión de tickets.</a:t>
            </a:r>
          </a:p>
          <a:p>
            <a:r>
              <a:rPr lang="es-ES" sz="1700" dirty="0"/>
              <a:t>Sistema de avisos.</a:t>
            </a:r>
          </a:p>
          <a:p>
            <a:pPr marL="0" indent="0">
              <a:buNone/>
            </a:pPr>
            <a:endParaRPr lang="es-ES" sz="1700" dirty="0"/>
          </a:p>
          <a:p>
            <a:pPr marL="0" indent="0">
              <a:buNone/>
            </a:pPr>
            <a:endParaRPr lang="es-ES" sz="1700" dirty="0"/>
          </a:p>
          <a:p>
            <a:pPr marL="0" indent="0">
              <a:buNone/>
            </a:pPr>
            <a:endParaRPr lang="es-ES" sz="1700" dirty="0"/>
          </a:p>
          <a:p>
            <a:pPr marL="0" indent="0">
              <a:buNone/>
            </a:pPr>
            <a:endParaRPr lang="es-ES" sz="1700" dirty="0"/>
          </a:p>
          <a:p>
            <a:pPr marL="0" indent="0">
              <a:buNone/>
            </a:pPr>
            <a:endParaRPr lang="es-ES" sz="1700" dirty="0"/>
          </a:p>
        </p:txBody>
      </p:sp>
      <p:pic>
        <p:nvPicPr>
          <p:cNvPr id="6" name="Imagen 5">
            <a:extLst>
              <a:ext uri="{FF2B5EF4-FFF2-40B4-BE49-F238E27FC236}">
                <a16:creationId xmlns:a16="http://schemas.microsoft.com/office/drawing/2014/main" id="{7F5092CD-F69E-D896-7648-0834F700498B}"/>
              </a:ext>
            </a:extLst>
          </p:cNvPr>
          <p:cNvPicPr>
            <a:picLocks noChangeAspect="1"/>
          </p:cNvPicPr>
          <p:nvPr/>
        </p:nvPicPr>
        <p:blipFill rotWithShape="1">
          <a:blip r:embed="rId2"/>
          <a:srcRect r="1" b="53225"/>
          <a:stretch/>
        </p:blipFill>
        <p:spPr>
          <a:xfrm>
            <a:off x="7675658" y="2093976"/>
            <a:ext cx="3941064" cy="4096512"/>
          </a:xfrm>
          <a:prstGeom prst="rect">
            <a:avLst/>
          </a:prstGeom>
        </p:spPr>
      </p:pic>
    </p:spTree>
    <p:extLst>
      <p:ext uri="{BB962C8B-B14F-4D97-AF65-F5344CB8AC3E}">
        <p14:creationId xmlns:p14="http://schemas.microsoft.com/office/powerpoint/2010/main" val="492747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B9CF193-3769-4CA4-2CED-1C1C19A65A60}"/>
              </a:ext>
            </a:extLst>
          </p:cNvPr>
          <p:cNvSpPr>
            <a:spLocks noGrp="1"/>
          </p:cNvSpPr>
          <p:nvPr>
            <p:ph type="title"/>
          </p:nvPr>
        </p:nvSpPr>
        <p:spPr>
          <a:xfrm>
            <a:off x="572493" y="238539"/>
            <a:ext cx="11018520" cy="1434415"/>
          </a:xfrm>
        </p:spPr>
        <p:txBody>
          <a:bodyPr anchor="b">
            <a:normAutofit/>
          </a:bodyPr>
          <a:lstStyle/>
          <a:p>
            <a:r>
              <a:rPr lang="es-ES" sz="5400"/>
              <a:t>Funcionalidades Clave</a:t>
            </a: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3E845DD9-1DF3-C0D4-3254-D4B38A17396C}"/>
              </a:ext>
            </a:extLst>
          </p:cNvPr>
          <p:cNvSpPr>
            <a:spLocks noGrp="1"/>
          </p:cNvSpPr>
          <p:nvPr>
            <p:ph idx="1"/>
          </p:nvPr>
        </p:nvSpPr>
        <p:spPr>
          <a:xfrm>
            <a:off x="572493" y="2071316"/>
            <a:ext cx="6713552" cy="4119172"/>
          </a:xfrm>
        </p:spPr>
        <p:txBody>
          <a:bodyPr anchor="t">
            <a:normAutofit/>
          </a:bodyPr>
          <a:lstStyle/>
          <a:p>
            <a:pPr marL="0" indent="0">
              <a:buNone/>
            </a:pPr>
            <a:r>
              <a:rPr lang="es-ES" sz="1500" b="1" dirty="0"/>
              <a:t>Interfaz:</a:t>
            </a:r>
          </a:p>
          <a:p>
            <a:r>
              <a:rPr lang="es-ES" sz="1500" dirty="0"/>
              <a:t> interfaz de usuario intuitiva y fácil de usar</a:t>
            </a:r>
          </a:p>
          <a:p>
            <a:pPr marL="0" indent="0">
              <a:buNone/>
            </a:pPr>
            <a:r>
              <a:rPr lang="es-ES" sz="1500" b="1" dirty="0"/>
              <a:t>Creación de usuarios:</a:t>
            </a:r>
          </a:p>
          <a:p>
            <a:r>
              <a:rPr lang="es-ES" sz="1500" dirty="0"/>
              <a:t>Creación de usuarios y modificación de usuarios</a:t>
            </a:r>
          </a:p>
          <a:p>
            <a:pPr marL="0" indent="0">
              <a:buNone/>
            </a:pPr>
            <a:r>
              <a:rPr lang="es-ES" sz="1500" b="1" dirty="0"/>
              <a:t>Creación de Tickets:</a:t>
            </a:r>
          </a:p>
          <a:p>
            <a:r>
              <a:rPr lang="es-ES" sz="1500" dirty="0"/>
              <a:t>Los usuarios pueden crear tickets de soporte especificando detalles como la descripción del problema y urgencia.</a:t>
            </a:r>
          </a:p>
          <a:p>
            <a:pPr marL="0" indent="0">
              <a:buNone/>
            </a:pPr>
            <a:r>
              <a:rPr lang="es-ES" sz="1500" b="1" dirty="0"/>
              <a:t>Generación de Alertas:</a:t>
            </a:r>
          </a:p>
          <a:p>
            <a:r>
              <a:rPr lang="es-ES" sz="1500" dirty="0"/>
              <a:t>Envío de alertas para mantener informados a los usuarios sobre actualizaciones o cambios en el estado de sus tickets.</a:t>
            </a:r>
          </a:p>
          <a:p>
            <a:pPr marL="0" indent="0">
              <a:buNone/>
            </a:pPr>
            <a:r>
              <a:rPr lang="es-ES" sz="1500" b="1" dirty="0"/>
              <a:t>Priorización de Tickets:</a:t>
            </a:r>
          </a:p>
          <a:p>
            <a:r>
              <a:rPr lang="es-ES" sz="1500" dirty="0"/>
              <a:t>Capacidad para priorizar tickets basándose en criterios como la urgencia.</a:t>
            </a:r>
          </a:p>
          <a:p>
            <a:endParaRPr lang="es-ES" sz="1500" dirty="0"/>
          </a:p>
        </p:txBody>
      </p:sp>
      <p:pic>
        <p:nvPicPr>
          <p:cNvPr id="4" name="Imagen 3" descr="Logotipo&#10;&#10;Descripción generada automáticamente">
            <a:extLst>
              <a:ext uri="{FF2B5EF4-FFF2-40B4-BE49-F238E27FC236}">
                <a16:creationId xmlns:a16="http://schemas.microsoft.com/office/drawing/2014/main" id="{59A10607-3DDF-CA49-C6A8-6CC8597C87A3}"/>
              </a:ext>
            </a:extLst>
          </p:cNvPr>
          <p:cNvPicPr>
            <a:picLocks noChangeAspect="1"/>
          </p:cNvPicPr>
          <p:nvPr/>
        </p:nvPicPr>
        <p:blipFill rotWithShape="1">
          <a:blip r:embed="rId2">
            <a:extLst>
              <a:ext uri="{28A0092B-C50C-407E-A947-70E740481C1C}">
                <a14:useLocalDpi xmlns:a14="http://schemas.microsoft.com/office/drawing/2010/main" val="0"/>
              </a:ext>
            </a:extLst>
          </a:blip>
          <a:srcRect l="2013" r="1779" b="-3"/>
          <a:stretch/>
        </p:blipFill>
        <p:spPr>
          <a:xfrm>
            <a:off x="7675658" y="2093976"/>
            <a:ext cx="3941064" cy="4096512"/>
          </a:xfrm>
          <a:prstGeom prst="rect">
            <a:avLst/>
          </a:prstGeom>
        </p:spPr>
      </p:pic>
    </p:spTree>
    <p:extLst>
      <p:ext uri="{BB962C8B-B14F-4D97-AF65-F5344CB8AC3E}">
        <p14:creationId xmlns:p14="http://schemas.microsoft.com/office/powerpoint/2010/main" val="3162303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A966296-28C1-3BEB-7183-DDD6585B636D}"/>
              </a:ext>
            </a:extLst>
          </p:cNvPr>
          <p:cNvSpPr>
            <a:spLocks noGrp="1"/>
          </p:cNvSpPr>
          <p:nvPr>
            <p:ph type="title"/>
          </p:nvPr>
        </p:nvSpPr>
        <p:spPr>
          <a:xfrm>
            <a:off x="572493" y="238539"/>
            <a:ext cx="11018520" cy="1434415"/>
          </a:xfrm>
        </p:spPr>
        <p:txBody>
          <a:bodyPr anchor="b">
            <a:normAutofit/>
          </a:bodyPr>
          <a:lstStyle/>
          <a:p>
            <a:r>
              <a:rPr lang="es-ES" sz="5400"/>
              <a:t>Funcionalidades Clave</a:t>
            </a: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806995F-73F8-BA87-947E-532DABB6E5D5}"/>
              </a:ext>
            </a:extLst>
          </p:cNvPr>
          <p:cNvSpPr>
            <a:spLocks noGrp="1"/>
          </p:cNvSpPr>
          <p:nvPr>
            <p:ph idx="1"/>
          </p:nvPr>
        </p:nvSpPr>
        <p:spPr>
          <a:xfrm>
            <a:off x="572493" y="2071316"/>
            <a:ext cx="6713552" cy="4119172"/>
          </a:xfrm>
        </p:spPr>
        <p:txBody>
          <a:bodyPr anchor="t">
            <a:normAutofit/>
          </a:bodyPr>
          <a:lstStyle/>
          <a:p>
            <a:pPr marL="0" indent="0">
              <a:buNone/>
            </a:pPr>
            <a:r>
              <a:rPr lang="es-ES" sz="1500" b="1" dirty="0"/>
              <a:t>Edición de Tickets:</a:t>
            </a:r>
          </a:p>
          <a:p>
            <a:r>
              <a:rPr lang="es-ES" sz="1500" dirty="0"/>
              <a:t>Los usuarios con permisos necesarios pueden editar/borrar tickets.</a:t>
            </a:r>
          </a:p>
          <a:p>
            <a:pPr marL="0" indent="0">
              <a:buNone/>
            </a:pPr>
            <a:r>
              <a:rPr lang="es-ES" sz="1500" b="1" dirty="0"/>
              <a:t>Resolución y Finalización de Tickets:</a:t>
            </a:r>
          </a:p>
          <a:p>
            <a:r>
              <a:rPr lang="es-ES" sz="1500" dirty="0"/>
              <a:t>Permitir a los usuarios autorizados cambiar el estado de los tickets a "resuelto" con la capacidad de añadir comentarios o soluciones implementadas.</a:t>
            </a:r>
          </a:p>
          <a:p>
            <a:pPr marL="0" indent="0">
              <a:buNone/>
            </a:pPr>
            <a:r>
              <a:rPr lang="es-ES" sz="1500" b="1" dirty="0"/>
              <a:t>Funcionalidades Clave:</a:t>
            </a:r>
          </a:p>
          <a:p>
            <a:r>
              <a:rPr lang="es-ES" sz="1500" dirty="0"/>
              <a:t>Ofrecer una interfaz de usuario intuitiva y fácil de usar.</a:t>
            </a:r>
          </a:p>
          <a:p>
            <a:r>
              <a:rPr lang="es-ES" sz="1500" dirty="0"/>
              <a:t>Facilitar la creación de tickets.</a:t>
            </a:r>
          </a:p>
          <a:p>
            <a:r>
              <a:rPr lang="es-ES" sz="1500" dirty="0"/>
              <a:t>Mantener a los usuarios informados sobre el progreso de sus tickets, aumentando la transparencia y eficiencia del proceso de soporte.</a:t>
            </a:r>
          </a:p>
          <a:p>
            <a:endParaRPr lang="es-ES" sz="1500" dirty="0"/>
          </a:p>
        </p:txBody>
      </p:sp>
      <p:pic>
        <p:nvPicPr>
          <p:cNvPr id="4" name="Imagen 3" descr="Logotipo&#10;&#10;Descripción generada automáticamente">
            <a:extLst>
              <a:ext uri="{FF2B5EF4-FFF2-40B4-BE49-F238E27FC236}">
                <a16:creationId xmlns:a16="http://schemas.microsoft.com/office/drawing/2014/main" id="{DE6054C9-2D78-9B1C-B7D9-79F26A389BBC}"/>
              </a:ext>
            </a:extLst>
          </p:cNvPr>
          <p:cNvPicPr>
            <a:picLocks noChangeAspect="1"/>
          </p:cNvPicPr>
          <p:nvPr/>
        </p:nvPicPr>
        <p:blipFill rotWithShape="1">
          <a:blip r:embed="rId2">
            <a:extLst>
              <a:ext uri="{28A0092B-C50C-407E-A947-70E740481C1C}">
                <a14:useLocalDpi xmlns:a14="http://schemas.microsoft.com/office/drawing/2010/main" val="0"/>
              </a:ext>
            </a:extLst>
          </a:blip>
          <a:srcRect l="2013" r="1779" b="-3"/>
          <a:stretch/>
        </p:blipFill>
        <p:spPr>
          <a:xfrm>
            <a:off x="7675658" y="2093976"/>
            <a:ext cx="3941064" cy="4096512"/>
          </a:xfrm>
          <a:prstGeom prst="rect">
            <a:avLst/>
          </a:prstGeom>
        </p:spPr>
      </p:pic>
    </p:spTree>
    <p:extLst>
      <p:ext uri="{BB962C8B-B14F-4D97-AF65-F5344CB8AC3E}">
        <p14:creationId xmlns:p14="http://schemas.microsoft.com/office/powerpoint/2010/main" val="319764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BDF780A-645E-4693-42BD-220A88E7FFFB}"/>
              </a:ext>
            </a:extLst>
          </p:cNvPr>
          <p:cNvSpPr>
            <a:spLocks noGrp="1"/>
          </p:cNvSpPr>
          <p:nvPr>
            <p:ph type="title"/>
          </p:nvPr>
        </p:nvSpPr>
        <p:spPr>
          <a:xfrm>
            <a:off x="572493" y="238539"/>
            <a:ext cx="11018520" cy="1434415"/>
          </a:xfrm>
        </p:spPr>
        <p:txBody>
          <a:bodyPr anchor="b">
            <a:normAutofit/>
          </a:bodyPr>
          <a:lstStyle/>
          <a:p>
            <a:r>
              <a:rPr lang="es-ES" sz="5400"/>
              <a:t> Diseño y Tecnología Utilizada</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3F89323E-64A6-708E-989D-49334AAB98F5}"/>
              </a:ext>
            </a:extLst>
          </p:cNvPr>
          <p:cNvSpPr>
            <a:spLocks noGrp="1"/>
          </p:cNvSpPr>
          <p:nvPr>
            <p:ph idx="1"/>
          </p:nvPr>
        </p:nvSpPr>
        <p:spPr>
          <a:xfrm>
            <a:off x="572493" y="2071316"/>
            <a:ext cx="6713552" cy="4119172"/>
          </a:xfrm>
        </p:spPr>
        <p:txBody>
          <a:bodyPr anchor="t">
            <a:normAutofit/>
          </a:bodyPr>
          <a:lstStyle/>
          <a:p>
            <a:pPr marL="0" indent="0">
              <a:buNone/>
            </a:pPr>
            <a:r>
              <a:rPr lang="es-ES" sz="1400" b="1" dirty="0"/>
              <a:t>Aplicación de Escritorio (Cliente de Soporte):</a:t>
            </a:r>
          </a:p>
          <a:p>
            <a:r>
              <a:rPr lang="es-ES" sz="1400" dirty="0"/>
              <a:t>Implementación de Data </a:t>
            </a:r>
            <a:r>
              <a:rPr lang="es-ES" sz="1400" dirty="0" err="1"/>
              <a:t>Binding</a:t>
            </a:r>
            <a:r>
              <a:rPr lang="es-ES" sz="1400" dirty="0"/>
              <a:t> en WPF (Windows </a:t>
            </a:r>
            <a:r>
              <a:rPr lang="es-ES" sz="1400" dirty="0" err="1"/>
              <a:t>Presentation</a:t>
            </a:r>
            <a:r>
              <a:rPr lang="es-ES" sz="1400" dirty="0"/>
              <a:t> </a:t>
            </a:r>
            <a:r>
              <a:rPr lang="es-ES" sz="1400" dirty="0" err="1"/>
              <a:t>Foundation</a:t>
            </a:r>
            <a:r>
              <a:rPr lang="es-ES" sz="1400" dirty="0"/>
              <a:t>), asegurando una interacción eficiente y efectiva entre la interfaz de usuario y los datos.</a:t>
            </a:r>
          </a:p>
          <a:p>
            <a:r>
              <a:rPr lang="es-ES" sz="1400" dirty="0"/>
              <a:t>Uso del patrón MVVM (</a:t>
            </a:r>
            <a:r>
              <a:rPr lang="es-ES" sz="1400" dirty="0" err="1"/>
              <a:t>Model</a:t>
            </a:r>
            <a:r>
              <a:rPr lang="es-ES" sz="1400" dirty="0"/>
              <a:t>-View-</a:t>
            </a:r>
            <a:r>
              <a:rPr lang="es-ES" sz="1400" dirty="0" err="1"/>
              <a:t>ViewModel</a:t>
            </a:r>
            <a:r>
              <a:rPr lang="es-ES" sz="1400" dirty="0"/>
              <a:t>) para una clara separación entre la lógica de negocio y la interfaz de usuario.</a:t>
            </a:r>
          </a:p>
          <a:p>
            <a:r>
              <a:rPr lang="es-ES" sz="1400" dirty="0"/>
              <a:t>Implementación de </a:t>
            </a:r>
            <a:r>
              <a:rPr lang="es-ES" sz="1400" dirty="0" err="1"/>
              <a:t>Dapper</a:t>
            </a:r>
            <a:r>
              <a:rPr lang="es-ES" sz="1400" dirty="0"/>
              <a:t>, un ORM (</a:t>
            </a:r>
            <a:r>
              <a:rPr lang="es-ES" sz="1400" dirty="0" err="1"/>
              <a:t>Object-Relational</a:t>
            </a:r>
            <a:r>
              <a:rPr lang="es-ES" sz="1400" dirty="0"/>
              <a:t> </a:t>
            </a:r>
            <a:r>
              <a:rPr lang="es-ES" sz="1400" dirty="0" err="1"/>
              <a:t>Mapper</a:t>
            </a:r>
            <a:r>
              <a:rPr lang="es-ES" sz="1400" dirty="0"/>
              <a:t>) ligero, para simplificar las operaciones de base de datos y mejorar el rendimiento.</a:t>
            </a:r>
          </a:p>
          <a:p>
            <a:r>
              <a:rPr lang="es-ES" sz="1400" dirty="0"/>
              <a:t>Notificaciones automáticas  usando la clase </a:t>
            </a:r>
            <a:r>
              <a:rPr lang="es-ES" sz="1400" dirty="0" err="1"/>
              <a:t>SmtpClient</a:t>
            </a:r>
            <a:r>
              <a:rPr lang="es-ES" sz="1400" dirty="0"/>
              <a:t>(</a:t>
            </a:r>
            <a:r>
              <a:rPr lang="es-ES" sz="1400" dirty="0" err="1"/>
              <a:t>System.Net.Mail</a:t>
            </a:r>
            <a:r>
              <a:rPr lang="es-ES" sz="1400" dirty="0"/>
              <a:t>) de c#.</a:t>
            </a:r>
          </a:p>
          <a:p>
            <a:pPr marL="0" indent="0">
              <a:buNone/>
            </a:pPr>
            <a:r>
              <a:rPr lang="es-ES" sz="1400" b="1" dirty="0"/>
              <a:t>Servidor:</a:t>
            </a:r>
          </a:p>
          <a:p>
            <a:r>
              <a:rPr lang="es-ES" sz="1400" dirty="0"/>
              <a:t>Sockets: Implementación de servicios de comunicación en red para el intercambio de datos entre la aplicación y el servidor.</a:t>
            </a:r>
          </a:p>
          <a:p>
            <a:r>
              <a:rPr lang="es-ES" sz="1400" dirty="0"/>
              <a:t>Uso de JSON para la serialización de datos, facilitando la interoperabilidad y el manejo de datos entre diferentes componentes del sistema.</a:t>
            </a:r>
          </a:p>
          <a:p>
            <a:r>
              <a:rPr lang="es-ES" sz="1400" dirty="0"/>
              <a:t>Implementación de </a:t>
            </a:r>
            <a:r>
              <a:rPr lang="es-ES" sz="1400" dirty="0" err="1"/>
              <a:t>Dapper</a:t>
            </a:r>
            <a:r>
              <a:rPr lang="es-ES" sz="1400" dirty="0"/>
              <a:t>, un ORM (</a:t>
            </a:r>
            <a:r>
              <a:rPr lang="es-ES" sz="1400" dirty="0" err="1"/>
              <a:t>Object-Relational</a:t>
            </a:r>
            <a:r>
              <a:rPr lang="es-ES" sz="1400" dirty="0"/>
              <a:t> </a:t>
            </a:r>
            <a:r>
              <a:rPr lang="es-ES" sz="1400" dirty="0" err="1"/>
              <a:t>Mapper</a:t>
            </a:r>
            <a:r>
              <a:rPr lang="es-ES" sz="1400" dirty="0"/>
              <a:t>) ligero, para simplificar las operaciones de base de datos y mejorar el rendimiento.</a:t>
            </a:r>
          </a:p>
          <a:p>
            <a:endParaRPr lang="es-ES" sz="1400" dirty="0"/>
          </a:p>
        </p:txBody>
      </p:sp>
      <p:pic>
        <p:nvPicPr>
          <p:cNvPr id="11" name="Imagen 10">
            <a:extLst>
              <a:ext uri="{FF2B5EF4-FFF2-40B4-BE49-F238E27FC236}">
                <a16:creationId xmlns:a16="http://schemas.microsoft.com/office/drawing/2014/main" id="{97A93C8A-0C1C-A509-49B3-CF79DD30CC45}"/>
              </a:ext>
            </a:extLst>
          </p:cNvPr>
          <p:cNvPicPr>
            <a:picLocks noChangeAspect="1"/>
          </p:cNvPicPr>
          <p:nvPr/>
        </p:nvPicPr>
        <p:blipFill>
          <a:blip r:embed="rId2"/>
          <a:stretch>
            <a:fillRect/>
          </a:stretch>
        </p:blipFill>
        <p:spPr>
          <a:xfrm>
            <a:off x="7640043" y="2221366"/>
            <a:ext cx="3905250" cy="1762125"/>
          </a:xfrm>
          <a:prstGeom prst="rect">
            <a:avLst/>
          </a:prstGeom>
        </p:spPr>
      </p:pic>
    </p:spTree>
    <p:extLst>
      <p:ext uri="{BB962C8B-B14F-4D97-AF65-F5344CB8AC3E}">
        <p14:creationId xmlns:p14="http://schemas.microsoft.com/office/powerpoint/2010/main" val="3917762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D9EFBB7-4FD7-8095-4533-C71342A68023}"/>
              </a:ext>
            </a:extLst>
          </p:cNvPr>
          <p:cNvSpPr>
            <a:spLocks noGrp="1"/>
          </p:cNvSpPr>
          <p:nvPr>
            <p:ph type="title"/>
          </p:nvPr>
        </p:nvSpPr>
        <p:spPr>
          <a:xfrm>
            <a:off x="572493" y="238539"/>
            <a:ext cx="11018520" cy="1434415"/>
          </a:xfrm>
        </p:spPr>
        <p:txBody>
          <a:bodyPr anchor="b">
            <a:normAutofit/>
          </a:bodyPr>
          <a:lstStyle/>
          <a:p>
            <a:r>
              <a:rPr lang="es-ES" sz="5400"/>
              <a:t> Diseño y Tecnología Utilizada</a:t>
            </a: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E4616BB5-C63D-776F-8F96-43ED6C375362}"/>
              </a:ext>
            </a:extLst>
          </p:cNvPr>
          <p:cNvSpPr>
            <a:spLocks noGrp="1"/>
          </p:cNvSpPr>
          <p:nvPr>
            <p:ph idx="1"/>
          </p:nvPr>
        </p:nvSpPr>
        <p:spPr>
          <a:xfrm>
            <a:off x="572493" y="2071316"/>
            <a:ext cx="6713552" cy="4119172"/>
          </a:xfrm>
        </p:spPr>
        <p:txBody>
          <a:bodyPr anchor="t">
            <a:normAutofit/>
          </a:bodyPr>
          <a:lstStyle/>
          <a:p>
            <a:pPr marL="0" indent="0">
              <a:buNone/>
            </a:pPr>
            <a:r>
              <a:rPr lang="es-ES" sz="1400" b="1" dirty="0"/>
              <a:t>Aplicación Móvil:</a:t>
            </a:r>
          </a:p>
          <a:p>
            <a:r>
              <a:rPr lang="es-ES" sz="1400" dirty="0"/>
              <a:t>Uso del patrón MVVM (</a:t>
            </a:r>
            <a:r>
              <a:rPr lang="es-ES" sz="1400" dirty="0" err="1"/>
              <a:t>Model</a:t>
            </a:r>
            <a:r>
              <a:rPr lang="es-ES" sz="1400" dirty="0"/>
              <a:t>-View-</a:t>
            </a:r>
            <a:r>
              <a:rPr lang="es-ES" sz="1400" dirty="0" err="1"/>
              <a:t>ViewModel</a:t>
            </a:r>
            <a:r>
              <a:rPr lang="es-ES" sz="1400" dirty="0"/>
              <a:t>) para una clara separación entre la lógica de negocio y la interfaz de usuario.</a:t>
            </a:r>
          </a:p>
          <a:p>
            <a:r>
              <a:rPr lang="es-ES" sz="1400" dirty="0"/>
              <a:t>Implementación de </a:t>
            </a:r>
            <a:r>
              <a:rPr lang="es-ES" sz="1400" dirty="0" err="1"/>
              <a:t>view</a:t>
            </a:r>
            <a:r>
              <a:rPr lang="es-ES" sz="1400" dirty="0"/>
              <a:t> </a:t>
            </a:r>
            <a:r>
              <a:rPr lang="es-ES" sz="1400" dirty="0" err="1"/>
              <a:t>binding</a:t>
            </a:r>
            <a:r>
              <a:rPr lang="es-ES" sz="1400" dirty="0"/>
              <a:t>.</a:t>
            </a:r>
          </a:p>
          <a:p>
            <a:r>
              <a:rPr lang="es-ES" sz="1400" dirty="0"/>
              <a:t>Vistas en XML.</a:t>
            </a:r>
          </a:p>
          <a:p>
            <a:r>
              <a:rPr lang="es-ES" sz="1400" dirty="0"/>
              <a:t>Uso de Sockets para obtención de datos.</a:t>
            </a:r>
          </a:p>
          <a:p>
            <a:r>
              <a:rPr lang="es-ES" sz="1400" dirty="0"/>
              <a:t>Uso de JSON para la serialización de datos, facilitando la interoperabilidad y el manejo de datos entre diferentes componentes del sistema.</a:t>
            </a:r>
            <a:endParaRPr lang="es-ES" sz="1900" dirty="0"/>
          </a:p>
          <a:p>
            <a:pPr marL="0" indent="0">
              <a:buNone/>
            </a:pPr>
            <a:r>
              <a:rPr lang="es-ES" sz="1400" b="1" dirty="0"/>
              <a:t>Servicio Windows:</a:t>
            </a:r>
          </a:p>
          <a:p>
            <a:r>
              <a:rPr lang="es-ES" sz="1400" dirty="0"/>
              <a:t>Envío de alertas sobre los estados de los tickets.</a:t>
            </a:r>
          </a:p>
          <a:p>
            <a:r>
              <a:rPr lang="es-ES" sz="1400" dirty="0"/>
              <a:t>Notificaciones automáticas  usando la clase </a:t>
            </a:r>
            <a:r>
              <a:rPr lang="es-ES" sz="1400" dirty="0" err="1"/>
              <a:t>SmtpClient</a:t>
            </a:r>
            <a:r>
              <a:rPr lang="es-ES" sz="1400" dirty="0"/>
              <a:t>(</a:t>
            </a:r>
            <a:r>
              <a:rPr lang="es-ES" sz="1400" dirty="0" err="1"/>
              <a:t>System.Net.Mail</a:t>
            </a:r>
            <a:r>
              <a:rPr lang="es-ES" sz="1400" dirty="0"/>
              <a:t>) de c#.</a:t>
            </a:r>
          </a:p>
          <a:p>
            <a:r>
              <a:rPr lang="es-ES" sz="1400" dirty="0"/>
              <a:t>Implementación de </a:t>
            </a:r>
            <a:r>
              <a:rPr lang="es-ES" sz="1400" dirty="0" err="1"/>
              <a:t>Dapper</a:t>
            </a:r>
            <a:r>
              <a:rPr lang="es-ES" sz="1400" dirty="0"/>
              <a:t>, un ORM (</a:t>
            </a:r>
            <a:r>
              <a:rPr lang="es-ES" sz="1400" dirty="0" err="1"/>
              <a:t>Object-Relational</a:t>
            </a:r>
            <a:r>
              <a:rPr lang="es-ES" sz="1400" dirty="0"/>
              <a:t> </a:t>
            </a:r>
            <a:r>
              <a:rPr lang="es-ES" sz="1400" dirty="0" err="1"/>
              <a:t>Mapper</a:t>
            </a:r>
            <a:r>
              <a:rPr lang="es-ES" sz="1400" dirty="0"/>
              <a:t>) ligero, para simplificar las operaciones de base de datos y mejorar el rendimiento.</a:t>
            </a:r>
          </a:p>
          <a:p>
            <a:r>
              <a:rPr lang="es-ES" sz="1400" dirty="0"/>
              <a:t>Registro de log en un fichero </a:t>
            </a:r>
            <a:r>
              <a:rPr lang="es-ES" sz="1400" dirty="0" err="1"/>
              <a:t>txt</a:t>
            </a:r>
            <a:r>
              <a:rPr lang="es-ES" sz="1400" dirty="0"/>
              <a:t>.</a:t>
            </a:r>
          </a:p>
        </p:txBody>
      </p:sp>
      <p:pic>
        <p:nvPicPr>
          <p:cNvPr id="5" name="Imagen 4" descr="Logotipo&#10;&#10;Descripción generada automáticamente">
            <a:extLst>
              <a:ext uri="{FF2B5EF4-FFF2-40B4-BE49-F238E27FC236}">
                <a16:creationId xmlns:a16="http://schemas.microsoft.com/office/drawing/2014/main" id="{74AC1AFE-2336-CAC2-386D-3913B01586CC}"/>
              </a:ext>
            </a:extLst>
          </p:cNvPr>
          <p:cNvPicPr>
            <a:picLocks noChangeAspect="1"/>
          </p:cNvPicPr>
          <p:nvPr/>
        </p:nvPicPr>
        <p:blipFill rotWithShape="1">
          <a:blip r:embed="rId2">
            <a:extLst>
              <a:ext uri="{28A0092B-C50C-407E-A947-70E740481C1C}">
                <a14:useLocalDpi xmlns:a14="http://schemas.microsoft.com/office/drawing/2010/main" val="0"/>
              </a:ext>
            </a:extLst>
          </a:blip>
          <a:srcRect l="2013" r="1779" b="-3"/>
          <a:stretch/>
        </p:blipFill>
        <p:spPr>
          <a:xfrm>
            <a:off x="7675658" y="2093976"/>
            <a:ext cx="3941064" cy="4096512"/>
          </a:xfrm>
          <a:prstGeom prst="rect">
            <a:avLst/>
          </a:prstGeom>
        </p:spPr>
      </p:pic>
    </p:spTree>
    <p:extLst>
      <p:ext uri="{BB962C8B-B14F-4D97-AF65-F5344CB8AC3E}">
        <p14:creationId xmlns:p14="http://schemas.microsoft.com/office/powerpoint/2010/main" val="3314726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4521E68-C58D-5E2F-B578-049BECBA0528}"/>
              </a:ext>
            </a:extLst>
          </p:cNvPr>
          <p:cNvSpPr>
            <a:spLocks noGrp="1"/>
          </p:cNvSpPr>
          <p:nvPr>
            <p:ph type="title"/>
          </p:nvPr>
        </p:nvSpPr>
        <p:spPr>
          <a:xfrm>
            <a:off x="572493" y="238539"/>
            <a:ext cx="11018520" cy="1434415"/>
          </a:xfrm>
        </p:spPr>
        <p:txBody>
          <a:bodyPr anchor="b">
            <a:normAutofit/>
          </a:bodyPr>
          <a:lstStyle/>
          <a:p>
            <a:r>
              <a:rPr lang="es-ES" sz="5400"/>
              <a:t>Desafíos durante el Desarrollo</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DAB38A8-3D8F-A973-F02C-790826B8DEE3}"/>
              </a:ext>
            </a:extLst>
          </p:cNvPr>
          <p:cNvSpPr>
            <a:spLocks noGrp="1"/>
          </p:cNvSpPr>
          <p:nvPr>
            <p:ph idx="1"/>
          </p:nvPr>
        </p:nvSpPr>
        <p:spPr>
          <a:xfrm>
            <a:off x="572493" y="2071316"/>
            <a:ext cx="6713552" cy="4119172"/>
          </a:xfrm>
        </p:spPr>
        <p:txBody>
          <a:bodyPr anchor="t">
            <a:normAutofit/>
          </a:bodyPr>
          <a:lstStyle/>
          <a:p>
            <a:pPr marL="0" indent="0">
              <a:buNone/>
            </a:pPr>
            <a:r>
              <a:rPr lang="es-ES" sz="1700" b="1"/>
              <a:t>Desafío con WPF:</a:t>
            </a:r>
          </a:p>
          <a:p>
            <a:r>
              <a:rPr lang="es-ES" sz="1700"/>
              <a:t>Al desarrollar la aplicación de escritorio, se eligió WPF para la interfaz gráfica, siendo un área con conocimientos básicos inicialmente. Este enfoque presentó desafíos y oportunidades de aprendizaje.</a:t>
            </a:r>
          </a:p>
          <a:p>
            <a:pPr marL="0" indent="0">
              <a:buNone/>
            </a:pPr>
            <a:r>
              <a:rPr lang="es-ES" sz="1700" b="1"/>
              <a:t>Implementación de MVVM:</a:t>
            </a:r>
          </a:p>
          <a:p>
            <a:r>
              <a:rPr lang="es-ES" sz="1700"/>
              <a:t>A pesar de la experiencia previa con la arquitectura MVVM en aplicaciones móviles, adaptarla para la aplicación de escritorio fue un proceso de aprendizaje que tomó tiempo y esfuerzo.</a:t>
            </a:r>
          </a:p>
          <a:p>
            <a:pPr marL="0" indent="0">
              <a:buNone/>
            </a:pPr>
            <a:r>
              <a:rPr lang="es-ES" sz="1700" b="1"/>
              <a:t>Servidor Socket:</a:t>
            </a:r>
          </a:p>
          <a:p>
            <a:r>
              <a:rPr lang="es-ES" sz="1700"/>
              <a:t>En el montaje del servidor mediante sockets, surgieron desafíos al manejar la transmisión de grandes cantidades de datos. Se optó por utilizar JSON para el envío de información, una decisión basada en la investigación y la eficiencia.</a:t>
            </a:r>
          </a:p>
        </p:txBody>
      </p:sp>
      <p:pic>
        <p:nvPicPr>
          <p:cNvPr id="5" name="Imagen 4" descr="Logotipo&#10;&#10;Descripción generada automáticamente">
            <a:extLst>
              <a:ext uri="{FF2B5EF4-FFF2-40B4-BE49-F238E27FC236}">
                <a16:creationId xmlns:a16="http://schemas.microsoft.com/office/drawing/2014/main" id="{358387E2-5732-4733-A156-6FB5A31424F8}"/>
              </a:ext>
            </a:extLst>
          </p:cNvPr>
          <p:cNvPicPr>
            <a:picLocks noChangeAspect="1"/>
          </p:cNvPicPr>
          <p:nvPr/>
        </p:nvPicPr>
        <p:blipFill rotWithShape="1">
          <a:blip r:embed="rId2">
            <a:extLst>
              <a:ext uri="{28A0092B-C50C-407E-A947-70E740481C1C}">
                <a14:useLocalDpi xmlns:a14="http://schemas.microsoft.com/office/drawing/2010/main" val="0"/>
              </a:ext>
            </a:extLst>
          </a:blip>
          <a:srcRect l="2013" r="1779" b="-3"/>
          <a:stretch/>
        </p:blipFill>
        <p:spPr>
          <a:xfrm>
            <a:off x="7675658" y="2093976"/>
            <a:ext cx="3941064" cy="4096512"/>
          </a:xfrm>
          <a:prstGeom prst="rect">
            <a:avLst/>
          </a:prstGeom>
        </p:spPr>
      </p:pic>
    </p:spTree>
    <p:extLst>
      <p:ext uri="{BB962C8B-B14F-4D97-AF65-F5344CB8AC3E}">
        <p14:creationId xmlns:p14="http://schemas.microsoft.com/office/powerpoint/2010/main" val="29398200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6C89CA4-2433-41D9-BDAE-881F1ED13F8A}">
  <we:reference id="wa200005566" version="1.0.0.0" store="es-ES" storeType="OMEX"/>
  <we:alternateReferences>
    <we:reference id="WA200005566" version="1.0.0.0"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1073</TotalTime>
  <Words>1035</Words>
  <Application>Microsoft Office PowerPoint</Application>
  <PresentationFormat>Panorámica</PresentationFormat>
  <Paragraphs>92</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Tema de Office</vt:lpstr>
      <vt:lpstr>Presentación de PowerPoint</vt:lpstr>
      <vt:lpstr>Necesidad</vt:lpstr>
      <vt:lpstr>Objetivos</vt:lpstr>
      <vt:lpstr>Descripción del Proyecto</vt:lpstr>
      <vt:lpstr>Funcionalidades Clave</vt:lpstr>
      <vt:lpstr>Funcionalidades Clave</vt:lpstr>
      <vt:lpstr> Diseño y Tecnología Utilizada</vt:lpstr>
      <vt:lpstr> Diseño y Tecnología Utilizada</vt:lpstr>
      <vt:lpstr>Desafíos durante el Desarrollo</vt:lpstr>
      <vt:lpstr>Planes Futuros y Mejoras</vt:lpstr>
      <vt:lpstr>Agradecimientos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Alonso Riveiro, Jose</dc:creator>
  <cp:lastModifiedBy>Alonso Riveiro, Jose</cp:lastModifiedBy>
  <cp:revision>12</cp:revision>
  <dcterms:created xsi:type="dcterms:W3CDTF">2023-12-01T14:47:32Z</dcterms:created>
  <dcterms:modified xsi:type="dcterms:W3CDTF">2023-12-11T13:37:26Z</dcterms:modified>
</cp:coreProperties>
</file>