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0B91-7E43-4401-892A-0CE6AF092A23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B3D4-9629-481D-BFAA-4CF9A9363E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6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0B91-7E43-4401-892A-0CE6AF092A23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B3D4-9629-481D-BFAA-4CF9A9363E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55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0B91-7E43-4401-892A-0CE6AF092A23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B3D4-9629-481D-BFAA-4CF9A9363E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35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0B91-7E43-4401-892A-0CE6AF092A23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B3D4-9629-481D-BFAA-4CF9A9363E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0B91-7E43-4401-892A-0CE6AF092A23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B3D4-9629-481D-BFAA-4CF9A9363E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97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0B91-7E43-4401-892A-0CE6AF092A23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B3D4-9629-481D-BFAA-4CF9A9363E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42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0B91-7E43-4401-892A-0CE6AF092A23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B3D4-9629-481D-BFAA-4CF9A9363E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05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0B91-7E43-4401-892A-0CE6AF092A23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B3D4-9629-481D-BFAA-4CF9A9363E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27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0B91-7E43-4401-892A-0CE6AF092A23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B3D4-9629-481D-BFAA-4CF9A9363E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17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0B91-7E43-4401-892A-0CE6AF092A23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B3D4-9629-481D-BFAA-4CF9A9363E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64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0B91-7E43-4401-892A-0CE6AF092A23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6B3D4-9629-481D-BFAA-4CF9A9363E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52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60B91-7E43-4401-892A-0CE6AF092A23}" type="datetimeFigureOut">
              <a:rPr lang="pt-BR" smtClean="0"/>
              <a:t>23/05/2016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6B3D4-9629-481D-BFAA-4CF9A9363E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97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</p:spTree>
    <p:extLst>
      <p:ext uri="{BB962C8B-B14F-4D97-AF65-F5344CB8AC3E}">
        <p14:creationId xmlns:p14="http://schemas.microsoft.com/office/powerpoint/2010/main" val="1556496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Ciclo de vida: fases x atividades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837" y="1901031"/>
            <a:ext cx="71723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6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que é um processo de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Um conjunto de atividades realizadas por pessoas cujo objetivo é desenvolvimento ou evolução de software e sua documentação. </a:t>
            </a:r>
          </a:p>
          <a:p>
            <a:r>
              <a:rPr lang="pt-BR" dirty="0"/>
              <a:t>Atividades genéricas em todos os processos: </a:t>
            </a:r>
          </a:p>
          <a:p>
            <a:pPr marL="457200" lvl="1" indent="0">
              <a:buNone/>
            </a:pPr>
            <a:r>
              <a:rPr lang="pt-BR" dirty="0"/>
              <a:t>– Especificação </a:t>
            </a:r>
          </a:p>
          <a:p>
            <a:pPr marL="457200" lvl="1" indent="0">
              <a:buNone/>
            </a:pPr>
            <a:r>
              <a:rPr lang="pt-BR" dirty="0"/>
              <a:t>– o que o sistema deve fazer (funcionalidade) e quais as restrições </a:t>
            </a:r>
          </a:p>
          <a:p>
            <a:pPr marL="457200" lvl="1" indent="0">
              <a:buNone/>
            </a:pPr>
            <a:r>
              <a:rPr lang="pt-BR" dirty="0"/>
              <a:t>– Desenvolvimento </a:t>
            </a:r>
          </a:p>
          <a:p>
            <a:pPr marL="457200" lvl="1" indent="0">
              <a:buNone/>
            </a:pPr>
            <a:r>
              <a:rPr lang="pt-BR" dirty="0"/>
              <a:t>– produção do software </a:t>
            </a:r>
          </a:p>
          <a:p>
            <a:pPr marL="457200" lvl="1" indent="0">
              <a:buNone/>
            </a:pPr>
            <a:r>
              <a:rPr lang="pt-BR" dirty="0"/>
              <a:t>– Verificação </a:t>
            </a:r>
          </a:p>
          <a:p>
            <a:pPr marL="457200" lvl="1" indent="0">
              <a:buNone/>
            </a:pPr>
            <a:r>
              <a:rPr lang="pt-BR" dirty="0"/>
              <a:t>– avaliar correção, validação e outros aspectos de qualidade </a:t>
            </a:r>
          </a:p>
          <a:p>
            <a:pPr marL="457200" lvl="1" indent="0">
              <a:buNone/>
            </a:pPr>
            <a:r>
              <a:rPr lang="pt-BR" dirty="0"/>
              <a:t>– Manutenção </a:t>
            </a:r>
          </a:p>
          <a:p>
            <a:pPr marL="457200" lvl="1" indent="0">
              <a:buNone/>
            </a:pPr>
            <a:r>
              <a:rPr lang="pt-BR" dirty="0"/>
              <a:t>– mudanças no software </a:t>
            </a:r>
          </a:p>
          <a:p>
            <a:r>
              <a:rPr lang="pt-BR" dirty="0"/>
              <a:t>Um modelo de processo de software é uma representação abstrata das atividades, papéis e artefatos, cronograma.</a:t>
            </a:r>
          </a:p>
        </p:txBody>
      </p:sp>
    </p:spTree>
    <p:extLst>
      <p:ext uri="{BB962C8B-B14F-4D97-AF65-F5344CB8AC3E}">
        <p14:creationId xmlns:p14="http://schemas.microsoft.com/office/powerpoint/2010/main" val="2009716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Modelo X Processo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modelo é algo teórico, um conjunto de possíveis ações. </a:t>
            </a:r>
          </a:p>
          <a:p>
            <a:r>
              <a:rPr lang="pt-BR" dirty="0"/>
              <a:t>O processo deve determinar ações práticas a serem realizadas pela equipe como prazos definidos e métricas para se avaliar como elas estão sendo realizadas. </a:t>
            </a:r>
          </a:p>
          <a:p>
            <a:r>
              <a:rPr lang="pt-BR" dirty="0"/>
              <a:t>Define quem faz o que, quando e como.</a:t>
            </a:r>
          </a:p>
          <a:p>
            <a:endParaRPr lang="pt-BR" dirty="0"/>
          </a:p>
          <a:p>
            <a:pPr marL="457200" lvl="1" indent="0" algn="ctr">
              <a:buNone/>
            </a:pPr>
            <a:r>
              <a:rPr lang="pt-BR" dirty="0"/>
              <a:t>Modelo + Planejamento = Processo</a:t>
            </a:r>
          </a:p>
        </p:txBody>
      </p:sp>
    </p:spTree>
    <p:extLst>
      <p:ext uri="{BB962C8B-B14F-4D97-AF65-F5344CB8AC3E}">
        <p14:creationId xmlns:p14="http://schemas.microsoft.com/office/powerpoint/2010/main" val="742900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Atividades, Artefatos, Marcos e Entregas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344"/>
            <a:ext cx="10515600" cy="461861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Um processo é organizado em atividades. </a:t>
            </a:r>
          </a:p>
          <a:p>
            <a:r>
              <a:rPr lang="pt-BR" dirty="0"/>
              <a:t>Atividades são de responsabilidade de um membro da equipe (trabalhador). </a:t>
            </a:r>
          </a:p>
          <a:p>
            <a:r>
              <a:rPr lang="pt-BR" dirty="0"/>
              <a:t>Atividades devem gerar um artefato de saída, que possa ser verificado, e podem requisitar um artefato de entrada. </a:t>
            </a:r>
          </a:p>
          <a:p>
            <a:r>
              <a:rPr lang="pt-BR" dirty="0"/>
              <a:t>Um artefato é um modelo, documento ou código produzido por uma atividade. </a:t>
            </a:r>
          </a:p>
          <a:p>
            <a:r>
              <a:rPr lang="pt-BR" dirty="0"/>
              <a:t>Uma entrega (liberação) é um artefato entregue ao cliente </a:t>
            </a:r>
          </a:p>
          <a:p>
            <a:r>
              <a:rPr lang="pt-BR" dirty="0"/>
              <a:t>Um processo deve estabelecer uma série de marcos. </a:t>
            </a:r>
          </a:p>
          <a:p>
            <a:r>
              <a:rPr lang="pt-BR" dirty="0"/>
              <a:t>Um marco é um ponto final de uma atividade de processo.</a:t>
            </a:r>
          </a:p>
        </p:txBody>
      </p:sp>
    </p:spTree>
    <p:extLst>
      <p:ext uri="{BB962C8B-B14F-4D97-AF65-F5344CB8AC3E}">
        <p14:creationId xmlns:p14="http://schemas.microsoft.com/office/powerpoint/2010/main" val="2318111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Planejamento e Gerenciamento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3423"/>
            <a:ext cx="9245958" cy="1882895"/>
          </a:xfrm>
        </p:spPr>
      </p:pic>
      <p:sp>
        <p:nvSpPr>
          <p:cNvPr id="5" name="TextBox 4"/>
          <p:cNvSpPr txBox="1"/>
          <p:nvPr/>
        </p:nvSpPr>
        <p:spPr>
          <a:xfrm>
            <a:off x="1493949" y="3825025"/>
            <a:ext cx="8590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Planejamento</a:t>
            </a:r>
          </a:p>
          <a:p>
            <a:pPr lvl="1"/>
            <a:r>
              <a:rPr lang="pt-BR" dirty="0"/>
              <a:t>– Previsão de atividades, recursos, custos e prazos </a:t>
            </a:r>
          </a:p>
          <a:p>
            <a:pPr lvl="1"/>
            <a:r>
              <a:rPr lang="pt-BR" dirty="0"/>
              <a:t>– Estimativas do produto e processo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Gerenciamento </a:t>
            </a:r>
          </a:p>
          <a:p>
            <a:pPr lvl="1"/>
            <a:r>
              <a:rPr lang="pt-BR" dirty="0"/>
              <a:t>– Controle de acordo com o que foi planejado</a:t>
            </a:r>
          </a:p>
          <a:p>
            <a:pPr lvl="1"/>
            <a:r>
              <a:rPr lang="pt-BR" dirty="0"/>
              <a:t>– Verificação da qualidade do produto e do processo</a:t>
            </a:r>
          </a:p>
        </p:txBody>
      </p:sp>
    </p:spTree>
    <p:extLst>
      <p:ext uri="{BB962C8B-B14F-4D97-AF65-F5344CB8AC3E}">
        <p14:creationId xmlns:p14="http://schemas.microsoft.com/office/powerpoint/2010/main" val="2803581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Estrutura analítica de tarefas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Descrição da rede de tarefas de um projeto, mostrando a dependência entre elas </a:t>
            </a:r>
          </a:p>
          <a:p>
            <a:r>
              <a:rPr lang="pt-BR" dirty="0"/>
              <a:t>Minimizar dependência e maximizar concorrência entre as atividades </a:t>
            </a:r>
          </a:p>
          <a:p>
            <a:pPr lvl="1"/>
            <a:r>
              <a:rPr lang="pt-BR" dirty="0"/>
              <a:t>– Concorrência permite uma utilização melhor da força de trabalho da equipe. </a:t>
            </a:r>
          </a:p>
          <a:p>
            <a:pPr lvl="1"/>
            <a:r>
              <a:rPr lang="pt-BR" dirty="0"/>
              <a:t>– Dependência gera atrasos em cascata. </a:t>
            </a:r>
          </a:p>
          <a:p>
            <a:r>
              <a:rPr lang="pt-BR" dirty="0"/>
              <a:t>Determinar o caminho crítico. </a:t>
            </a:r>
          </a:p>
        </p:txBody>
      </p:sp>
    </p:spTree>
    <p:extLst>
      <p:ext uri="{BB962C8B-B14F-4D97-AF65-F5344CB8AC3E}">
        <p14:creationId xmlns:p14="http://schemas.microsoft.com/office/powerpoint/2010/main" val="379384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684081"/>
              </p:ext>
            </p:extLst>
          </p:nvPr>
        </p:nvGraphicFramePr>
        <p:xfrm>
          <a:off x="838200" y="1825625"/>
          <a:ext cx="10515600" cy="150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3321928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349326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73826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55700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Tarefa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Duração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Dependências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Responsável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91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17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999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T1(M1)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858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786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Rede de Atividades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489" y="1825625"/>
            <a:ext cx="7045022" cy="4351338"/>
          </a:xfrm>
        </p:spPr>
      </p:pic>
    </p:spTree>
    <p:extLst>
      <p:ext uri="{BB962C8B-B14F-4D97-AF65-F5344CB8AC3E}">
        <p14:creationId xmlns:p14="http://schemas.microsoft.com/office/powerpoint/2010/main" val="1075192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Linha de tempo (Diagrama de </a:t>
            </a:r>
            <a:r>
              <a:rPr lang="pt-BR" dirty="0" err="1"/>
              <a:t>Gantt</a:t>
            </a:r>
            <a:r>
              <a:rPr lang="pt-BR" dirty="0"/>
              <a:t>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964" y="1825625"/>
            <a:ext cx="7982072" cy="4351338"/>
          </a:xfrm>
        </p:spPr>
      </p:pic>
    </p:spTree>
    <p:extLst>
      <p:ext uri="{BB962C8B-B14F-4D97-AF65-F5344CB8AC3E}">
        <p14:creationId xmlns:p14="http://schemas.microsoft.com/office/powerpoint/2010/main" val="4051373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Alocação pessoa-atividade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425" y="1853406"/>
            <a:ext cx="76771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1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que é engenharia de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uma disciplina da engenharia dedicada a todos os aspectos da produção de software. </a:t>
            </a:r>
          </a:p>
          <a:p>
            <a:r>
              <a:rPr lang="pt-BR" dirty="0"/>
              <a:t>Engenheiros de software devem adotar uma abordagem sistemática e organizada para o seu trabalho e usar técnicas e ferramentas apropriadas, de acordo com o problema a ser resolvido, e com as restrições e recursos disponíveis. </a:t>
            </a:r>
          </a:p>
        </p:txBody>
      </p:sp>
    </p:spTree>
    <p:extLst>
      <p:ext uri="{BB962C8B-B14F-4D97-AF65-F5344CB8AC3E}">
        <p14:creationId xmlns:p14="http://schemas.microsoft.com/office/powerpoint/2010/main" val="3426618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Estimativas de custos e prazos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Objetivo: previsão os custos de um projeto de software. </a:t>
            </a:r>
          </a:p>
          <a:p>
            <a:r>
              <a:rPr lang="pt-BR" dirty="0"/>
              <a:t>Estimativas dos recursos necessários </a:t>
            </a:r>
          </a:p>
          <a:p>
            <a:pPr marL="457200" lvl="1" indent="0">
              <a:buNone/>
            </a:pPr>
            <a:r>
              <a:rPr lang="pt-BR" dirty="0"/>
              <a:t>– Humanos </a:t>
            </a:r>
          </a:p>
          <a:p>
            <a:pPr marL="457200" lvl="1" indent="0">
              <a:buNone/>
            </a:pPr>
            <a:r>
              <a:rPr lang="pt-BR" dirty="0"/>
              <a:t>– Tecnológicos</a:t>
            </a:r>
          </a:p>
          <a:p>
            <a:pPr marL="457200" lvl="1" indent="0">
              <a:buNone/>
            </a:pPr>
            <a:r>
              <a:rPr lang="pt-BR" dirty="0"/>
              <a:t>– Burocráticos </a:t>
            </a:r>
          </a:p>
          <a:p>
            <a:pPr marL="457200" lvl="1" indent="0">
              <a:buNone/>
            </a:pPr>
            <a:r>
              <a:rPr lang="pt-BR" dirty="0"/>
              <a:t>– </a:t>
            </a:r>
            <a:r>
              <a:rPr lang="pt-BR" dirty="0" err="1"/>
              <a:t>Infra-estrutura</a:t>
            </a:r>
            <a:r>
              <a:rPr lang="pt-BR" dirty="0"/>
              <a:t> </a:t>
            </a:r>
          </a:p>
          <a:p>
            <a:r>
              <a:rPr lang="pt-BR" dirty="0"/>
              <a:t>Questões fundamentais </a:t>
            </a:r>
          </a:p>
          <a:p>
            <a:pPr marL="457200" lvl="1" indent="0">
              <a:buNone/>
            </a:pPr>
            <a:r>
              <a:rPr lang="pt-BR" dirty="0"/>
              <a:t>– Qual o esforço necessário para completar uma atividade? </a:t>
            </a:r>
          </a:p>
          <a:p>
            <a:pPr marL="457200" lvl="1" indent="0">
              <a:buNone/>
            </a:pPr>
            <a:r>
              <a:rPr lang="pt-BR" dirty="0"/>
              <a:t>– Quanto dias ou meses é necessário para cada atividade? </a:t>
            </a:r>
          </a:p>
          <a:p>
            <a:pPr marL="457200" lvl="1" indent="0">
              <a:buNone/>
            </a:pPr>
            <a:r>
              <a:rPr lang="pt-BR" dirty="0"/>
              <a:t>– Qual o custo total?</a:t>
            </a:r>
          </a:p>
          <a:p>
            <a:pPr marL="457200" lvl="1" indent="0">
              <a:buNone/>
            </a:pPr>
            <a:r>
              <a:rPr lang="pt-BR" dirty="0"/>
              <a:t>– Estimativas e elaboração do cronograma são atividades interdependentes. </a:t>
            </a:r>
          </a:p>
        </p:txBody>
      </p:sp>
    </p:spTree>
    <p:extLst>
      <p:ext uri="{BB962C8B-B14F-4D97-AF65-F5344CB8AC3E}">
        <p14:creationId xmlns:p14="http://schemas.microsoft.com/office/powerpoint/2010/main" val="3688802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Estimativas e Métricas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Estimativas são baseadas em métricas históricas e empíricas </a:t>
            </a:r>
          </a:p>
          <a:p>
            <a:r>
              <a:rPr lang="pt-BR" dirty="0"/>
              <a:t>Métricas históricas </a:t>
            </a:r>
          </a:p>
          <a:p>
            <a:pPr marL="457200" lvl="1" indent="0">
              <a:buNone/>
            </a:pPr>
            <a:r>
              <a:rPr lang="pt-BR" dirty="0"/>
              <a:t>– Obtidas a partir de experiências anteriores da equipe </a:t>
            </a:r>
          </a:p>
          <a:p>
            <a:r>
              <a:rPr lang="pt-BR" dirty="0"/>
              <a:t>Métricas empíricas </a:t>
            </a:r>
          </a:p>
          <a:p>
            <a:pPr marL="457200" lvl="1" indent="0">
              <a:buNone/>
            </a:pPr>
            <a:r>
              <a:rPr lang="pt-BR" dirty="0"/>
              <a:t>– Dados estatísticos de diferentes equipes</a:t>
            </a:r>
          </a:p>
        </p:txBody>
      </p:sp>
    </p:spTree>
    <p:extLst>
      <p:ext uri="{BB962C8B-B14F-4D97-AF65-F5344CB8AC3E}">
        <p14:creationId xmlns:p14="http://schemas.microsoft.com/office/powerpoint/2010/main" val="3168076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Métricas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Planejamento, Gerenciamento e Avaliação são realizados com base em métricas </a:t>
            </a:r>
          </a:p>
          <a:p>
            <a:r>
              <a:rPr lang="pt-BR" dirty="0"/>
              <a:t>A medição possibilita </a:t>
            </a:r>
          </a:p>
          <a:p>
            <a:pPr marL="457200" lvl="1" indent="0">
              <a:buNone/>
            </a:pPr>
            <a:r>
              <a:rPr lang="pt-BR" dirty="0"/>
              <a:t>– Avaliar a qualidade dos produtos </a:t>
            </a:r>
          </a:p>
          <a:p>
            <a:pPr marL="457200" lvl="1" indent="0">
              <a:buNone/>
            </a:pPr>
            <a:r>
              <a:rPr lang="pt-BR" dirty="0"/>
              <a:t>– Avaliar a produtividade da equipe</a:t>
            </a:r>
          </a:p>
          <a:p>
            <a:pPr marL="457200" lvl="1" indent="0">
              <a:buNone/>
            </a:pPr>
            <a:r>
              <a:rPr lang="pt-BR" dirty="0"/>
              <a:t>– Avaliar métodos e ferramentas </a:t>
            </a:r>
          </a:p>
          <a:p>
            <a:pPr marL="457200" lvl="1" indent="0">
              <a:buNone/>
            </a:pPr>
            <a:r>
              <a:rPr lang="pt-BR" dirty="0"/>
              <a:t>– Realizar estimativas no planejamento </a:t>
            </a:r>
          </a:p>
          <a:p>
            <a:r>
              <a:rPr lang="pt-BR" dirty="0"/>
              <a:t>Métricas do processo </a:t>
            </a:r>
          </a:p>
          <a:p>
            <a:pPr marL="457200" lvl="1" indent="0">
              <a:buNone/>
            </a:pPr>
            <a:r>
              <a:rPr lang="pt-BR" dirty="0"/>
              <a:t>– Métricas de produtividade </a:t>
            </a:r>
          </a:p>
          <a:p>
            <a:r>
              <a:rPr lang="pt-BR" dirty="0"/>
              <a:t>Métricas do produto </a:t>
            </a:r>
          </a:p>
          <a:p>
            <a:pPr marL="457200" lvl="1" indent="0">
              <a:buNone/>
            </a:pPr>
            <a:r>
              <a:rPr lang="pt-BR" dirty="0"/>
              <a:t>– Métricas da qualidade e métricas técnicas</a:t>
            </a:r>
          </a:p>
        </p:txBody>
      </p:sp>
    </p:spTree>
    <p:extLst>
      <p:ext uri="{BB962C8B-B14F-4D97-AF65-F5344CB8AC3E}">
        <p14:creationId xmlns:p14="http://schemas.microsoft.com/office/powerpoint/2010/main" val="3314129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Métricas para Planejamento e Gerenciamento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Objetivos</a:t>
            </a:r>
          </a:p>
          <a:p>
            <a:pPr marL="457200" lvl="1" indent="0">
              <a:buNone/>
            </a:pPr>
            <a:r>
              <a:rPr lang="pt-BR" dirty="0"/>
              <a:t>– Dimensão dos produtos</a:t>
            </a:r>
          </a:p>
          <a:p>
            <a:r>
              <a:rPr lang="pt-BR" dirty="0"/>
              <a:t>Modelos, protótipos, documentos e software</a:t>
            </a:r>
          </a:p>
          <a:p>
            <a:pPr marL="457200" lvl="1" indent="0">
              <a:buNone/>
            </a:pPr>
            <a:r>
              <a:rPr lang="pt-BR" dirty="0"/>
              <a:t>– Produtividade</a:t>
            </a:r>
          </a:p>
          <a:p>
            <a:r>
              <a:rPr lang="pt-BR" dirty="0"/>
              <a:t>Quantidade produzida por esforço</a:t>
            </a:r>
          </a:p>
          <a:p>
            <a:pPr marL="457200" lvl="1" indent="0">
              <a:buNone/>
            </a:pPr>
            <a:r>
              <a:rPr lang="pt-BR" dirty="0"/>
              <a:t>– Esforço de produção</a:t>
            </a:r>
          </a:p>
          <a:p>
            <a:r>
              <a:rPr lang="pt-BR" dirty="0"/>
              <a:t>Pessoas necessárias num período de tempo</a:t>
            </a:r>
          </a:p>
          <a:p>
            <a:pPr marL="457200" lvl="1" indent="0">
              <a:buNone/>
            </a:pPr>
            <a:r>
              <a:rPr lang="pt-BR" dirty="0"/>
              <a:t>– Defeitos</a:t>
            </a:r>
          </a:p>
          <a:p>
            <a:r>
              <a:rPr lang="pt-BR" dirty="0"/>
              <a:t>Número de erros encontrados</a:t>
            </a:r>
          </a:p>
          <a:p>
            <a:pPr marL="457200" lvl="1" indent="0">
              <a:buNone/>
            </a:pPr>
            <a:r>
              <a:rPr lang="pt-BR" dirty="0"/>
              <a:t>– Custo de produção</a:t>
            </a:r>
          </a:p>
          <a:p>
            <a:r>
              <a:rPr lang="pt-BR" dirty="0"/>
              <a:t>Valor do esforço de produção e correção de erros</a:t>
            </a:r>
          </a:p>
          <a:p>
            <a:pPr marL="0" indent="0">
              <a:buNone/>
            </a:pPr>
            <a:r>
              <a:rPr lang="pt-BR" dirty="0"/>
              <a:t>	Tamanho = 20,7 KLOC</a:t>
            </a:r>
          </a:p>
          <a:p>
            <a:pPr marL="0" indent="0">
              <a:buNone/>
            </a:pPr>
            <a:r>
              <a:rPr lang="pt-BR" dirty="0"/>
              <a:t>	Produtividade = 3,6 PM/KLOC (Pessoa-Mês)/(k </a:t>
            </a:r>
            <a:r>
              <a:rPr lang="pt-BR" dirty="0" err="1"/>
              <a:t>lines-of-code</a:t>
            </a:r>
            <a:r>
              <a:rPr lang="pt-BR" dirty="0"/>
              <a:t>)</a:t>
            </a:r>
          </a:p>
          <a:p>
            <a:pPr marL="0" indent="0">
              <a:buNone/>
            </a:pPr>
            <a:r>
              <a:rPr lang="pt-BR" dirty="0"/>
              <a:t>	Esforço = Produtividade*KLOC(penalidade) = 3,6*20,7 (1,030) = 95 PM</a:t>
            </a:r>
          </a:p>
        </p:txBody>
      </p:sp>
    </p:spTree>
    <p:extLst>
      <p:ext uri="{BB962C8B-B14F-4D97-AF65-F5344CB8AC3E}">
        <p14:creationId xmlns:p14="http://schemas.microsoft.com/office/powerpoint/2010/main" val="140850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Aplicação de teoria, modelos, formalismos, técnicas e ferramentas da ciência da computação e áreas afins para o desenvolvimento sistemático de software.  </a:t>
            </a:r>
          </a:p>
          <a:p>
            <a:endParaRPr lang="pt-BR" dirty="0"/>
          </a:p>
          <a:p>
            <a:r>
              <a:rPr lang="pt-BR" dirty="0"/>
              <a:t>Aplicação de métodos, técnicas e ferramentas para o gerenciamento do processo de desenvolvimento.  </a:t>
            </a:r>
          </a:p>
          <a:p>
            <a:endParaRPr lang="pt-BR" dirty="0"/>
          </a:p>
          <a:p>
            <a:r>
              <a:rPr lang="pt-BR" dirty="0"/>
              <a:t>Produção da documentação formal destinada a comunicação entre os membros da equipe de desenvolvimento bem como aos usuários.</a:t>
            </a:r>
          </a:p>
        </p:txBody>
      </p:sp>
    </p:spTree>
    <p:extLst>
      <p:ext uri="{BB962C8B-B14F-4D97-AF65-F5344CB8AC3E}">
        <p14:creationId xmlns:p14="http://schemas.microsoft.com/office/powerpoint/2010/main" val="26453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Definições de Engenharia de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estabelecimento e uso de princípios de engenharia para a produção economicamente viável de software de qualidade que funcione em máquinas reais [Bauer, 69]  </a:t>
            </a:r>
          </a:p>
          <a:p>
            <a:r>
              <a:rPr lang="pt-BR" dirty="0"/>
              <a:t>A engenharia de software é a disciplina envolvida com a produção e manutenção sistemática de software que são desenvolvidos com custos e prazos estimados. </a:t>
            </a:r>
          </a:p>
          <a:p>
            <a:r>
              <a:rPr lang="pt-BR" dirty="0"/>
              <a:t>Disciplina que aborda a construção de software complexo - com muitas partes interconectadas e diferentes versões - por uma equipe de analistas, projetistas, programadores, gerentes, "testadores", etc.</a:t>
            </a:r>
          </a:p>
        </p:txBody>
      </p:sp>
    </p:spTree>
    <p:extLst>
      <p:ext uri="{BB962C8B-B14F-4D97-AF65-F5344CB8AC3E}">
        <p14:creationId xmlns:p14="http://schemas.microsoft.com/office/powerpoint/2010/main" val="410737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Componentes de Sistemas de Computação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344"/>
            <a:ext cx="10515600" cy="5048518"/>
          </a:xfrm>
        </p:spPr>
        <p:txBody>
          <a:bodyPr numCol="2">
            <a:normAutofit/>
          </a:bodyPr>
          <a:lstStyle/>
          <a:p>
            <a:r>
              <a:rPr lang="pt-BR" sz="2400" dirty="0"/>
              <a:t>Hardware </a:t>
            </a:r>
          </a:p>
          <a:p>
            <a:pPr marL="457200" lvl="1" indent="0">
              <a:buNone/>
            </a:pPr>
            <a:r>
              <a:rPr lang="pt-BR" sz="2000" dirty="0"/>
              <a:t>– Computadores, periféricos e redes </a:t>
            </a:r>
          </a:p>
          <a:p>
            <a:endParaRPr lang="pt-BR" sz="2400" dirty="0"/>
          </a:p>
          <a:p>
            <a:r>
              <a:rPr lang="pt-BR" sz="2400" dirty="0"/>
              <a:t>Software </a:t>
            </a:r>
          </a:p>
          <a:p>
            <a:pPr marL="457200" lvl="1" indent="0">
              <a:buNone/>
            </a:pPr>
            <a:r>
              <a:rPr lang="pt-BR" sz="2000" dirty="0"/>
              <a:t>– Os programas e arquivos de dados </a:t>
            </a:r>
          </a:p>
          <a:p>
            <a:endParaRPr lang="pt-BR" sz="2400" dirty="0"/>
          </a:p>
          <a:p>
            <a:r>
              <a:rPr lang="pt-BR" sz="2400" dirty="0"/>
              <a:t>Informações </a:t>
            </a:r>
          </a:p>
          <a:p>
            <a:pPr marL="457200" lvl="1" indent="0">
              <a:buNone/>
            </a:pPr>
            <a:r>
              <a:rPr lang="pt-BR" sz="2000" dirty="0"/>
              <a:t>– Coleção de informações organizadas e sistematizadas necessárias ao desempenho das tarefas e procedimentos</a:t>
            </a:r>
          </a:p>
          <a:p>
            <a:endParaRPr lang="pt-BR" sz="2400" dirty="0"/>
          </a:p>
          <a:p>
            <a:pPr marL="0" indent="0">
              <a:buNone/>
            </a:pPr>
            <a:r>
              <a:rPr lang="pt-BR" sz="2400" dirty="0"/>
              <a:t> </a:t>
            </a:r>
          </a:p>
          <a:p>
            <a:r>
              <a:rPr lang="pt-BR" sz="2400" dirty="0"/>
              <a:t>Usuários </a:t>
            </a:r>
          </a:p>
          <a:p>
            <a:pPr marL="457200" lvl="1" indent="0">
              <a:buNone/>
            </a:pPr>
            <a:r>
              <a:rPr lang="pt-BR" sz="2000" dirty="0"/>
              <a:t>– Usuários e operadores que realizam as tarefas e procedimentos.</a:t>
            </a:r>
          </a:p>
          <a:p>
            <a:endParaRPr lang="pt-BR" sz="2400" dirty="0"/>
          </a:p>
          <a:p>
            <a:r>
              <a:rPr lang="pt-BR" sz="2400" dirty="0"/>
              <a:t>Procedimentos </a:t>
            </a:r>
          </a:p>
          <a:p>
            <a:pPr marL="457200" lvl="1" indent="0">
              <a:buNone/>
            </a:pPr>
            <a:r>
              <a:rPr lang="pt-BR" sz="2000" dirty="0"/>
              <a:t>– Atividades realizadas pelos usuários e operadores, bem como pelos programas (procedimentos automatizados). </a:t>
            </a:r>
          </a:p>
          <a:p>
            <a:endParaRPr lang="pt-BR" sz="2400" dirty="0"/>
          </a:p>
          <a:p>
            <a:r>
              <a:rPr lang="pt-BR" sz="2400" dirty="0"/>
              <a:t>Documentação </a:t>
            </a:r>
          </a:p>
          <a:p>
            <a:pPr marL="457200" lvl="1" indent="0">
              <a:buNone/>
            </a:pPr>
            <a:r>
              <a:rPr lang="pt-BR" sz="2000" dirty="0"/>
              <a:t>– Manuais e formulários que descrevem as operações do sistema.</a:t>
            </a:r>
          </a:p>
        </p:txBody>
      </p:sp>
    </p:spTree>
    <p:extLst>
      <p:ext uri="{BB962C8B-B14F-4D97-AF65-F5344CB8AC3E}">
        <p14:creationId xmlns:p14="http://schemas.microsoft.com/office/powerpoint/2010/main" val="393066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Qual a diferença entre engenharia de software e engenharia de sistemas?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6977"/>
            <a:ext cx="10515600" cy="4322405"/>
          </a:xfrm>
        </p:spPr>
        <p:txBody>
          <a:bodyPr numCol="2"/>
          <a:lstStyle/>
          <a:p>
            <a:pPr marL="0" indent="0">
              <a:buNone/>
            </a:pPr>
            <a:r>
              <a:rPr lang="pt-BR" dirty="0"/>
              <a:t>• A engenharia de sistemas está interessada em todos os aspectos de um sistema baseado em computador, incluindo hardware software, fatores humanos, informação e o processo. A engenharia de software é parte dela.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6851560" y="2106977"/>
            <a:ext cx="1584103" cy="634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Análise de Sistema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1560" y="3469992"/>
            <a:ext cx="1584103" cy="634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Engenharia de Software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43611" y="2844248"/>
            <a:ext cx="0" cy="52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851560" y="4805359"/>
            <a:ext cx="1584103" cy="634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Instalação e Manutenção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643611" y="4160460"/>
            <a:ext cx="0" cy="52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590209" y="3218809"/>
            <a:ext cx="746974" cy="25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491729" y="2997629"/>
            <a:ext cx="108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hardware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590209" y="3579417"/>
            <a:ext cx="873565" cy="25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477751" y="3734899"/>
            <a:ext cx="1109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Fatores</a:t>
            </a:r>
          </a:p>
          <a:p>
            <a:pPr algn="ctr"/>
            <a:r>
              <a:rPr lang="pt-BR" dirty="0"/>
              <a:t> humanos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63928" y="3366264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software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27828" y="4421817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software</a:t>
            </a:r>
          </a:p>
        </p:txBody>
      </p:sp>
      <p:cxnSp>
        <p:nvCxnSpPr>
          <p:cNvPr id="20" name="Straight Arrow Connector 19"/>
          <p:cNvCxnSpPr>
            <a:endCxn id="15" idx="1"/>
          </p:cNvCxnSpPr>
          <p:nvPr/>
        </p:nvCxnSpPr>
        <p:spPr>
          <a:xfrm>
            <a:off x="8662408" y="3787112"/>
            <a:ext cx="815343" cy="27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1"/>
          </p:cNvCxnSpPr>
          <p:nvPr/>
        </p:nvCxnSpPr>
        <p:spPr>
          <a:xfrm>
            <a:off x="8590209" y="3972867"/>
            <a:ext cx="937619" cy="63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46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Princípios da Engenharia de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 engenheiro de software deve desenvolver com: </a:t>
            </a:r>
          </a:p>
          <a:p>
            <a:pPr marL="457200" lvl="1" indent="0">
              <a:buNone/>
            </a:pPr>
            <a:r>
              <a:rPr lang="pt-BR" dirty="0"/>
              <a:t>– Rigor e Formalidade </a:t>
            </a:r>
          </a:p>
          <a:p>
            <a:pPr marL="457200" lvl="1" indent="0">
              <a:buNone/>
            </a:pPr>
            <a:r>
              <a:rPr lang="pt-BR" dirty="0"/>
              <a:t>– Separação de interesses </a:t>
            </a:r>
          </a:p>
          <a:p>
            <a:pPr marL="457200" lvl="1" indent="0">
              <a:buNone/>
            </a:pPr>
            <a:r>
              <a:rPr lang="pt-BR" dirty="0"/>
              <a:t>– Modularidade </a:t>
            </a:r>
          </a:p>
          <a:p>
            <a:pPr marL="457200" lvl="1" indent="0">
              <a:buNone/>
            </a:pPr>
            <a:r>
              <a:rPr lang="pt-BR" dirty="0"/>
              <a:t>– Abstração </a:t>
            </a:r>
          </a:p>
          <a:p>
            <a:pPr marL="457200" lvl="1" indent="0">
              <a:buNone/>
            </a:pPr>
            <a:r>
              <a:rPr lang="pt-BR" dirty="0"/>
              <a:t>– Antecipação de mudanças </a:t>
            </a:r>
          </a:p>
          <a:p>
            <a:pPr marL="457200" lvl="1" indent="0">
              <a:buNone/>
            </a:pPr>
            <a:r>
              <a:rPr lang="pt-BR" dirty="0"/>
              <a:t>– Generalidade </a:t>
            </a:r>
          </a:p>
          <a:p>
            <a:pPr marL="457200" lvl="1" indent="0">
              <a:buNone/>
            </a:pPr>
            <a:r>
              <a:rPr lang="pt-BR" dirty="0"/>
              <a:t>– Possibilidades de evolução</a:t>
            </a:r>
          </a:p>
        </p:txBody>
      </p:sp>
    </p:spTree>
    <p:extLst>
      <p:ext uri="{BB962C8B-B14F-4D97-AF65-F5344CB8AC3E}">
        <p14:creationId xmlns:p14="http://schemas.microsoft.com/office/powerpoint/2010/main" val="16353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Conceitos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Teorias </a:t>
            </a:r>
          </a:p>
          <a:p>
            <a:r>
              <a:rPr lang="pt-BR" dirty="0"/>
              <a:t>Princípios </a:t>
            </a:r>
          </a:p>
          <a:p>
            <a:r>
              <a:rPr lang="pt-BR" dirty="0"/>
              <a:t>Modelos e Formalismos </a:t>
            </a:r>
          </a:p>
          <a:p>
            <a:r>
              <a:rPr lang="pt-BR" dirty="0"/>
              <a:t>Ferramentas e Ambientes </a:t>
            </a:r>
          </a:p>
          <a:p>
            <a:r>
              <a:rPr lang="pt-BR" dirty="0"/>
              <a:t>Métodos e Técnicas </a:t>
            </a:r>
          </a:p>
          <a:p>
            <a:r>
              <a:rPr lang="pt-BR" dirty="0"/>
              <a:t>Metodologias </a:t>
            </a:r>
          </a:p>
          <a:p>
            <a:r>
              <a:rPr lang="pt-BR" dirty="0"/>
              <a:t>Paradigmas</a:t>
            </a:r>
          </a:p>
        </p:txBody>
      </p:sp>
    </p:spTree>
    <p:extLst>
      <p:ext uri="{BB962C8B-B14F-4D97-AF65-F5344CB8AC3E}">
        <p14:creationId xmlns:p14="http://schemas.microsoft.com/office/powerpoint/2010/main" val="367019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Ciclo de vida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Fase de definição </a:t>
            </a:r>
          </a:p>
          <a:p>
            <a:pPr marL="457200" lvl="1" indent="0">
              <a:buNone/>
            </a:pPr>
            <a:r>
              <a:rPr lang="pt-BR" dirty="0"/>
              <a:t>– Análise e Especificação </a:t>
            </a:r>
          </a:p>
          <a:p>
            <a:pPr marL="457200" lvl="1" indent="0">
              <a:buNone/>
            </a:pPr>
            <a:r>
              <a:rPr lang="pt-BR" dirty="0"/>
              <a:t>– Estudo de Viabilidade </a:t>
            </a:r>
          </a:p>
          <a:p>
            <a:pPr marL="457200" lvl="1" indent="0">
              <a:buNone/>
            </a:pPr>
            <a:r>
              <a:rPr lang="pt-BR" dirty="0"/>
              <a:t>– Estimativas e Planejamento </a:t>
            </a:r>
          </a:p>
          <a:p>
            <a:r>
              <a:rPr lang="pt-BR" dirty="0"/>
              <a:t>Fase de desenvolvimento </a:t>
            </a:r>
          </a:p>
          <a:p>
            <a:pPr marL="457200" lvl="1" indent="0">
              <a:buNone/>
            </a:pPr>
            <a:r>
              <a:rPr lang="pt-BR" dirty="0"/>
              <a:t>– Design </a:t>
            </a:r>
          </a:p>
          <a:p>
            <a:pPr marL="457200" lvl="1" indent="0">
              <a:buNone/>
            </a:pPr>
            <a:r>
              <a:rPr lang="pt-BR" dirty="0"/>
              <a:t>– Implementação e integração </a:t>
            </a:r>
          </a:p>
          <a:p>
            <a:pPr marL="457200" lvl="1" indent="0">
              <a:buNone/>
            </a:pPr>
            <a:r>
              <a:rPr lang="pt-BR" dirty="0"/>
              <a:t>– Verificação e Validação </a:t>
            </a:r>
          </a:p>
          <a:p>
            <a:r>
              <a:rPr lang="pt-BR" dirty="0"/>
              <a:t>Fase de operação </a:t>
            </a:r>
          </a:p>
          <a:p>
            <a:pPr marL="457200" lvl="1" indent="0">
              <a:buNone/>
            </a:pPr>
            <a:r>
              <a:rPr lang="pt-BR" dirty="0"/>
              <a:t>– Distribuição, Instalação e Configuração </a:t>
            </a:r>
          </a:p>
          <a:p>
            <a:pPr marL="457200" lvl="1" indent="0">
              <a:buNone/>
            </a:pPr>
            <a:r>
              <a:rPr lang="pt-BR" dirty="0"/>
              <a:t>– Utilização e administração </a:t>
            </a:r>
          </a:p>
          <a:p>
            <a:pPr marL="457200" lvl="1" indent="0">
              <a:buNone/>
            </a:pPr>
            <a:r>
              <a:rPr lang="pt-BR" dirty="0"/>
              <a:t>– Manutenção </a:t>
            </a:r>
          </a:p>
          <a:p>
            <a:pPr marL="457200" lvl="1" indent="0">
              <a:buNone/>
            </a:pPr>
            <a:r>
              <a:rPr lang="pt-BR" dirty="0"/>
              <a:t>– corretiva, evolutiva e adaptativa </a:t>
            </a:r>
          </a:p>
          <a:p>
            <a:r>
              <a:rPr lang="pt-BR" dirty="0"/>
              <a:t>Fase de retirada </a:t>
            </a:r>
          </a:p>
          <a:p>
            <a:pPr marL="457200" lvl="1" indent="0">
              <a:buNone/>
            </a:pPr>
            <a:r>
              <a:rPr lang="pt-BR" dirty="0"/>
              <a:t>– Migração, reengenharia, engenharia reversa</a:t>
            </a:r>
          </a:p>
        </p:txBody>
      </p:sp>
    </p:spTree>
    <p:extLst>
      <p:ext uri="{BB962C8B-B14F-4D97-AF65-F5344CB8AC3E}">
        <p14:creationId xmlns:p14="http://schemas.microsoft.com/office/powerpoint/2010/main" val="51628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1039</Words>
  <Application>Microsoft Office PowerPoint</Application>
  <PresentationFormat>Widescreen</PresentationFormat>
  <Paragraphs>178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Engenharia de Software</vt:lpstr>
      <vt:lpstr>O que é engenharia de software?</vt:lpstr>
      <vt:lpstr>Objetivos</vt:lpstr>
      <vt:lpstr>Definições de Engenharia de Software</vt:lpstr>
      <vt:lpstr>Componentes de Sistemas de Computação</vt:lpstr>
      <vt:lpstr>Qual a diferença entre engenharia de software e engenharia de sistemas?</vt:lpstr>
      <vt:lpstr>Princípios da Engenharia de Software</vt:lpstr>
      <vt:lpstr>Conceitos</vt:lpstr>
      <vt:lpstr>Ciclo de vida</vt:lpstr>
      <vt:lpstr>Ciclo de vida: fases x atividades</vt:lpstr>
      <vt:lpstr>O que é um processo de software?</vt:lpstr>
      <vt:lpstr>Modelo X Processo</vt:lpstr>
      <vt:lpstr>Atividades, Artefatos, Marcos e Entregas</vt:lpstr>
      <vt:lpstr>Planejamento e Gerenciamento</vt:lpstr>
      <vt:lpstr>Estrutura analítica de tarefas </vt:lpstr>
      <vt:lpstr>PowerPoint Presentation</vt:lpstr>
      <vt:lpstr>Rede de Atividades </vt:lpstr>
      <vt:lpstr>Linha de tempo (Diagrama de Gantt)</vt:lpstr>
      <vt:lpstr>Alocação pessoa-atividade</vt:lpstr>
      <vt:lpstr>Estimativas de custos e prazos</vt:lpstr>
      <vt:lpstr>Estimativas e Métricas</vt:lpstr>
      <vt:lpstr>Métricas</vt:lpstr>
      <vt:lpstr>Métricas para Planejamento e Gerenciamento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alves</dc:creator>
  <cp:lastModifiedBy>jose alves</cp:lastModifiedBy>
  <cp:revision>16</cp:revision>
  <dcterms:created xsi:type="dcterms:W3CDTF">2016-05-23T19:41:18Z</dcterms:created>
  <dcterms:modified xsi:type="dcterms:W3CDTF">2016-05-23T23:59:50Z</dcterms:modified>
</cp:coreProperties>
</file>