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29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8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46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0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7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43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78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52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84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6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CA0D-D95C-47BD-86BB-1BA3A43A9B46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3B21-99C4-469D-9B00-04FBF1F77EF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41043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 Não Funcionais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Documentação: Essa documentação deve ser online, no formato de livro, ou ambos? </a:t>
            </a:r>
          </a:p>
          <a:p>
            <a:r>
              <a:rPr lang="pt-BR" dirty="0"/>
              <a:t>Dados: Qual será o fluxo de dados do sistema? </a:t>
            </a:r>
          </a:p>
          <a:p>
            <a:r>
              <a:rPr lang="pt-BR" dirty="0"/>
              <a:t>Segurança: O acesso ao sistema ou às informações deve ser controlado? </a:t>
            </a:r>
          </a:p>
          <a:p>
            <a:r>
              <a:rPr lang="pt-BR" dirty="0"/>
              <a:t>Recursos: Quanto espaço físico será ocupado pelo sistema</a:t>
            </a:r>
          </a:p>
        </p:txBody>
      </p:sp>
    </p:spTree>
    <p:extLst>
      <p:ext uri="{BB962C8B-B14F-4D97-AF65-F5344CB8AC3E}">
        <p14:creationId xmlns:p14="http://schemas.microsoft.com/office/powerpoint/2010/main" val="128262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de Requisitos como obtê-los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Técnicas existentes: </a:t>
            </a:r>
          </a:p>
          <a:p>
            <a:pPr lvl="1"/>
            <a:r>
              <a:rPr lang="pt-BR" dirty="0"/>
              <a:t>Entrevista </a:t>
            </a:r>
          </a:p>
          <a:p>
            <a:pPr lvl="1"/>
            <a:r>
              <a:rPr lang="pt-BR" dirty="0"/>
              <a:t>Questionário </a:t>
            </a:r>
          </a:p>
          <a:p>
            <a:pPr lvl="1"/>
            <a:r>
              <a:rPr lang="pt-BR" dirty="0"/>
              <a:t>Observação direta </a:t>
            </a:r>
          </a:p>
          <a:p>
            <a:pPr lvl="1"/>
            <a:r>
              <a:rPr lang="pt-BR" dirty="0"/>
              <a:t>Sessões brainstorming</a:t>
            </a:r>
          </a:p>
        </p:txBody>
      </p:sp>
    </p:spTree>
    <p:extLst>
      <p:ext uri="{BB962C8B-B14F-4D97-AF65-F5344CB8AC3E}">
        <p14:creationId xmlns:p14="http://schemas.microsoft.com/office/powerpoint/2010/main" val="10449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de Requisitos como obtê-los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Entrevista </a:t>
            </a:r>
          </a:p>
          <a:p>
            <a:pPr lvl="1"/>
            <a:r>
              <a:rPr lang="pt-BR" dirty="0"/>
              <a:t>Usado quanto poucas pessoas conhecem as informações necessárias para o desenvolvimento do sistema. </a:t>
            </a:r>
          </a:p>
          <a:p>
            <a:pPr lvl="1"/>
            <a:r>
              <a:rPr lang="pt-BR" dirty="0"/>
              <a:t>Precisa ser preparada antecipadamente </a:t>
            </a:r>
          </a:p>
          <a:p>
            <a:pPr lvl="1"/>
            <a:r>
              <a:rPr lang="pt-BR" dirty="0"/>
              <a:t>Ter perguntas objetivas </a:t>
            </a:r>
          </a:p>
          <a:p>
            <a:pPr lvl="1"/>
            <a:r>
              <a:rPr lang="pt-BR" dirty="0"/>
              <a:t>Evitar constrangimento dos participantes.</a:t>
            </a:r>
          </a:p>
        </p:txBody>
      </p:sp>
    </p:spTree>
    <p:extLst>
      <p:ext uri="{BB962C8B-B14F-4D97-AF65-F5344CB8AC3E}">
        <p14:creationId xmlns:p14="http://schemas.microsoft.com/office/powerpoint/2010/main" val="13009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Entrevista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Antes: planejar, identificar a posição e responsabilidade do entrevistado, marcar horário, escolher local sossegado. </a:t>
            </a:r>
          </a:p>
          <a:p>
            <a:r>
              <a:rPr lang="pt-BR" dirty="0"/>
              <a:t>Durante: apresente-se informando a finalidade da entrevista, explique as anotações que fizer, não demore mais do que 2 horas, agradeça a contribuição. </a:t>
            </a:r>
          </a:p>
          <a:p>
            <a:r>
              <a:rPr lang="pt-BR" dirty="0"/>
              <a:t>Depois: documente os pontos relevantes; envie a documentação ao entrevistado (aprovação final), envie os resultados para os usuários e seus gerentes</a:t>
            </a:r>
          </a:p>
        </p:txBody>
      </p:sp>
    </p:spTree>
    <p:extLst>
      <p:ext uri="{BB962C8B-B14F-4D97-AF65-F5344CB8AC3E}">
        <p14:creationId xmlns:p14="http://schemas.microsoft.com/office/powerpoint/2010/main" val="57050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Questionário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 quanto muitas pessoas conhecem as informações necessárias para o desenvolvimento do sistema. </a:t>
            </a:r>
          </a:p>
          <a:p>
            <a:r>
              <a:rPr lang="pt-BR" dirty="0"/>
              <a:t>Preparar antecipadamente com questões objetivas </a:t>
            </a:r>
          </a:p>
          <a:p>
            <a:r>
              <a:rPr lang="pt-BR" dirty="0"/>
              <a:t>Desvantagem: comunicação restrita com o usuário e não há troca de informação face a face. A preparação exige tempo.</a:t>
            </a:r>
          </a:p>
        </p:txBody>
      </p:sp>
    </p:spTree>
    <p:extLst>
      <p:ext uri="{BB962C8B-B14F-4D97-AF65-F5344CB8AC3E}">
        <p14:creationId xmlns:p14="http://schemas.microsoft.com/office/powerpoint/2010/main" val="253864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Questionário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Preparação: identificar o tipo de informação que deseja obter. Enviar carta acompanhando o questionário enfatizando a sua importância. </a:t>
            </a:r>
          </a:p>
          <a:p>
            <a:r>
              <a:rPr lang="pt-BR" dirty="0"/>
              <a:t>Identificar quem responderá: nome, função e localização. </a:t>
            </a:r>
          </a:p>
          <a:p>
            <a:r>
              <a:rPr lang="pt-BR" dirty="0"/>
              <a:t>Distribuir com instruções detalhadas de como preencher e o prazo de devolução </a:t>
            </a:r>
          </a:p>
          <a:p>
            <a:r>
              <a:rPr lang="pt-BR" dirty="0"/>
              <a:t>Analisar e consolidar as informações recebidas, documentar as principais descobertas e enviá-las juntamente com cópia do relatório para todos os respondentes.</a:t>
            </a:r>
          </a:p>
        </p:txBody>
      </p:sp>
    </p:spTree>
    <p:extLst>
      <p:ext uri="{BB962C8B-B14F-4D97-AF65-F5344CB8AC3E}">
        <p14:creationId xmlns:p14="http://schemas.microsoft.com/office/powerpoint/2010/main" val="200220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Observação Direta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Utilizada como processamento e confirmação de outros resultados (entrevista e questionário). </a:t>
            </a:r>
          </a:p>
          <a:p>
            <a:r>
              <a:rPr lang="pt-BR" dirty="0"/>
              <a:t>Identificar documentos que devem ser coletados para posterior análise. </a:t>
            </a:r>
          </a:p>
          <a:p>
            <a:r>
              <a:rPr lang="pt-BR" dirty="0"/>
              <a:t>Observar diretamente quem desenvolve o trabalho. </a:t>
            </a:r>
          </a:p>
          <a:p>
            <a:r>
              <a:rPr lang="pt-BR" dirty="0"/>
              <a:t>Deve ter aprovação antecipada das gerências.</a:t>
            </a:r>
          </a:p>
        </p:txBody>
      </p:sp>
    </p:spTree>
    <p:extLst>
      <p:ext uri="{BB962C8B-B14F-4D97-AF65-F5344CB8AC3E}">
        <p14:creationId xmlns:p14="http://schemas.microsoft.com/office/powerpoint/2010/main" val="386902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Útil para obter rapidamente informações sobre a atual situação. </a:t>
            </a:r>
          </a:p>
          <a:p>
            <a:r>
              <a:rPr lang="pt-BR" dirty="0"/>
              <a:t>Reunião pessoas com diferentes níveis de informação e conhecimento sobre o sistema desejado. </a:t>
            </a:r>
          </a:p>
          <a:p>
            <a:r>
              <a:rPr lang="pt-BR" dirty="0"/>
              <a:t>A discussão em grupo é conduzida por um mediador. </a:t>
            </a:r>
          </a:p>
          <a:p>
            <a:r>
              <a:rPr lang="pt-BR" dirty="0"/>
              <a:t>Conceito: diversas cabeças pensam melhor do que uma. </a:t>
            </a:r>
          </a:p>
        </p:txBody>
      </p:sp>
    </p:spTree>
    <p:extLst>
      <p:ext uri="{BB962C8B-B14F-4D97-AF65-F5344CB8AC3E}">
        <p14:creationId xmlns:p14="http://schemas.microsoft.com/office/powerpoint/2010/main" val="364162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Escolha um dos temas abaixo e crie um documento de requisitos para o seu sistema. Inclua requisitos funcionais e não funcionais.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dirty="0"/>
              <a:t>- Oficina Mecânica</a:t>
            </a:r>
          </a:p>
          <a:p>
            <a:pPr marL="457200" lvl="1" indent="0">
              <a:buNone/>
            </a:pPr>
            <a:r>
              <a:rPr lang="pt-BR" dirty="0"/>
              <a:t>- Aluguel de Filmes</a:t>
            </a:r>
          </a:p>
          <a:p>
            <a:pPr marL="457200" lvl="1" indent="0">
              <a:buNone/>
            </a:pPr>
            <a:r>
              <a:rPr lang="pt-BR" dirty="0"/>
              <a:t>- Disque de Táxi</a:t>
            </a:r>
          </a:p>
          <a:p>
            <a:pPr marL="457200" lvl="1" indent="0">
              <a:buNone/>
            </a:pPr>
            <a:r>
              <a:rPr lang="pt-BR" dirty="0"/>
              <a:t>- Entrega de Encomendas</a:t>
            </a:r>
          </a:p>
          <a:p>
            <a:pPr marL="457200" lvl="1" indent="0">
              <a:buNone/>
            </a:pPr>
            <a:r>
              <a:rPr lang="pt-BR" dirty="0"/>
              <a:t>- Assinatura de Revista</a:t>
            </a:r>
          </a:p>
          <a:p>
            <a:pPr marL="457200" lvl="1" indent="0">
              <a:buNone/>
            </a:pPr>
            <a:r>
              <a:rPr lang="pt-BR" dirty="0"/>
              <a:t>- Sistema Escolar</a:t>
            </a:r>
          </a:p>
          <a:p>
            <a:pPr marL="457200" lvl="1" indent="0">
              <a:buNone/>
            </a:pPr>
            <a:r>
              <a:rPr lang="pt-BR" dirty="0"/>
              <a:t>- Lan </a:t>
            </a:r>
            <a:r>
              <a:rPr lang="pt-BR" dirty="0" err="1"/>
              <a:t>House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- Reserva de Buffet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Grupo até 4 pessoas.</a:t>
            </a:r>
          </a:p>
          <a:p>
            <a:r>
              <a:rPr lang="pt-BR" dirty="0"/>
              <a:t>Um aluno será o CLIENTE, os demais são os entrevistadores/</a:t>
            </a:r>
            <a:r>
              <a:rPr lang="pt-BR" dirty="0" err="1"/>
              <a:t>desenvolverores</a:t>
            </a:r>
            <a:r>
              <a:rPr lang="pt-BR" dirty="0"/>
              <a:t>.</a:t>
            </a:r>
          </a:p>
          <a:p>
            <a:r>
              <a:rPr lang="pt-BR" dirty="0"/>
              <a:t>Crie uma pasta com o nome requisitos no projeto do </a:t>
            </a:r>
            <a:r>
              <a:rPr lang="pt-BR" dirty="0" err="1"/>
              <a:t>github</a:t>
            </a:r>
            <a:r>
              <a:rPr lang="pt-BR" dirty="0"/>
              <a:t> e envie o link para o </a:t>
            </a:r>
            <a:r>
              <a:rPr lang="pt-BR" dirty="0" err="1"/>
              <a:t>email</a:t>
            </a:r>
            <a:r>
              <a:rPr lang="pt-BR"/>
              <a:t>: a.sousajose@gmail.com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77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Roteiro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de requisitos</a:t>
            </a:r>
          </a:p>
          <a:p>
            <a:r>
              <a:rPr lang="pt-BR" dirty="0"/>
              <a:t>Definição de requisitos do sistema</a:t>
            </a:r>
          </a:p>
          <a:p>
            <a:r>
              <a:rPr lang="pt-BR" dirty="0"/>
              <a:t>Requisitos Funcionais</a:t>
            </a:r>
          </a:p>
          <a:p>
            <a:r>
              <a:rPr lang="pt-BR" dirty="0"/>
              <a:t>Requisitos Não Funcionais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02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de 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1º passo no modelo do processo. O que devo fazer e não a forma como será implementado. Serve como contrato entre desenvolvedor e comprador.</a:t>
            </a:r>
          </a:p>
          <a:p>
            <a:r>
              <a:rPr lang="pt-BR" dirty="0"/>
              <a:t>É o processo de aquisição, refinamento e verificação das necessidades do sistema.</a:t>
            </a:r>
          </a:p>
          <a:p>
            <a:r>
              <a:rPr lang="pt-BR" dirty="0"/>
              <a:t>O objetivo é sistematizar o processo de definição dos requisitos, obtendo uma especificação correta e completa do mesmo para elaboração do Documento de Requisitos.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54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clássica sobre diferentes visões de um requis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1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9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Definição de Requisitos do Sistemas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Obter os requisitos do sistema como um todo estabelecendo um conjunto de objetivos gerais que o sistema deve cumprir;</a:t>
            </a:r>
          </a:p>
          <a:p>
            <a:r>
              <a:rPr lang="pt-BR" dirty="0"/>
              <a:t>Características do que o sistema deve fazer e não o que deve ser implementado;</a:t>
            </a:r>
          </a:p>
          <a:p>
            <a:r>
              <a:rPr lang="pt-BR" dirty="0"/>
              <a:t>Utilizados pelos: usuários finais de sistemas, desenvolvedores de software e arquitetos de sistemas.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453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 Funcionais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declarações de funções de como o sistema deve reagir a entradas específicas e como deve comportar em determinadas situações. É uma interação entre o sistema e o seu ambiente. Algumas vezes, os requisitos funcionais podem também explicitamente declarar o que o sistema não deve fazer. A especificação deve ser completa e consistente.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8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 Funcionais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  <a:p>
            <a:pPr marL="457200" lvl="1" indent="0">
              <a:buNone/>
            </a:pPr>
            <a:r>
              <a:rPr lang="pt-BR" dirty="0"/>
              <a:t>-O sistema deve permitir a inclusão, alteração e remoção de funcionários com os seguintes atributos: nome, endereço,  </a:t>
            </a:r>
            <a:r>
              <a:rPr lang="pt-BR" dirty="0" err="1"/>
              <a:t>cidade,etc</a:t>
            </a:r>
            <a:r>
              <a:rPr lang="pt-BR" dirty="0"/>
              <a:t>).</a:t>
            </a:r>
          </a:p>
          <a:p>
            <a:pPr marL="457200" lvl="1" indent="0">
              <a:buNone/>
            </a:pPr>
            <a:r>
              <a:rPr lang="pt-BR" dirty="0"/>
              <a:t>-O usuário deve ser capaz de buscar todo o conjunto inicial do BD ou selecionar um subconjunto a partir dele.</a:t>
            </a:r>
          </a:p>
          <a:p>
            <a:pPr marL="457200" lvl="1" indent="0">
              <a:buNone/>
            </a:pPr>
            <a:r>
              <a:rPr lang="pt-BR" dirty="0"/>
              <a:t>-O sistema fornecerá telas apropriadas para o usuário ler documentos</a:t>
            </a:r>
          </a:p>
          <a:p>
            <a:pPr marL="457200" lvl="1" indent="0">
              <a:buNone/>
            </a:pPr>
            <a:r>
              <a:rPr lang="pt-BR" dirty="0"/>
              <a:t>-Cada pedido tem um único identificador.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06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 Não Funcionais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Organizacionais: refere-se a políticas e procedimentos nas organizações do cliente e do desenvolvedor.</a:t>
            </a:r>
          </a:p>
          <a:p>
            <a:pPr lvl="1"/>
            <a:r>
              <a:rPr lang="pt-BR" dirty="0"/>
              <a:t>entrega,  implementação, padrões de processo</a:t>
            </a:r>
          </a:p>
          <a:p>
            <a:pPr lvl="1"/>
            <a:endParaRPr lang="pt-BR" dirty="0"/>
          </a:p>
          <a:p>
            <a:r>
              <a:rPr lang="pt-BR" dirty="0"/>
              <a:t>Externos: refere-se a fatores externos ao sistema e ao seu processo de desenvolvimento.</a:t>
            </a:r>
          </a:p>
          <a:p>
            <a:pPr lvl="1"/>
            <a:r>
              <a:rPr lang="pt-BR" dirty="0"/>
              <a:t>interoperabilidade (interação do sistema com outros), éticos, legais (privacidade e de segurança)</a:t>
            </a:r>
          </a:p>
          <a:p>
            <a:endParaRPr lang="pt-BR" dirty="0"/>
          </a:p>
          <a:p>
            <a:r>
              <a:rPr lang="pt-BR" dirty="0"/>
              <a:t>De produto: especificam o comportamento do produto.</a:t>
            </a:r>
          </a:p>
          <a:p>
            <a:pPr lvl="1"/>
            <a:r>
              <a:rPr lang="pt-BR" dirty="0"/>
              <a:t>eficiência (desempenho, espaço, rapidez, memória), confiabilidade, portabilidade.</a:t>
            </a:r>
          </a:p>
        </p:txBody>
      </p:sp>
    </p:spTree>
    <p:extLst>
      <p:ext uri="{BB962C8B-B14F-4D97-AF65-F5344CB8AC3E}">
        <p14:creationId xmlns:p14="http://schemas.microsoft.com/office/powerpoint/2010/main" val="220355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 Não Funcionais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Organizacional: o processo de desenvolvimento de sistema e os documentos a serem entregues deverão estar de acordo com o processo e os produtos a serem entregues que foram definidos.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Externo: o sistema não deverá revelar aos operadores nenhuma informação pessoal sobre os clientes.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 produto: toda comunicação necessária entre o ambiente X e o usuário deve ser expressa no conjunto padrão de caracteres ANSI.</a:t>
            </a:r>
          </a:p>
        </p:txBody>
      </p:sp>
    </p:spTree>
    <p:extLst>
      <p:ext uri="{BB962C8B-B14F-4D97-AF65-F5344CB8AC3E}">
        <p14:creationId xmlns:p14="http://schemas.microsoft.com/office/powerpoint/2010/main" val="286446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880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Engenharia de Software</vt:lpstr>
      <vt:lpstr>Roteiro</vt:lpstr>
      <vt:lpstr>Análise de Requisitos</vt:lpstr>
      <vt:lpstr>PowerPoint Presentation</vt:lpstr>
      <vt:lpstr>Definição de Requisitos do Sistemas</vt:lpstr>
      <vt:lpstr>Requisitos Funcionais </vt:lpstr>
      <vt:lpstr>Requisitos Funcionais</vt:lpstr>
      <vt:lpstr>Requisitos Não Funcionais</vt:lpstr>
      <vt:lpstr>Requisitos Não Funcionais</vt:lpstr>
      <vt:lpstr>Requisitos Não Funcionais</vt:lpstr>
      <vt:lpstr>Análise de Requisitos como obtê-los</vt:lpstr>
      <vt:lpstr>Análise de Requisitos como obtê-los</vt:lpstr>
      <vt:lpstr>Entrevista</vt:lpstr>
      <vt:lpstr>Questionário</vt:lpstr>
      <vt:lpstr>Questionário</vt:lpstr>
      <vt:lpstr>Observação Direta</vt:lpstr>
      <vt:lpstr>Brainstorming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jose</dc:creator>
  <cp:lastModifiedBy>jose</cp:lastModifiedBy>
  <cp:revision>6</cp:revision>
  <dcterms:created xsi:type="dcterms:W3CDTF">2016-05-25T19:19:14Z</dcterms:created>
  <dcterms:modified xsi:type="dcterms:W3CDTF">2016-05-25T20:14:41Z</dcterms:modified>
</cp:coreProperties>
</file>