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webextensions/webextension1.xml" ContentType="application/vnd.ms-office.webextension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webextensions/webextension2.xml" ContentType="application/vnd.ms-office.webextension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webextensions/webextension3.xml" ContentType="application/vnd.ms-office.webextension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webextensions/webextension4.xml" ContentType="application/vnd.ms-office.webextension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webextensions/webextension5.xml" ContentType="application/vnd.ms-office.webextension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webextensions/webextension6.xml" ContentType="application/vnd.ms-office.webextension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webextensions/webextension7.xml" ContentType="application/vnd.ms-office.webextension+xml"/>
  <Override PartName="/ppt/notesSlides/notesSlide63.xml" ContentType="application/vnd.openxmlformats-officedocument.presentationml.notesSlide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D46E8-75AB-4119-86A4-104455195534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45515-8B61-4CE0-98CE-0F10A89691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3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51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87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9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67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59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6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492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64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29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71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04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17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840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120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413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5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86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07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574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64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9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935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344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83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8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842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589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819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543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9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86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1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43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3340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951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92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18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478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99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516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1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078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90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014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980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440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21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1836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1912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28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2524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592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08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41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712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79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5184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142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2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99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8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29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1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1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6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3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79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2B36-D7F1-47AF-BA69-A6C141054679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B0FE-798F-4DBE-93F3-5209F8F102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ypertext_Transfer_Protoco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RU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sta_de_c%C3%B3digos_de_status_HTT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73727506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Então perceba que o </a:t>
            </a:r>
            <a:r>
              <a:rPr lang="pt-PT" sz="3200" b="1">
                <a:solidFill>
                  <a:schemeClr val="dk1"/>
                </a:solidFill>
              </a:rPr>
              <a:t>cliente</a:t>
            </a:r>
            <a:r>
              <a:rPr lang="pt-PT" sz="3200">
                <a:solidFill>
                  <a:schemeClr val="dk1"/>
                </a:solidFill>
              </a:rPr>
              <a:t> envia uma requisição com um </a:t>
            </a:r>
            <a:r>
              <a:rPr lang="pt-PT" sz="3200" b="1">
                <a:solidFill>
                  <a:schemeClr val="dk1"/>
                </a:solidFill>
              </a:rPr>
              <a:t>verbo HTTP</a:t>
            </a:r>
            <a:r>
              <a:rPr lang="pt-PT" sz="3200">
                <a:solidFill>
                  <a:schemeClr val="dk1"/>
                </a:solidFill>
              </a:rPr>
              <a:t> e seus cabeçalhos, depois de recebida e tratada o servidor responde com um </a:t>
            </a:r>
            <a:r>
              <a:rPr lang="pt-PT" sz="3200" b="1">
                <a:solidFill>
                  <a:schemeClr val="dk1"/>
                </a:solidFill>
              </a:rPr>
              <a:t>STATUS CODE</a:t>
            </a:r>
            <a:r>
              <a:rPr lang="pt-PT" sz="3200">
                <a:solidFill>
                  <a:schemeClr val="dk1"/>
                </a:solidFill>
              </a:rPr>
              <a:t> e seus cabeçalhos.</a:t>
            </a:r>
          </a:p>
        </p:txBody>
      </p:sp>
    </p:spTree>
    <p:extLst>
      <p:ext uri="{BB962C8B-B14F-4D97-AF65-F5344CB8AC3E}">
        <p14:creationId xmlns:p14="http://schemas.microsoft.com/office/powerpoint/2010/main" val="196870590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2356718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pt-PT" sz="3200">
                <a:solidFill>
                  <a:schemeClr val="dk1"/>
                </a:solidFill>
              </a:rPr>
              <a:t>O protocolo </a:t>
            </a:r>
            <a:r>
              <a:rPr lang="pt-PT" sz="3200" b="1">
                <a:solidFill>
                  <a:schemeClr val="dk1"/>
                </a:solidFill>
              </a:rPr>
              <a:t>HTTP</a:t>
            </a:r>
            <a:r>
              <a:rPr lang="pt-PT" sz="3200">
                <a:solidFill>
                  <a:schemeClr val="dk1"/>
                </a:solidFill>
              </a:rPr>
              <a:t> possui um conjunto de métodos/verbos que o cliente pode invocar, veja abaixo a lista dos verbos mais usados:</a:t>
            </a:r>
          </a:p>
        </p:txBody>
      </p:sp>
    </p:spTree>
    <p:extLst>
      <p:ext uri="{BB962C8B-B14F-4D97-AF65-F5344CB8AC3E}">
        <p14:creationId xmlns:p14="http://schemas.microsoft.com/office/powerpoint/2010/main" val="120693085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GET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Requisita um representação do recurso especificado (O mesmo recurso pode ter várias representações, ao exemplo de serviços que retornam XML e JSON).</a:t>
            </a:r>
          </a:p>
        </p:txBody>
      </p:sp>
    </p:spTree>
    <p:extLst>
      <p:ext uri="{BB962C8B-B14F-4D97-AF65-F5344CB8AC3E}">
        <p14:creationId xmlns:p14="http://schemas.microsoft.com/office/powerpoint/2010/main" val="4088550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HEAD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Retorna os cabeçalhos de uma resposta (sem o corpo contendo o recurso)</a:t>
            </a:r>
          </a:p>
        </p:txBody>
      </p:sp>
    </p:spTree>
    <p:extLst>
      <p:ext uri="{BB962C8B-B14F-4D97-AF65-F5344CB8AC3E}">
        <p14:creationId xmlns:p14="http://schemas.microsoft.com/office/powerpoint/2010/main" val="71850598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POST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Envia uma entidade e requisita que o servidor aceita-a como subordinada do recurso identificado pela URI.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7101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PUT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Requisita que uma entidade seja armazenada embaixo da URI fornecida. Se a URI se refere a um recurso que já existe, ele é modificado; se a URI não aponta para um recurso existente, então o servidor pode criar o recurso com essa URI.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6185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DELETE</a:t>
            </a:r>
            <a:r>
              <a:rPr lang="pt-PT" sz="320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Apaga o recurso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161099140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TRACE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Ecoa de volta a requisição recebida para que o cliente veja se houveram mudanças e adições feitas por servidores intermediários.</a:t>
            </a:r>
          </a:p>
        </p:txBody>
      </p:sp>
    </p:spTree>
    <p:extLst>
      <p:ext uri="{BB962C8B-B14F-4D97-AF65-F5344CB8AC3E}">
        <p14:creationId xmlns:p14="http://schemas.microsoft.com/office/powerpoint/2010/main" val="320675965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OPTIONS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Retorna os métodos HTTP que o servidor suporta para a URL especificada.</a:t>
            </a:r>
          </a:p>
        </p:txBody>
      </p:sp>
    </p:spTree>
    <p:extLst>
      <p:ext uri="{BB962C8B-B14F-4D97-AF65-F5344CB8AC3E}">
        <p14:creationId xmlns:p14="http://schemas.microsoft.com/office/powerpoint/2010/main" val="333468286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 dirty="0">
                <a:solidFill>
                  <a:schemeClr val="dk1"/>
                </a:solidFill>
              </a:rPr>
              <a:t>O módulo </a:t>
            </a:r>
            <a:r>
              <a:rPr lang="pt-PT" sz="3200" b="1" dirty="0">
                <a:solidFill>
                  <a:schemeClr val="dk1"/>
                </a:solidFill>
              </a:rPr>
              <a:t>http</a:t>
            </a:r>
            <a:r>
              <a:rPr lang="pt-PT" sz="3200" dirty="0">
                <a:solidFill>
                  <a:schemeClr val="dk1"/>
                </a:solidFill>
              </a:rPr>
              <a:t> é o principal módulo da nossas aplicações pois é com ele que criamos um servidor web para fornecer nossos sistemas.</a:t>
            </a:r>
          </a:p>
          <a:p>
            <a:pPr indent="10837062">
              <a:lnSpc>
                <a:spcPct val="115000"/>
              </a:lnSpc>
            </a:pPr>
            <a:endParaRPr sz="32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 dirty="0">
                <a:solidFill>
                  <a:schemeClr val="dk1"/>
                </a:solidFill>
              </a:rPr>
              <a:t>Ele trabalha com diversas funcionalidades do protocolo </a:t>
            </a:r>
            <a:r>
              <a:rPr lang="pt-PT" sz="3200" u="sng" dirty="0">
                <a:hlinkClick r:id="rId3"/>
              </a:rPr>
              <a:t>HTTP</a:t>
            </a:r>
            <a:r>
              <a:rPr lang="pt-PT" sz="3200" dirty="0">
                <a:solidFill>
                  <a:schemeClr val="dk1"/>
                </a:solidFill>
              </a:rPr>
              <a:t>, porém não iremos abranger todas.</a:t>
            </a:r>
          </a:p>
          <a:p>
            <a:endParaRPr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035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CONNECT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Converte a requisição de conexão para um túnel TCP/IP transparente, usualmente para facilitar comunicação criptografada com SSL (HTTPS) através de um proxy HTTP não criptografado.</a:t>
            </a:r>
          </a:p>
        </p:txBody>
      </p:sp>
    </p:spTree>
    <p:extLst>
      <p:ext uri="{BB962C8B-B14F-4D97-AF65-F5344CB8AC3E}">
        <p14:creationId xmlns:p14="http://schemas.microsoft.com/office/powerpoint/2010/main" val="411573021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dk1"/>
                </a:solidFill>
              </a:rPr>
              <a:t>PATCH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Usado para aplicar modificações parciais a um recurso.</a:t>
            </a:r>
          </a:p>
        </p:txBody>
      </p:sp>
    </p:spTree>
    <p:extLst>
      <p:ext uri="{BB962C8B-B14F-4D97-AF65-F5344CB8AC3E}">
        <p14:creationId xmlns:p14="http://schemas.microsoft.com/office/powerpoint/2010/main" val="24903890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/>
        </p:nvSpPr>
        <p:spPr>
          <a:xfrm>
            <a:off x="1078201" y="572600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 algn="ctr"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 algn="ctr"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 algn="ctr"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 indent="-93131" algn="ctr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E são com 4 verbos diferentes que criamos um </a:t>
            </a:r>
            <a:r>
              <a:rPr lang="pt-PT" sz="3200" u="sng">
                <a:hlinkClick r:id="rId3"/>
              </a:rPr>
              <a:t>CRUD</a:t>
            </a:r>
            <a:r>
              <a:rPr lang="pt-PT" sz="3200">
                <a:solidFill>
                  <a:schemeClr val="dk1"/>
                </a:solidFill>
              </a:rPr>
              <a:t>, que é </a:t>
            </a:r>
            <a:r>
              <a:rPr lang="pt-PT" sz="3200" b="1">
                <a:solidFill>
                  <a:schemeClr val="dk1"/>
                </a:solidFill>
              </a:rPr>
              <a:t>essencial em qualquer sistema</a:t>
            </a:r>
            <a:r>
              <a:rPr lang="pt-PT" sz="3200">
                <a:solidFill>
                  <a:schemeClr val="dk1"/>
                </a:solidFill>
              </a:rPr>
              <a:t>.</a:t>
            </a:r>
          </a:p>
          <a:p>
            <a:pPr indent="3293451">
              <a:lnSpc>
                <a:spcPct val="115000"/>
              </a:lnSpc>
              <a:buClr>
                <a:schemeClr val="dk1"/>
              </a:buClr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48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4091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No CRUD precisamos ter 4 ações:</a:t>
            </a:r>
          </a:p>
          <a:p>
            <a:pPr indent="3293451">
              <a:lnSpc>
                <a:spcPct val="115000"/>
              </a:lnSpc>
              <a:buClr>
                <a:schemeClr val="dk1"/>
              </a:buClr>
            </a:pPr>
            <a:endParaRPr sz="3200">
              <a:solidFill>
                <a:schemeClr val="dk1"/>
              </a:solidFill>
            </a:endParaRP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- Create</a:t>
            </a: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- Retrieve/Read</a:t>
            </a: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- Update</a:t>
            </a: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- Delete</a:t>
            </a:r>
          </a:p>
          <a:p>
            <a:pPr>
              <a:lnSpc>
                <a:spcPct val="115000"/>
              </a:lnSpc>
            </a:pPr>
            <a:endParaRPr sz="48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76914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76529927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Os códigos de retorno HTTP são compostos por 3 dígitos que seguem um formato padrão dando melhor direcionamento para a identificação correta do retorno.</a:t>
            </a:r>
          </a:p>
        </p:txBody>
      </p:sp>
    </p:spTree>
    <p:extLst>
      <p:ext uri="{BB962C8B-B14F-4D97-AF65-F5344CB8AC3E}">
        <p14:creationId xmlns:p14="http://schemas.microsoft.com/office/powerpoint/2010/main" val="232466428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Os códigos de </a:t>
            </a:r>
            <a:r>
              <a:rPr lang="pt-PT" sz="3200" i="1">
                <a:solidFill>
                  <a:schemeClr val="dk1"/>
                </a:solidFill>
              </a:rPr>
              <a:t>status</a:t>
            </a:r>
            <a:r>
              <a:rPr lang="pt-PT" sz="3200">
                <a:solidFill>
                  <a:schemeClr val="dk1"/>
                </a:solidFill>
              </a:rPr>
              <a:t> são divididos em:</a:t>
            </a:r>
          </a:p>
        </p:txBody>
      </p:sp>
    </p:spTree>
    <p:extLst>
      <p:ext uri="{BB962C8B-B14F-4D97-AF65-F5344CB8AC3E}">
        <p14:creationId xmlns:p14="http://schemas.microsoft.com/office/powerpoint/2010/main" val="4256628315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1XX Informacional</a:t>
            </a:r>
          </a:p>
        </p:txBody>
      </p:sp>
    </p:spTree>
    <p:extLst>
      <p:ext uri="{BB962C8B-B14F-4D97-AF65-F5344CB8AC3E}">
        <p14:creationId xmlns:p14="http://schemas.microsoft.com/office/powerpoint/2010/main" val="3742773837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Não há necessidade de se preocupar com este, serve apenas para informar que a informação foi recebida e que o processo continua.</a:t>
            </a:r>
          </a:p>
        </p:txBody>
      </p:sp>
    </p:spTree>
    <p:extLst>
      <p:ext uri="{BB962C8B-B14F-4D97-AF65-F5344CB8AC3E}">
        <p14:creationId xmlns:p14="http://schemas.microsoft.com/office/powerpoint/2010/main" val="284942647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2XX Sucesso</a:t>
            </a:r>
          </a:p>
        </p:txBody>
      </p:sp>
    </p:spTree>
    <p:extLst>
      <p:ext uri="{BB962C8B-B14F-4D97-AF65-F5344CB8AC3E}">
        <p14:creationId xmlns:p14="http://schemas.microsoft.com/office/powerpoint/2010/main" val="227527788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506033" y="532667"/>
            <a:ext cx="11252400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endParaRPr sz="3200" b="1">
              <a:solidFill>
                <a:schemeClr val="dk1"/>
              </a:solidFill>
            </a:endParaRPr>
          </a:p>
          <a:p>
            <a:pPr algn="ctr"/>
            <a:endParaRPr sz="3200" b="1">
              <a:solidFill>
                <a:schemeClr val="dk1"/>
              </a:solidFill>
            </a:endParaRPr>
          </a:p>
          <a:p>
            <a:pPr algn="ctr"/>
            <a:endParaRPr sz="3200" b="1">
              <a:solidFill>
                <a:schemeClr val="dk1"/>
              </a:solidFill>
            </a:endParaRPr>
          </a:p>
          <a:p>
            <a:pPr algn="ctr"/>
            <a:endParaRPr sz="3200" b="1">
              <a:solidFill>
                <a:schemeClr val="dk1"/>
              </a:solidFill>
            </a:endParaRPr>
          </a:p>
          <a:p>
            <a:pPr algn="ctr"/>
            <a:endParaRPr sz="3200" b="1">
              <a:solidFill>
                <a:schemeClr val="dk1"/>
              </a:solidFill>
            </a:endParaRPr>
          </a:p>
          <a:p>
            <a:pPr algn="ctr"/>
            <a:r>
              <a:rPr lang="pt-PT" sz="3200" b="1">
                <a:solidFill>
                  <a:schemeClr val="dk1"/>
                </a:solidFill>
              </a:rPr>
              <a:t>Esse é um módulo nativo, não necessitando que seja instalado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121365695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Significa que o pedido foi recebido com sucesso. É o que sempre acontece quando suas páginas são carregadas</a:t>
            </a:r>
          </a:p>
          <a:p>
            <a:pPr indent="8119330">
              <a:lnSpc>
                <a:spcPct val="115000"/>
              </a:lnSpc>
              <a:buClr>
                <a:schemeClr val="dk1"/>
              </a:buClr>
            </a:pPr>
            <a:endParaRPr sz="3200">
              <a:solidFill>
                <a:schemeClr val="dk1"/>
              </a:solidFill>
            </a:endParaRPr>
          </a:p>
          <a:p>
            <a:pPr indent="8119330">
              <a:lnSpc>
                <a:spcPct val="115000"/>
              </a:lnSpc>
              <a:buClr>
                <a:schemeClr val="dk1"/>
              </a:buClr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40898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200 – OK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O pedido ao servidor foi atendido com sucesso. A página web existe e será enviada ao user-agent (navegador, robô de busca…).</a:t>
            </a:r>
          </a:p>
        </p:txBody>
      </p:sp>
    </p:spTree>
    <p:extLst>
      <p:ext uri="{BB962C8B-B14F-4D97-AF65-F5344CB8AC3E}">
        <p14:creationId xmlns:p14="http://schemas.microsoft.com/office/powerpoint/2010/main" val="3489249404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3XX Redirecionamento</a:t>
            </a:r>
          </a:p>
        </p:txBody>
      </p:sp>
    </p:spTree>
    <p:extLst>
      <p:ext uri="{BB962C8B-B14F-4D97-AF65-F5344CB8AC3E}">
        <p14:creationId xmlns:p14="http://schemas.microsoft.com/office/powerpoint/2010/main" val="314805664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 dirty="0">
                <a:solidFill>
                  <a:schemeClr val="dk1"/>
                </a:solidFill>
              </a:rPr>
              <a:t>Serve para avisar direto no cabeçalho HTTP uma mudança de página. Diferente de um Meta Refresh ou usar javascript, ele permite um redirecionamento, e é  importante para SEO.</a:t>
            </a:r>
          </a:p>
        </p:txBody>
      </p:sp>
    </p:spTree>
    <p:extLst>
      <p:ext uri="{BB962C8B-B14F-4D97-AF65-F5344CB8AC3E}">
        <p14:creationId xmlns:p14="http://schemas.microsoft.com/office/powerpoint/2010/main" val="3427175462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302 – Movido Temporariamente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Serve também para mover, mas com função temporária. A vantagem é que você pode reverter isto. Funciona bem para manutenções ou alteração não definitiva. O robô de busca continua visitando o endereço original.</a:t>
            </a:r>
          </a:p>
        </p:txBody>
      </p:sp>
    </p:spTree>
    <p:extLst>
      <p:ext uri="{BB962C8B-B14F-4D97-AF65-F5344CB8AC3E}">
        <p14:creationId xmlns:p14="http://schemas.microsoft.com/office/powerpoint/2010/main" val="118355265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4XX Erro do Cliente</a:t>
            </a:r>
          </a:p>
        </p:txBody>
      </p:sp>
    </p:spTree>
    <p:extLst>
      <p:ext uri="{BB962C8B-B14F-4D97-AF65-F5344CB8AC3E}">
        <p14:creationId xmlns:p14="http://schemas.microsoft.com/office/powerpoint/2010/main" val="2876573172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Deve ser tratado com atenção pois o conteúdo não estará acessível para o visitante nem para o site de busca. Problema para indexar.</a:t>
            </a:r>
          </a:p>
        </p:txBody>
      </p:sp>
    </p:spTree>
    <p:extLst>
      <p:ext uri="{BB962C8B-B14F-4D97-AF65-F5344CB8AC3E}">
        <p14:creationId xmlns:p14="http://schemas.microsoft.com/office/powerpoint/2010/main" val="3550284293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401 – Não autorizado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O acesso a página não esta autorizado pois possivelmente a pessoa não está logada. Isto impede de uma página ser indexada por exemplo.</a:t>
            </a:r>
          </a:p>
        </p:txBody>
      </p:sp>
    </p:spTree>
    <p:extLst>
      <p:ext uri="{BB962C8B-B14F-4D97-AF65-F5344CB8AC3E}">
        <p14:creationId xmlns:p14="http://schemas.microsoft.com/office/powerpoint/2010/main" val="1737220548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403 – Proibido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Neste caso o robô de busca também não terá como indexar o conteúdo.</a:t>
            </a:r>
          </a:p>
        </p:txBody>
      </p:sp>
    </p:spTree>
    <p:extLst>
      <p:ext uri="{BB962C8B-B14F-4D97-AF65-F5344CB8AC3E}">
        <p14:creationId xmlns:p14="http://schemas.microsoft.com/office/powerpoint/2010/main" val="380673512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404 – Não encontrado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É o código de retorno pode ser uma página ou arquivo que não existe no servidor, como um arquivo apagado. Pode ser usado para apresentar uma página com conteúdos relacionados à URL procurada.</a:t>
            </a:r>
          </a:p>
        </p:txBody>
      </p:sp>
    </p:spTree>
    <p:extLst>
      <p:ext uri="{BB962C8B-B14F-4D97-AF65-F5344CB8AC3E}">
        <p14:creationId xmlns:p14="http://schemas.microsoft.com/office/powerpoint/2010/main" val="24442856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Como usar</a:t>
            </a:r>
          </a:p>
        </p:txBody>
      </p:sp>
    </p:spTree>
    <p:extLst>
      <p:ext uri="{BB962C8B-B14F-4D97-AF65-F5344CB8AC3E}">
        <p14:creationId xmlns:p14="http://schemas.microsoft.com/office/powerpoint/2010/main" val="3110030032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5XX Erro do Servidor</a:t>
            </a:r>
          </a:p>
        </p:txBody>
      </p:sp>
    </p:spTree>
    <p:extLst>
      <p:ext uri="{BB962C8B-B14F-4D97-AF65-F5344CB8AC3E}">
        <p14:creationId xmlns:p14="http://schemas.microsoft.com/office/powerpoint/2010/main" val="127964346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O servidor não consegui atender o pedido por algum erro. Também não permitirá a indexação da página.</a:t>
            </a:r>
          </a:p>
        </p:txBody>
      </p:sp>
    </p:spTree>
    <p:extLst>
      <p:ext uri="{BB962C8B-B14F-4D97-AF65-F5344CB8AC3E}">
        <p14:creationId xmlns:p14="http://schemas.microsoft.com/office/powerpoint/2010/main" val="1526918549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500 – Erro interno do servidor</a:t>
            </a:r>
          </a:p>
        </p:txBody>
      </p:sp>
    </p:spTree>
    <p:extLst>
      <p:ext uri="{BB962C8B-B14F-4D97-AF65-F5344CB8AC3E}">
        <p14:creationId xmlns:p14="http://schemas.microsoft.com/office/powerpoint/2010/main" val="2899328422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chemeClr val="dk1"/>
                </a:solidFill>
              </a:rPr>
              <a:t>503 – Serviço indisponível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Pode ser um erro temporário. Uma manutenção ou uma grande quantidade de acessos pode derrubar o servidor.</a:t>
            </a:r>
          </a:p>
        </p:txBody>
      </p:sp>
    </p:spTree>
    <p:extLst>
      <p:ext uri="{BB962C8B-B14F-4D97-AF65-F5344CB8AC3E}">
        <p14:creationId xmlns:p14="http://schemas.microsoft.com/office/powerpoint/2010/main" val="1551738244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1078201" y="572600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endParaRPr sz="2400"/>
          </a:p>
          <a:p>
            <a:pPr algn="ctr">
              <a:lnSpc>
                <a:spcPct val="115000"/>
              </a:lnSpc>
            </a:pPr>
            <a:r>
              <a:rPr lang="pt-PT" sz="3200" u="sng">
                <a:hlinkClick r:id="rId3"/>
              </a:rPr>
              <a:t>Lista dos códigos de </a:t>
            </a:r>
            <a:r>
              <a:rPr lang="pt-PT" sz="3200" i="1" u="sng">
                <a:hlinkClick r:id="rId3"/>
              </a:rPr>
              <a:t>status</a:t>
            </a:r>
            <a:r>
              <a:rPr lang="pt-PT" sz="320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343009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b="1"/>
              <a:t>createServer</a:t>
            </a:r>
          </a:p>
        </p:txBody>
      </p:sp>
    </p:spTree>
    <p:extLst>
      <p:ext uri="{BB962C8B-B14F-4D97-AF65-F5344CB8AC3E}">
        <p14:creationId xmlns:p14="http://schemas.microsoft.com/office/powerpoint/2010/main" val="881392507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Para iniciarmos um servidor HTTP utilizaremos a função </a:t>
            </a:r>
            <a:r>
              <a:rPr lang="pt-PT" sz="3200" b="1">
                <a:solidFill>
                  <a:schemeClr val="dk1"/>
                </a:solidFill>
              </a:rPr>
              <a:t>createServer</a:t>
            </a:r>
            <a:r>
              <a:rPr lang="pt-PT" sz="3200">
                <a:solidFill>
                  <a:schemeClr val="dk1"/>
                </a:solidFill>
              </a:rPr>
              <a:t> que recebe uma função com 2 parâmetros:</a:t>
            </a:r>
          </a:p>
          <a:p>
            <a:pPr indent="-93131">
              <a:lnSpc>
                <a:spcPct val="115000"/>
              </a:lnSpc>
              <a:buClr>
                <a:schemeClr val="dk1"/>
              </a:buClr>
            </a:pPr>
            <a:endParaRPr sz="3200">
              <a:solidFill>
                <a:schemeClr val="dk1"/>
              </a:solidFill>
            </a:endParaRP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- request;</a:t>
            </a:r>
          </a:p>
          <a:p>
            <a:pPr indent="-93131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pt-PT" sz="3200">
                <a:solidFill>
                  <a:schemeClr val="dk1"/>
                </a:solidFill>
              </a:rPr>
              <a:t>- response.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00504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522191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ctrTitle"/>
          </p:nvPr>
        </p:nvSpPr>
        <p:spPr>
          <a:xfrm>
            <a:off x="1446727" y="4020109"/>
            <a:ext cx="9144000" cy="938257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OU</a:t>
            </a:r>
            <a:br>
              <a:rPr lang="pt-BR" dirty="0"/>
            </a:br>
            <a:br>
              <a:rPr lang="pt-BR" dirty="0"/>
            </a:b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522906009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/>
        </p:nvSpPr>
        <p:spPr>
          <a:xfrm>
            <a:off x="815127" y="494030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endParaRPr lang="pt-BR" sz="2400" b="1" dirty="0">
              <a:solidFill>
                <a:srgbClr val="000000"/>
              </a:solidFill>
              <a:latin typeface="Monaco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13175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pt-PT" sz="3200" dirty="0">
                <a:solidFill>
                  <a:schemeClr val="dk1"/>
                </a:solidFill>
              </a:rPr>
              <a:t>Para utilizar esse módulo basta importá-lo para seu código:</a:t>
            </a:r>
          </a:p>
          <a:p>
            <a:endParaRPr sz="3200" dirty="0">
              <a:solidFill>
                <a:schemeClr val="dk1"/>
              </a:solidFill>
            </a:endParaRPr>
          </a:p>
          <a:p>
            <a:r>
              <a:rPr lang="pt-PT" sz="2400" dirty="0">
                <a:solidFill>
                  <a:schemeClr val="dk1"/>
                </a:solidFill>
              </a:rPr>
              <a:t>require('http')</a:t>
            </a:r>
          </a:p>
        </p:txBody>
      </p:sp>
    </p:spTree>
    <p:extLst>
      <p:ext uri="{BB962C8B-B14F-4D97-AF65-F5344CB8AC3E}">
        <p14:creationId xmlns:p14="http://schemas.microsoft.com/office/powerpoint/2010/main" val="769446629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A única diferença que no primeiro código não atribuimos o servidor em uma variável por isso encadeamos a função </a:t>
            </a:r>
            <a:r>
              <a:rPr lang="pt-PT" sz="2400" b="1">
                <a:solidFill>
                  <a:schemeClr val="dk1"/>
                </a:solidFill>
              </a:rPr>
              <a:t>listen</a:t>
            </a:r>
            <a:r>
              <a:rPr lang="pt-PT" sz="2400">
                <a:solidFill>
                  <a:schemeClr val="dk1"/>
                </a:solidFill>
              </a:rPr>
              <a:t> que faz o servidor </a:t>
            </a:r>
            <a:r>
              <a:rPr lang="pt-PT" sz="2400" i="1">
                <a:solidFill>
                  <a:schemeClr val="dk1"/>
                </a:solidFill>
              </a:rPr>
              <a:t>subir</a:t>
            </a:r>
            <a:r>
              <a:rPr lang="pt-PT" sz="2400">
                <a:solidFill>
                  <a:schemeClr val="dk1"/>
                </a:solidFill>
              </a:rPr>
              <a:t> na porta passada para ela e executando um </a:t>
            </a:r>
            <a:r>
              <a:rPr lang="pt-PT" sz="2400" i="1">
                <a:solidFill>
                  <a:schemeClr val="dk1"/>
                </a:solidFill>
              </a:rPr>
              <a:t>callback</a:t>
            </a:r>
            <a:r>
              <a:rPr lang="pt-PT" sz="2400">
                <a:solidFill>
                  <a:schemeClr val="dk1"/>
                </a:solidFill>
              </a:rPr>
              <a:t> após.</a:t>
            </a:r>
          </a:p>
        </p:txBody>
      </p:sp>
    </p:spTree>
    <p:extLst>
      <p:ext uri="{BB962C8B-B14F-4D97-AF65-F5344CB8AC3E}">
        <p14:creationId xmlns:p14="http://schemas.microsoft.com/office/powerpoint/2010/main" val="2192122965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ctrTitle"/>
          </p:nvPr>
        </p:nvSpPr>
        <p:spPr>
          <a:xfrm>
            <a:off x="415611" y="2060601"/>
            <a:ext cx="11360799" cy="27367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sz="6400" b="1"/>
              <a:t>Percebeu que uma função sem nome foi passada para o createServer?</a:t>
            </a:r>
          </a:p>
        </p:txBody>
      </p:sp>
    </p:spTree>
    <p:extLst>
      <p:ext uri="{BB962C8B-B14F-4D97-AF65-F5344CB8AC3E}">
        <p14:creationId xmlns:p14="http://schemas.microsoft.com/office/powerpoint/2010/main" val="3188828793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indent="-93131">
              <a:lnSpc>
                <a:spcPct val="115000"/>
              </a:lnSpc>
              <a:buClr>
                <a:schemeClr val="dk1"/>
              </a:buClr>
              <a:buSzPct val="61111"/>
            </a:pPr>
            <a:endParaRPr sz="24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992332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Isso se chama </a:t>
            </a:r>
            <a:r>
              <a:rPr lang="pt-PT" sz="3200" b="1">
                <a:solidFill>
                  <a:schemeClr val="dk1"/>
                </a:solidFill>
              </a:rPr>
              <a:t>função anônima</a:t>
            </a:r>
            <a:r>
              <a:rPr lang="pt-PT" sz="3200">
                <a:solidFill>
                  <a:schemeClr val="dk1"/>
                </a:solidFill>
              </a:rPr>
              <a:t> e é uma característica </a:t>
            </a:r>
            <a:r>
              <a:rPr lang="pt-PT" sz="3200" b="1">
                <a:solidFill>
                  <a:schemeClr val="dk1"/>
                </a:solidFill>
              </a:rPr>
              <a:t>muito importante</a:t>
            </a:r>
            <a:r>
              <a:rPr lang="pt-PT" sz="3200">
                <a:solidFill>
                  <a:schemeClr val="dk1"/>
                </a:solidFill>
              </a:rPr>
              <a:t> do JavaScript, nessa função respondemos para o cliente que fez a requisição.</a:t>
            </a:r>
          </a:p>
          <a:p>
            <a:pPr>
              <a:lnSpc>
                <a:spcPct val="115000"/>
              </a:lnSpc>
            </a:pPr>
            <a:endParaRPr sz="3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0414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Mas como estamos trabalhando com o Navegador para acessar nosso servidor vamos retornar um HTML então.</a:t>
            </a:r>
          </a:p>
        </p:txBody>
      </p:sp>
    </p:spTree>
    <p:extLst>
      <p:ext uri="{BB962C8B-B14F-4D97-AF65-F5344CB8AC3E}">
        <p14:creationId xmlns:p14="http://schemas.microsoft.com/office/powerpoint/2010/main" val="2521341775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664586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ctrTitle"/>
          </p:nvPr>
        </p:nvSpPr>
        <p:spPr>
          <a:xfrm>
            <a:off x="415611" y="1541267"/>
            <a:ext cx="11360799" cy="27367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sz="4800" b="1"/>
              <a:t>Então como nós retornamos nossa resposta corretamente?</a:t>
            </a:r>
          </a:p>
        </p:txBody>
      </p:sp>
    </p:spTree>
    <p:extLst>
      <p:ext uri="{BB962C8B-B14F-4D97-AF65-F5344CB8AC3E}">
        <p14:creationId xmlns:p14="http://schemas.microsoft.com/office/powerpoint/2010/main" val="4006548265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ctrTitle"/>
          </p:nvPr>
        </p:nvSpPr>
        <p:spPr>
          <a:xfrm>
            <a:off x="415601" y="2743201"/>
            <a:ext cx="11360799" cy="12151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sz="4800" b="1"/>
              <a:t>Corrigindo o cabeçalho da resposta.</a:t>
            </a:r>
          </a:p>
        </p:txBody>
      </p:sp>
    </p:spTree>
    <p:extLst>
      <p:ext uri="{BB962C8B-B14F-4D97-AF65-F5344CB8AC3E}">
        <p14:creationId xmlns:p14="http://schemas.microsoft.com/office/powerpoint/2010/main" val="1663898915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707762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Aprendemos a enviar um HTML escrevendo ele na resposta, agora é a hora de respondermos com um HTML já criado, então primeiramente crie um </a:t>
            </a:r>
            <a:r>
              <a:rPr lang="pt-PT" sz="3200" b="1">
                <a:solidFill>
                  <a:schemeClr val="dk1"/>
                </a:solidFill>
              </a:rPr>
              <a:t>index.html</a:t>
            </a:r>
            <a:r>
              <a:rPr lang="pt-PT" sz="3200">
                <a:solidFill>
                  <a:schemeClr val="dk1"/>
                </a:solidFill>
              </a:rPr>
              <a:t>, na mesma pasta dos seus códigos, com o seguinte conteúdo:</a:t>
            </a:r>
          </a:p>
        </p:txBody>
      </p:sp>
    </p:spTree>
    <p:extLst>
      <p:ext uri="{BB962C8B-B14F-4D97-AF65-F5344CB8AC3E}">
        <p14:creationId xmlns:p14="http://schemas.microsoft.com/office/powerpoint/2010/main" val="3170692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pt-PT" sz="3200">
                <a:solidFill>
                  <a:schemeClr val="dk1"/>
                </a:solidFill>
              </a:rPr>
              <a:t>Cada requisição enviada possui cabeçalhos que dizem o que essa requisição faz, vamos ver um exemplo de uma requisição </a:t>
            </a:r>
            <a:r>
              <a:rPr lang="pt-PT" sz="3200" b="1">
                <a:solidFill>
                  <a:schemeClr val="dk1"/>
                </a:solidFill>
              </a:rPr>
              <a:t>GET.</a:t>
            </a:r>
          </a:p>
        </p:txBody>
      </p:sp>
    </p:spTree>
    <p:extLst>
      <p:ext uri="{BB962C8B-B14F-4D97-AF65-F5344CB8AC3E}">
        <p14:creationId xmlns:p14="http://schemas.microsoft.com/office/powerpoint/2010/main" val="2723815707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332885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Depois crie o seguinte script </a:t>
            </a:r>
            <a:r>
              <a:rPr lang="pt-PT" sz="3200" b="1">
                <a:solidFill>
                  <a:schemeClr val="dk1"/>
                </a:solidFill>
              </a:rPr>
              <a:t>hello-html.js</a:t>
            </a:r>
            <a:r>
              <a:rPr lang="pt-PT" sz="320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51290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806870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>
                <a:solidFill>
                  <a:schemeClr val="dk1"/>
                </a:solidFill>
              </a:rPr>
              <a:t>Com isso aprendemos como a criar um simples servidor HTTP para nossas futuras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1015944561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272195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Rotas</a:t>
            </a:r>
          </a:p>
        </p:txBody>
      </p:sp>
    </p:spTree>
    <p:extLst>
      <p:ext uri="{BB962C8B-B14F-4D97-AF65-F5344CB8AC3E}">
        <p14:creationId xmlns:p14="http://schemas.microsoft.com/office/powerpoint/2010/main" val="349259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ntent Placeholder 1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4735014"/>
                  </p:ext>
                </p:extLst>
              </p:nvPr>
            </p:nvGraphicFramePr>
            <p:xfrm>
              <a:off x="838200" y="450850"/>
              <a:ext cx="10515600" cy="57261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ntent Placeholder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50850"/>
                <a:ext cx="10515600" cy="5726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3781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Descreva os tipos de requisição e qual e a função de cada 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 Crie uma aplicação node que mostre uma mensagem no navegador acessando localhost:3000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 Crie uma aplicação node que tenha 2 paginas uma bem vindo na rota ‘/’ e outra que mostra os dados de um contato na rota ‘/</a:t>
            </a:r>
            <a:r>
              <a:rPr lang="pt-BR" dirty="0" err="1"/>
              <a:t>user</a:t>
            </a:r>
            <a:r>
              <a:rPr lang="pt-BR" dirty="0"/>
              <a:t>’, e deve mostrar uma mensagem Página não encontrada</a:t>
            </a:r>
          </a:p>
        </p:txBody>
      </p:sp>
    </p:spTree>
    <p:extLst>
      <p:ext uri="{BB962C8B-B14F-4D97-AF65-F5344CB8AC3E}">
        <p14:creationId xmlns:p14="http://schemas.microsoft.com/office/powerpoint/2010/main" val="2470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GET / HTTP/1.1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Host: localhost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Connection: close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User-Agent: Chrome/46.0.2490.86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Accept-Encoding: gzip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Accept-Charset: ISO-8859-1,UTF-8;q=0.7,*;q=0.7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Cache-Control: no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Accept-Language: de,en;q=0.7,en-us;q=0.3</a:t>
            </a:r>
          </a:p>
          <a:p>
            <a:pPr>
              <a:lnSpc>
                <a:spcPct val="115000"/>
              </a:lnSpc>
            </a:pPr>
            <a:r>
              <a:rPr lang="pt-PT" sz="2400" dirty="0">
                <a:solidFill>
                  <a:schemeClr val="dk1"/>
                </a:solidFill>
              </a:rPr>
              <a:t>Referer:</a:t>
            </a: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9857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HTTP/1.1 200 OK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Connection: keep-alive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Content-Encoding: gzip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Content-Type: text/html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Date: Sun, 06 Dec 2015 01:07:17 GMT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ETag: W/"55f9df1c-23f"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Last-Modified: Wed, 16 Sep 2015 21:29:00 GMT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Server: nginx</a:t>
            </a:r>
          </a:p>
          <a:p>
            <a:pPr>
              <a:lnSpc>
                <a:spcPct val="115000"/>
              </a:lnSpc>
            </a:pPr>
            <a:r>
              <a:rPr lang="pt-PT" sz="2400">
                <a:solidFill>
                  <a:schemeClr val="dk1"/>
                </a:solidFill>
              </a:rPr>
              <a:t>Transfer-Encoding: chunked</a:t>
            </a:r>
          </a:p>
        </p:txBody>
      </p:sp>
    </p:spTree>
    <p:extLst>
      <p:ext uri="{BB962C8B-B14F-4D97-AF65-F5344CB8AC3E}">
        <p14:creationId xmlns:p14="http://schemas.microsoft.com/office/powerpoint/2010/main" val="15790201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/>
        </p:nvSpPr>
        <p:spPr>
          <a:xfrm>
            <a:off x="506034" y="532667"/>
            <a:ext cx="10035599" cy="571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3200" dirty="0">
                <a:solidFill>
                  <a:schemeClr val="dk1"/>
                </a:solidFill>
              </a:rPr>
              <a:t>Note na primeira linha onde recebemos: </a:t>
            </a:r>
            <a:r>
              <a:rPr lang="pt-PT" sz="3200" b="1" dirty="0">
                <a:solidFill>
                  <a:schemeClr val="dk1"/>
                </a:solidFill>
              </a:rPr>
              <a:t>HTTP/1.1 200 OK</a:t>
            </a:r>
            <a:r>
              <a:rPr lang="pt-PT" sz="3200" dirty="0">
                <a:solidFill>
                  <a:schemeClr val="dk1"/>
                </a:solidFill>
              </a:rPr>
              <a:t>.</a:t>
            </a:r>
          </a:p>
          <a:p>
            <a:pPr indent="10837062">
              <a:lnSpc>
                <a:spcPct val="115000"/>
              </a:lnSpc>
            </a:pPr>
            <a:endParaRPr sz="32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pt-PT" sz="3200" dirty="0">
                <a:solidFill>
                  <a:schemeClr val="dk1"/>
                </a:solidFill>
              </a:rPr>
              <a:t>Esse </a:t>
            </a:r>
            <a:r>
              <a:rPr lang="pt-PT" sz="3200" b="1" dirty="0">
                <a:solidFill>
                  <a:schemeClr val="dk1"/>
                </a:solidFill>
              </a:rPr>
              <a:t>200</a:t>
            </a:r>
            <a:r>
              <a:rPr lang="pt-PT" sz="3200" dirty="0">
                <a:solidFill>
                  <a:schemeClr val="dk1"/>
                </a:solidFill>
              </a:rPr>
              <a:t> é o código de </a:t>
            </a:r>
            <a:r>
              <a:rPr lang="pt-PT" sz="3200" i="1" dirty="0">
                <a:solidFill>
                  <a:schemeClr val="dk1"/>
                </a:solidFill>
              </a:rPr>
              <a:t>status</a:t>
            </a:r>
            <a:r>
              <a:rPr lang="pt-PT" sz="3200" dirty="0">
                <a:solidFill>
                  <a:schemeClr val="dk1"/>
                </a:solidFill>
              </a:rPr>
              <a:t> da nossa resposta.</a:t>
            </a:r>
          </a:p>
          <a:p>
            <a:pPr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1316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6863DFFB-FDEB-4DFE-B5AE-CBB5EC85D50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/ hello-world.js\nvar http = require('http');\n\nhttp.createServer(function(request, response){\n  response.writeHead(200, {\&quot;Content-Type\&quot;: \&quot;text/plain\&quot;});\n  response.write(\&quot;Oi Mundo\&quot;);\n  response.end();\n}).listen(3000, function(){\n  console.log('Servidor rodando em localhost:3000');\n});\n\n&quot;,&quot;ctags&quot;:{&quot;http&quot;:[{&quot;linenum&quot;:&quot;2&quot;,&quot;signature&quot;:&quot;var http = require('http');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495B7D6-B082-4F8A-8EEF-2801E7BEA52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http = require('http');\n\nvar server = http.createServer(function(request, response){\n  response.writeHead(200, {\&quot;Content-Type\&quot;: \&quot;text/plain\&quot;});\n  response.write(\&quot;Oi Mundo\&quot;);\n  response.end();\n});\n\nserver.listen(3000, function(){\n  console.log('Executando Servidor HTTP');\n});\n&quot;,&quot;ctags&quot;:{&quot;http&quot;:[{&quot;linenum&quot;:&quot;1&quot;,&quot;signature&quot;:&quot;var http = require('http');&quot;}],&quot;server&quot;:[{&quot;linenum&quot;:&quot;3&quot;,&quot;signature&quot;:&quot;var server = http.createServer(function(request, response)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38F9B9F-335E-4387-A841-5608D8B6829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function(request, response){\n  response.writeHead(200, {\&quot;Content-Type\&quot;: \&quot;text/plain\&quot;});\n  response.write(\&quot;Oi Mundo\&quot;);\n  response.end();\n});\n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BB19A4DE-532A-4D25-98AB-14355D9E22F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/ hello-http.js\nvar http = require('http');\n\nhttp.createServer(function(request, response){\n  response.writeHead(200, {\&quot;Content-Type\&quot;: \&quot;text/plain\&quot;});\n  response.write(\&quot;&lt;h1&gt;Oi Mundo&lt;/h1&gt;\&quot;);\n  response.end();\n}).listen(3000, function(){\n  console.log('Servidor rodando em localhost:3000');\n});\n&quot;,&quot;ctags&quot;:{&quot;http&quot;:[{&quot;linenum&quot;:&quot;2&quot;,&quot;signature&quot;:&quot;var http = require('http');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081421B-9FF6-41AC-A147-E8814F78642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/ hello-http.js\nvar http = require('http');\n\nhttp.createServer(function(request, response){\n  response.writeHead(200, {\&quot;Content-Type\&quot;: \&quot;text/html\&quot;});\n  response.write(\&quot;&lt;h1&gt;Oi &lt;/h1&gt;\&quot;);\n  response.end();\n}).listen(3000, function(){\n  console.log('Servidor rodando em localhost:3000');\n});\n&quot;,&quot;ctags&quot;:{&quot;http&quot;:[{&quot;linenum&quot;:&quot;2&quot;,&quot;signature&quot;:&quot;var http = require('http');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D4321B0-3F57-44DF-A598-3CDCFE70A93D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 lang=\&quot;en\&quot;&gt;\n\n&lt;head&gt;\n    &lt;meta charset=\&quot;UTF-8\&quot;&gt;\n    &lt;title&gt;Aula web II - html&lt;/title&gt;\n&lt;/head&gt;\n\n&lt;body&gt;\n    &lt;h1&gt;Aula web II - html&lt;/h1&gt;\n&lt;/body&gt;\n\n&lt;/html&gt;\n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C1B9D7E-70C5-4C28-AA1A-8B97DFC3273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/ hello-html.js\nvar http = require('http')\n  , fs = require('fs')\n  , index = fs.readFileSync('index.html');\n\nhttp.createServer(function(request, response){\n  response.writeHead(200, {\&quot;Content-Type\&quot;: \&quot;text/html\&quot;});\n  response.end(index);\n}).listen(3000, function(){\n  console.log('Servidor rodando em localhost:3000');\n});\n&quot;,&quot;ctags&quot;:{&quot;http&quot;:[{&quot;linenum&quot;:&quot;2&quot;,&quot;signature&quot;:&quot;var http = require('http')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BF2EBF24-A015-45AF-944B-7456E3D50E5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var http = require('http');\nvar server = http.createServer(function(request, response) {\n    response.writeHead(200, {\n        \&quot;Content-Type\&quot;: \&quot;text/html\&quot;\n    });\n    if (request.url == \&quot;/\&quot;) {\n        response.write(\&quot;&lt;h1&gt;Páginaprincipal&lt;/h1&gt;\&quot;);\n    } else if (request.url == \&quot;/bemvindo\&quot;) {\n        response.write(\&quot;&lt;h1&gt;Bem-vindo&lt;/h1&gt;\&quot;);\n    } else {\n        response.write(\&quot;&lt;h1&gt;Páginanãoencontrada&lt;/h1&gt;\&quot;);\n    }\n    response.end();\n});\nserver.listen(3000, function() {\n    console.log('Servidorrodando!');\n});\n\n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1077</Words>
  <Application>Microsoft Office PowerPoint</Application>
  <PresentationFormat>Widescreen</PresentationFormat>
  <Paragraphs>140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Monaco</vt:lpstr>
      <vt:lpstr>Office Theme</vt:lpstr>
      <vt:lpstr>HTTP</vt:lpstr>
      <vt:lpstr>PowerPoint Presentation</vt:lpstr>
      <vt:lpstr>PowerPoint Presentation</vt:lpstr>
      <vt:lpstr>Como usar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Status Codes</vt:lpstr>
      <vt:lpstr>PowerPoint Presentation</vt:lpstr>
      <vt:lpstr>PowerPoint Presentation</vt:lpstr>
      <vt:lpstr>1XX Informacional</vt:lpstr>
      <vt:lpstr>PowerPoint Presentation</vt:lpstr>
      <vt:lpstr>2XX Sucesso</vt:lpstr>
      <vt:lpstr>PowerPoint Presentation</vt:lpstr>
      <vt:lpstr>PowerPoint Presentation</vt:lpstr>
      <vt:lpstr>3XX Redirecionamento</vt:lpstr>
      <vt:lpstr>PowerPoint Presentation</vt:lpstr>
      <vt:lpstr>PowerPoint Presentation</vt:lpstr>
      <vt:lpstr>4XX Erro do Cliente</vt:lpstr>
      <vt:lpstr>PowerPoint Presentation</vt:lpstr>
      <vt:lpstr>PowerPoint Presentation</vt:lpstr>
      <vt:lpstr>PowerPoint Presentation</vt:lpstr>
      <vt:lpstr>PowerPoint Presentation</vt:lpstr>
      <vt:lpstr>5XX Erro do Servidor</vt:lpstr>
      <vt:lpstr>PowerPoint Presentation</vt:lpstr>
      <vt:lpstr>PowerPoint Presentation</vt:lpstr>
      <vt:lpstr>PowerPoint Presentation</vt:lpstr>
      <vt:lpstr>PowerPoint Presentation</vt:lpstr>
      <vt:lpstr>createServer</vt:lpstr>
      <vt:lpstr>PowerPoint Presentation</vt:lpstr>
      <vt:lpstr>PowerPoint Presentation</vt:lpstr>
      <vt:lpstr>     OU  </vt:lpstr>
      <vt:lpstr>PowerPoint Presentation</vt:lpstr>
      <vt:lpstr>PowerPoint Presentation</vt:lpstr>
      <vt:lpstr>Percebeu que uma função sem nome foi passada para o createServer?</vt:lpstr>
      <vt:lpstr>PowerPoint Presentation</vt:lpstr>
      <vt:lpstr>PowerPoint Presentation</vt:lpstr>
      <vt:lpstr>PowerPoint Presentation</vt:lpstr>
      <vt:lpstr>PowerPoint Presentation</vt:lpstr>
      <vt:lpstr>Então como nós retornamos nossa resposta corretamente?</vt:lpstr>
      <vt:lpstr>Corrigindo o cabeçalho da resposta.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Rotas</vt:lpstr>
      <vt:lpstr>PowerPoint Presentation</vt:lpstr>
      <vt:lpstr>Exercícios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02</dc:title>
  <dc:creator>jose alves</dc:creator>
  <cp:lastModifiedBy>jose alves</cp:lastModifiedBy>
  <cp:revision>9</cp:revision>
  <dcterms:created xsi:type="dcterms:W3CDTF">2016-05-20T20:50:57Z</dcterms:created>
  <dcterms:modified xsi:type="dcterms:W3CDTF">2016-05-21T20:00:56Z</dcterms:modified>
</cp:coreProperties>
</file>