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82" r:id="rId2"/>
  </p:sldMasterIdLst>
  <p:notesMasterIdLst>
    <p:notesMasterId r:id="rId58"/>
  </p:notesMasterIdLst>
  <p:sldIdLst>
    <p:sldId id="258" r:id="rId3"/>
    <p:sldId id="262" r:id="rId4"/>
    <p:sldId id="263" r:id="rId5"/>
    <p:sldId id="264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8" r:id="rId18"/>
    <p:sldId id="280" r:id="rId19"/>
    <p:sldId id="281" r:id="rId20"/>
    <p:sldId id="282" r:id="rId21"/>
    <p:sldId id="283" r:id="rId22"/>
    <p:sldId id="284" r:id="rId23"/>
    <p:sldId id="287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6" r:id="rId42"/>
    <p:sldId id="317" r:id="rId43"/>
    <p:sldId id="318" r:id="rId44"/>
    <p:sldId id="319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4" r:id="rId53"/>
    <p:sldId id="335" r:id="rId54"/>
    <p:sldId id="347" r:id="rId55"/>
    <p:sldId id="350" r:id="rId56"/>
    <p:sldId id="351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628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29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74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1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152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31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827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9682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83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4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891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 smtClean="0">
                <a:solidFill>
                  <a:schemeClr val="dk2"/>
                </a:solidFill>
              </a:rPr>
              <a:t>‹#›</a:t>
            </a:fld>
            <a:endParaRPr lang="pt-PT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093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0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8041-45C9-4B9A-AD29-B00F52C0523C}" type="datetimeFigureOut">
              <a:rPr lang="pt-BR" smtClean="0"/>
              <a:t>21/05/2016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CAEC-4F9A-473C-B88E-D85A1BDA72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6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v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ypal-engineering.com/2013/11/22/node-js-at-paypal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b="1"/>
              <a:t>Aula 01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/>
          </a:p>
          <a:p>
            <a:pPr lvl="0" algn="ctr" rtl="0">
              <a:spcBef>
                <a:spcPts val="0"/>
              </a:spcBef>
              <a:buNone/>
            </a:pPr>
            <a:endParaRPr sz="2400"/>
          </a:p>
          <a:p>
            <a:pPr lvl="0" algn="ctr" rtl="0">
              <a:spcBef>
                <a:spcPts val="0"/>
              </a:spcBef>
              <a:buNone/>
            </a:pPr>
            <a:endParaRPr sz="2400"/>
          </a:p>
          <a:p>
            <a:pPr lvl="0" algn="ctr" rtl="0">
              <a:spcBef>
                <a:spcPts val="0"/>
              </a:spcBef>
              <a:buNone/>
            </a:pPr>
            <a:endParaRPr sz="240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PT" sz="3000"/>
              <a:t>Então o que é o tal do </a:t>
            </a:r>
            <a:r>
              <a:rPr lang="pt-PT" sz="3000" b="1"/>
              <a:t>V8</a:t>
            </a:r>
            <a:r>
              <a:rPr lang="pt-PT" sz="3000"/>
              <a:t> que é a base fundamental do Node.js?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/>
              <a:t>Ele é nada menos que o </a:t>
            </a:r>
            <a:r>
              <a:rPr lang="pt-PT" sz="2400" b="1"/>
              <a:t>interpretador de JavaScript</a:t>
            </a:r>
            <a:r>
              <a:rPr lang="pt-PT" sz="2400"/>
              <a:t>, tipo uma máquina virtual, desenvolvido pelo Google e usado no Chrome. Feito em C++ e open-source.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/>
              <a:t>O trabalho dele é basicamente </a:t>
            </a:r>
            <a:r>
              <a:rPr lang="pt-PT" sz="2400" b="1" i="1"/>
              <a:t>compilar</a:t>
            </a:r>
            <a:r>
              <a:rPr lang="pt-PT" sz="2400" b="1"/>
              <a:t> o código de JavaScript para o código nativo de máquina para depois executá-lo</a:t>
            </a:r>
            <a:r>
              <a:rPr lang="pt-PT" sz="2400"/>
              <a:t>.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pt-PT" sz="2400"/>
              <a:t>Ele levou a velocidade dos códigos compilados para o JavaScript.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b="1"/>
              <a:t>Single Thread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/>
              <a:t>O Node.js trabalha </a:t>
            </a:r>
            <a:r>
              <a:rPr lang="pt-PT" sz="2400" i="1"/>
              <a:t>apenas</a:t>
            </a:r>
            <a:r>
              <a:rPr lang="pt-PT" sz="2400"/>
              <a:t> com uma thread, podendo ser criadas outras, com isso economizando muita memória, diferentemente da forma que o Apache trabalha e você percebe claramente a diferença de utilização de memória, já que com apenas uma </a:t>
            </a:r>
            <a:r>
              <a:rPr lang="pt-PT" sz="2400" b="1"/>
              <a:t>thread</a:t>
            </a:r>
            <a:r>
              <a:rPr lang="pt-PT" sz="2400"/>
              <a:t> você não precisa criar um processo novo para cada usuário conectado, acarretando também em uma economia de CPU.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 dirty="0"/>
          </a:p>
          <a:p>
            <a:pPr lvl="0" algn="ctr" rtl="0">
              <a:spcBef>
                <a:spcPts val="0"/>
              </a:spcBef>
              <a:buNone/>
            </a:pPr>
            <a:endParaRPr sz="2400" dirty="0"/>
          </a:p>
          <a:p>
            <a:pPr lvl="0" algn="ctr" rtl="0">
              <a:spcBef>
                <a:spcPts val="0"/>
              </a:spcBef>
              <a:buNone/>
            </a:pPr>
            <a:endParaRPr sz="2400" dirty="0"/>
          </a:p>
          <a:p>
            <a:pPr lvl="0" algn="ctr" rtl="0">
              <a:spcBef>
                <a:spcPts val="0"/>
              </a:spcBef>
              <a:buNone/>
            </a:pPr>
            <a:endParaRPr sz="2400" dirty="0"/>
          </a:p>
          <a:p>
            <a:pPr lvl="0" algn="ctr" rtl="0">
              <a:spcBef>
                <a:spcPts val="0"/>
              </a:spcBef>
              <a:buNone/>
            </a:pPr>
            <a:r>
              <a:rPr lang="pt-PT" sz="3000" dirty="0"/>
              <a:t>Mas como ele </a:t>
            </a:r>
            <a:r>
              <a:rPr lang="pt-PT" sz="3000" b="1" dirty="0"/>
              <a:t>consegue gerenciar com </a:t>
            </a:r>
            <a:r>
              <a:rPr lang="pt-PT" sz="3000" b="1" dirty="0">
                <a:solidFill>
                  <a:schemeClr val="dk1"/>
                </a:solidFill>
              </a:rPr>
              <a:t>apenas </a:t>
            </a:r>
            <a:r>
              <a:rPr lang="pt-PT" sz="3000" b="1" dirty="0"/>
              <a:t>uma</a:t>
            </a:r>
            <a:r>
              <a:rPr lang="pt-PT" sz="3000" dirty="0"/>
              <a:t> </a:t>
            </a:r>
            <a:r>
              <a:rPr lang="pt-PT" sz="3000" b="1" dirty="0"/>
              <a:t>thread</a:t>
            </a:r>
            <a:r>
              <a:rPr lang="pt-PT" sz="3000" dirty="0"/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b="1"/>
              <a:t>Event Loop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/>
              <a:t>O Event Loop nada mais é que uma fila </a:t>
            </a:r>
            <a:r>
              <a:rPr lang="pt-PT" sz="2400" b="1"/>
              <a:t>infinita</a:t>
            </a:r>
            <a:r>
              <a:rPr lang="pt-PT" sz="2400"/>
              <a:t> que recebe todos os eventos emitidos pelo Node.js, isso inclui as requisições que recebemos no servidor HTTP.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272"/>
            <a:ext cx="9144000" cy="444095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9817425" y="2031200"/>
            <a:ext cx="6290099" cy="7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/>
              <a:t>Quando o evento chega para ser exeutado no *Event Loop*, caso ele seja assíncrono, ele será enviado para onde deve ser executado, por exemplo: filesystem, network, process, etc.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379525" y="399500"/>
            <a:ext cx="7472100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/>
              <a:t>Node.js é um </a:t>
            </a:r>
            <a:r>
              <a:rPr lang="pt-PT" sz="2400" b="1"/>
              <a:t>interpretador</a:t>
            </a:r>
            <a:r>
              <a:rPr lang="pt-PT" sz="2400"/>
              <a:t> de JavaScript que funciona do lado do servidor criado em cima do </a:t>
            </a:r>
            <a:r>
              <a:rPr lang="pt-PT" sz="2400" u="sng">
                <a:hlinkClick r:id="rId3"/>
              </a:rPr>
              <a:t>V8</a:t>
            </a:r>
            <a:r>
              <a:rPr lang="pt-PT" sz="2400"/>
              <a:t> que é o motor de JavaScript da Google e que roda no seu Chrome, além disso ele conta com outras bibliotecas que o auxiliam no gerenciamento dos processor, como por exemplo a </a:t>
            </a:r>
            <a:r>
              <a:rPr lang="pt-PT" sz="2400" b="1"/>
              <a:t>Libuv</a:t>
            </a:r>
            <a:r>
              <a:rPr lang="pt-PT" sz="2400"/>
              <a:t> que falaremos mais adiante.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/>
              <a:t>Como o processo é </a:t>
            </a:r>
            <a:r>
              <a:rPr lang="pt-PT" sz="2400" b="1"/>
              <a:t>assíncrono</a:t>
            </a:r>
            <a:r>
              <a:rPr lang="pt-PT" sz="2400"/>
              <a:t> ele irá executar e só após sua finalização que ele dispara o </a:t>
            </a:r>
            <a:r>
              <a:rPr lang="pt-PT" sz="2400" i="1"/>
              <a:t>trigger</a:t>
            </a:r>
            <a:r>
              <a:rPr lang="pt-PT" sz="2400"/>
              <a:t> para seu </a:t>
            </a:r>
            <a:r>
              <a:rPr lang="pt-PT" sz="2400" i="1"/>
              <a:t>callback,</a:t>
            </a:r>
            <a:r>
              <a:rPr lang="pt-PT" sz="2400"/>
              <a:t> esse voltando para a fila que irá ser executada pelo </a:t>
            </a:r>
            <a:r>
              <a:rPr lang="pt-PT" sz="2400" b="1" i="1"/>
              <a:t>Event Loop</a:t>
            </a:r>
            <a:r>
              <a:rPr lang="pt-PT" sz="240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 b="1"/>
              <a:t>Logo o processo não fica parado aguardando sua finalização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pt-PT" sz="3600" b="1"/>
              <a:t>no </a:t>
            </a:r>
            <a:r>
              <a:rPr lang="pt-PT" sz="3600" b="1" i="1"/>
              <a:t>Event Loop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dirty="0">
                <a:solidFill>
                  <a:schemeClr val="dk1"/>
                </a:solidFill>
              </a:rPr>
              <a:t>O mesmo acontece com nossos sistemas, quando você </a:t>
            </a:r>
            <a:r>
              <a:rPr lang="pt-PT" sz="2400" b="1" dirty="0">
                <a:solidFill>
                  <a:schemeClr val="dk1"/>
                </a:solidFill>
              </a:rPr>
              <a:t>envia uma requisição assíncrona</a:t>
            </a:r>
            <a:r>
              <a:rPr lang="pt-PT" sz="2400" dirty="0">
                <a:solidFill>
                  <a:schemeClr val="dk1"/>
                </a:solidFill>
              </a:rPr>
              <a:t> você não tem a certeza quando ela irá retornar, por isso usamos </a:t>
            </a:r>
            <a:r>
              <a:rPr lang="pt-PT" sz="2400" i="1" dirty="0">
                <a:solidFill>
                  <a:schemeClr val="dk1"/>
                </a:solidFill>
              </a:rPr>
              <a:t>Promises</a:t>
            </a:r>
            <a:r>
              <a:rPr lang="pt-PT" sz="2400" dirty="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b="1"/>
              <a:t>I/O Async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>
                <a:solidFill>
                  <a:schemeClr val="dk1"/>
                </a:solidFill>
              </a:rPr>
              <a:t>Qualquer função do Node.js</a:t>
            </a:r>
            <a:r>
              <a:rPr lang="pt-PT" sz="2400">
                <a:solidFill>
                  <a:schemeClr val="dk1"/>
                </a:solidFill>
              </a:rPr>
              <a:t>, por padrão, </a:t>
            </a:r>
            <a:r>
              <a:rPr lang="pt-PT" sz="2400" b="1">
                <a:solidFill>
                  <a:schemeClr val="dk1"/>
                </a:solidFill>
              </a:rPr>
              <a:t>é assíncrona </a:t>
            </a:r>
            <a:r>
              <a:rPr lang="pt-PT" sz="2400">
                <a:solidFill>
                  <a:schemeClr val="dk1"/>
                </a:solidFill>
              </a:rPr>
              <a:t>por isso sempre precisamos de uma função que executará após o final desse processamento, essa que executa posteriormente é chamada de </a:t>
            </a:r>
            <a:r>
              <a:rPr lang="pt-PT" sz="2400" i="1">
                <a:solidFill>
                  <a:schemeClr val="dk1"/>
                </a:solidFill>
              </a:rPr>
              <a:t>callback</a:t>
            </a:r>
            <a:r>
              <a:rPr lang="pt-PT" sz="2400">
                <a:solidFill>
                  <a:schemeClr val="dk1"/>
                </a:solidFill>
              </a:rPr>
              <a:t>, falaremos muito mais sobre isso futuramente.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4800" b="1"/>
              <a:t>Mas então o que quer dizer que o I/O é assíncrono?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>
                <a:solidFill>
                  <a:schemeClr val="dk1"/>
                </a:solidFill>
              </a:rPr>
              <a:t>Basicamente diz que </a:t>
            </a:r>
            <a:r>
              <a:rPr lang="pt-PT" sz="2400" b="1">
                <a:solidFill>
                  <a:schemeClr val="dk1"/>
                </a:solidFill>
              </a:rPr>
              <a:t>qualquer leitura ou escrita de dados não espera seu processo finalizar para continuar</a:t>
            </a:r>
            <a:r>
              <a:rPr lang="pt-PT" sz="2400">
                <a:solidFill>
                  <a:schemeClr val="dk1"/>
                </a:solidFill>
              </a:rPr>
              <a:t> o </a:t>
            </a:r>
            <a:r>
              <a:rPr lang="pt-PT" sz="2400" i="1">
                <a:solidFill>
                  <a:schemeClr val="dk1"/>
                </a:solidFill>
              </a:rPr>
              <a:t>script</a:t>
            </a:r>
            <a:r>
              <a:rPr lang="pt-PT" sz="2400">
                <a:solidFill>
                  <a:schemeClr val="dk1"/>
                </a:solidFill>
              </a:rPr>
              <a:t>, nesse caso os processos ocorrem “</a:t>
            </a:r>
            <a:r>
              <a:rPr lang="pt-PT" sz="2400" i="1">
                <a:solidFill>
                  <a:schemeClr val="dk1"/>
                </a:solidFill>
              </a:rPr>
              <a:t>paralelamente</a:t>
            </a:r>
            <a:r>
              <a:rPr lang="pt-PT" sz="2400">
                <a:solidFill>
                  <a:schemeClr val="dk1"/>
                </a:solidFill>
              </a:rPr>
              <a:t>” à execução.</a:t>
            </a:r>
          </a:p>
          <a:p>
            <a:pPr lvl="0" indent="8058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>
                <a:solidFill>
                  <a:schemeClr val="dk1"/>
                </a:solidFill>
              </a:rPr>
              <a:t>Para termos uma ideia melhor de como é o funcionamento assíncrono, vamos pensar um restaurante sendo </a:t>
            </a:r>
            <a:r>
              <a:rPr lang="pt-PT" sz="2400" b="1">
                <a:solidFill>
                  <a:schemeClr val="dk1"/>
                </a:solidFill>
              </a:rPr>
              <a:t>síncrono</a:t>
            </a:r>
            <a:r>
              <a:rPr lang="pt-PT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314450"/>
            <a:ext cx="6096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2" y="1057275"/>
            <a:ext cx="50196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/>
              <a:t>O Node.js age como uma ponte entre uma API acessável via JavaScript e funções em C++ do V8, foi criado por Ryan Dahl em 2009.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>
                <a:solidFill>
                  <a:schemeClr val="dk1"/>
                </a:solidFill>
              </a:rPr>
              <a:t>No restaurante </a:t>
            </a:r>
            <a:r>
              <a:rPr lang="pt-PT" sz="2400" b="1">
                <a:solidFill>
                  <a:schemeClr val="dk1"/>
                </a:solidFill>
              </a:rPr>
              <a:t>síncrono</a:t>
            </a:r>
            <a:r>
              <a:rPr lang="pt-PT" sz="2400">
                <a:solidFill>
                  <a:schemeClr val="dk1"/>
                </a:solidFill>
              </a:rPr>
              <a:t> quando uma mesa é atendida ela precisa receber seu pedido antes que o garçom possa antender outra mesa!!!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442912"/>
            <a:ext cx="54864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>
                <a:solidFill>
                  <a:schemeClr val="dk1"/>
                </a:solidFill>
              </a:rPr>
              <a:t>Agora no restaurante </a:t>
            </a:r>
            <a:r>
              <a:rPr lang="pt-PT" sz="2400" b="1">
                <a:solidFill>
                  <a:schemeClr val="dk1"/>
                </a:solidFill>
              </a:rPr>
              <a:t>assíncrono</a:t>
            </a:r>
            <a:r>
              <a:rPr lang="pt-PT" sz="2400">
                <a:solidFill>
                  <a:schemeClr val="dk1"/>
                </a:solidFill>
              </a:rPr>
              <a:t> o mesmo garçom pode atender vários pedidos e enviá-los para a cozinha.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>
                <a:solidFill>
                  <a:schemeClr val="dk1"/>
                </a:solidFill>
              </a:rPr>
              <a:t>Será a cozinha a responsável por responder cada pedido na ordem que para eles forem mais importantes ou mais rápidos. Nesse caso a ordem da resposta dos pedidos pode ser diferente da ordem pedida para a cozinha.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>
                <a:solidFill>
                  <a:schemeClr val="dk1"/>
                </a:solidFill>
              </a:rPr>
              <a:t>Quando um pedido é finalizado no </a:t>
            </a:r>
            <a:r>
              <a:rPr lang="pt-PT" sz="2400" b="1">
                <a:solidFill>
                  <a:schemeClr val="dk1"/>
                </a:solidFill>
              </a:rPr>
              <a:t>Restaurante Assíncrono</a:t>
            </a:r>
            <a:r>
              <a:rPr lang="pt-PT" sz="2400">
                <a:solidFill>
                  <a:schemeClr val="dk1"/>
                </a:solidFill>
              </a:rPr>
              <a:t> uma campainha/evento é emitido.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475" y="1131750"/>
            <a:ext cx="5647050" cy="2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>
                <a:solidFill>
                  <a:schemeClr val="dk1"/>
                </a:solidFill>
              </a:rPr>
              <a:t>Agora no </a:t>
            </a:r>
            <a:r>
              <a:rPr lang="pt-PT" sz="2400" b="1">
                <a:solidFill>
                  <a:schemeClr val="dk1"/>
                </a:solidFill>
              </a:rPr>
              <a:t>Restaurante Assíncrono</a:t>
            </a:r>
            <a:r>
              <a:rPr lang="pt-PT" sz="2400">
                <a:solidFill>
                  <a:schemeClr val="dk1"/>
                </a:solidFill>
              </a:rPr>
              <a:t> o garçom pode atender todas as mesas que existirem apenas enviando seus pedidos para serem executados na </a:t>
            </a:r>
            <a:r>
              <a:rPr lang="pt-PT" sz="2400" b="1">
                <a:solidFill>
                  <a:schemeClr val="dk1"/>
                </a:solidFill>
              </a:rPr>
              <a:t>cozinha</a:t>
            </a:r>
            <a:r>
              <a:rPr lang="pt-PT" sz="2400">
                <a:solidFill>
                  <a:schemeClr val="dk1"/>
                </a:solidFill>
              </a:rPr>
              <a:t>*.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100" y="1002699"/>
            <a:ext cx="5679799" cy="31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62" y="1109545"/>
            <a:ext cx="6124475" cy="29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>
                <a:solidFill>
                  <a:schemeClr val="dk1"/>
                </a:solidFill>
              </a:rPr>
              <a:t>O mesmo acontece com nossos sistemas, quando você </a:t>
            </a:r>
            <a:r>
              <a:rPr lang="pt-PT" sz="2400" b="1">
                <a:solidFill>
                  <a:schemeClr val="dk1"/>
                </a:solidFill>
              </a:rPr>
              <a:t>envia uma requisição assíncrona</a:t>
            </a:r>
            <a:r>
              <a:rPr lang="pt-PT" sz="2400">
                <a:solidFill>
                  <a:schemeClr val="dk1"/>
                </a:solidFill>
              </a:rPr>
              <a:t> você não tem a certeza quando ela irá retornar, por isso usamos </a:t>
            </a:r>
            <a:r>
              <a:rPr lang="pt-PT" sz="2400" i="1">
                <a:solidFill>
                  <a:schemeClr val="dk1"/>
                </a:solidFill>
              </a:rPr>
              <a:t>Promises</a:t>
            </a:r>
            <a:r>
              <a:rPr lang="pt-PT" sz="2400">
                <a:solidFill>
                  <a:schemeClr val="dk1"/>
                </a:solidFill>
              </a:rPr>
              <a:t>, mas isso é um assunto posterior.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dirty="0"/>
              <a:t>Conta-se que Ryan se inspirou depois de ver barra de progresso de upload de arquivos no </a:t>
            </a:r>
            <a:r>
              <a:rPr lang="pt-PT" sz="2400" u="sng" dirty="0">
                <a:hlinkClick r:id="rId3"/>
              </a:rPr>
              <a:t>Flickr</a:t>
            </a:r>
            <a:r>
              <a:rPr lang="pt-PT" sz="2400" dirty="0"/>
              <a:t>, percebeu que o navegador não sabia o quanto do arquivo foi carregado e tinha que consultar o servidor web. 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Node também é orientado a eventos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Eventos simplificam a programação assíncrona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Eventos podem ser emitidos quando determinada tarefa está pronta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Um listener é o responsável por ‘pegar’ esse evento quando ele ocorrer.</a:t>
            </a: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b="1"/>
              <a:t>Use Case - Paypal</a:t>
            </a: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pt-PT" sz="1800" u="sng">
                <a:solidFill>
                  <a:schemeClr val="hlink"/>
                </a:solidFill>
                <a:hlinkClick r:id="rId3"/>
              </a:rPr>
              <a:t>https://www.paypal-engineering.com/2013/11/22/node-js-at-paypal/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386333"/>
            <a:ext cx="6857999" cy="237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73"/>
            <a:ext cx="91359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547" y="1657099"/>
            <a:ext cx="6024900" cy="1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74" y="163380"/>
            <a:ext cx="6356643" cy="44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10761"/>
            <a:ext cx="6266906" cy="4454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66800"/>
            <a:ext cx="76200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50" y="1829001"/>
            <a:ext cx="8537700" cy="16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b="1"/>
              <a:t>Instalação</a:t>
            </a:r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808650" y="42945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-6985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>
                <a:solidFill>
                  <a:schemeClr val="dk1"/>
                </a:solidFill>
              </a:rPr>
              <a:t>Você pode baixar os instaladores em </a:t>
            </a:r>
            <a:r>
              <a:rPr lang="pt-PT" sz="2400" u="sng">
                <a:hlinkClick r:id="rId3"/>
              </a:rPr>
              <a:t>nodejs.org/en/download/</a:t>
            </a:r>
          </a:p>
          <a:p>
            <a:pPr lvl="0" indent="5327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pt-BR" sz="2400" dirty="0">
                <a:solidFill>
                  <a:schemeClr val="dk1"/>
                </a:solidFill>
              </a:rPr>
              <a:t>Teste a versão do Node.js como seguinte comando:</a:t>
            </a:r>
          </a:p>
          <a:p>
            <a:pPr lvl="0" algn="ctr">
              <a:lnSpc>
                <a:spcPct val="115000"/>
              </a:lnSpc>
            </a:pPr>
            <a:endParaRPr lang="pt-BR" sz="24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pt-BR" sz="2400" dirty="0">
                <a:solidFill>
                  <a:schemeClr val="dk1"/>
                </a:solidFill>
              </a:rPr>
              <a:t>node -v</a:t>
            </a:r>
          </a:p>
          <a:p>
            <a:pPr lvl="0">
              <a:lnSpc>
                <a:spcPct val="115000"/>
              </a:lnSpc>
            </a:pPr>
            <a:r>
              <a:rPr lang="pt-BR" sz="2400" dirty="0">
                <a:solidFill>
                  <a:schemeClr val="dk1"/>
                </a:solidFill>
              </a:rPr>
              <a:t>v6.2.0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b="1"/>
              <a:t>Rodando o Node</a:t>
            </a:r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400">
                <a:solidFill>
                  <a:schemeClr val="dk1"/>
                </a:solidFill>
              </a:rPr>
              <a:t>Para rodar o node é muito simples, basta executar o comando </a:t>
            </a:r>
            <a:r>
              <a:rPr lang="pt-PT" sz="2400" b="1">
                <a:solidFill>
                  <a:schemeClr val="dk1"/>
                </a:solidFill>
              </a:rPr>
              <a:t>node</a:t>
            </a:r>
            <a:r>
              <a:rPr lang="pt-PT" sz="2400">
                <a:solidFill>
                  <a:schemeClr val="dk1"/>
                </a:solidFill>
              </a:rPr>
              <a:t>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812" y="1604375"/>
            <a:ext cx="6826374" cy="295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79525" y="399500"/>
            <a:ext cx="75266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/>
              <a:t>O Node.js pode ser considerado uma plataforma de execução de aplicações em JavaScript no lado do servidor.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862012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b="1"/>
              <a:t>V8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53" y="0"/>
            <a:ext cx="57954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774</Words>
  <Application>Microsoft Office PowerPoint</Application>
  <PresentationFormat>On-screen Show (16:9)</PresentationFormat>
  <Paragraphs>65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simple-light</vt:lpstr>
      <vt:lpstr>Office Theme</vt:lpstr>
      <vt:lpstr>Aula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V8</vt:lpstr>
      <vt:lpstr>PowerPoint Presentation</vt:lpstr>
      <vt:lpstr>PowerPoint Presentation</vt:lpstr>
      <vt:lpstr>PowerPoint Presentation</vt:lpstr>
      <vt:lpstr>PowerPoint Presentation</vt:lpstr>
      <vt:lpstr>Single Thread</vt:lpstr>
      <vt:lpstr>PowerPoint Presentation</vt:lpstr>
      <vt:lpstr>PowerPoint Presentation</vt:lpstr>
      <vt:lpstr>Event Loop</vt:lpstr>
      <vt:lpstr>PowerPoint Presentation</vt:lpstr>
      <vt:lpstr>PowerPoint Presentation</vt:lpstr>
      <vt:lpstr>PowerPoint Presentation</vt:lpstr>
      <vt:lpstr>PowerPoint Presentation</vt:lpstr>
      <vt:lpstr>Logo o processo não fica parado aguardando sua finalização  no Event Loop</vt:lpstr>
      <vt:lpstr>PowerPoint Presentation</vt:lpstr>
      <vt:lpstr>I/O Async</vt:lpstr>
      <vt:lpstr>PowerPoint Presentation</vt:lpstr>
      <vt:lpstr>Mas então o que quer dizer que o I/O é assíncrono?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 também é orientado a eventos</vt:lpstr>
      <vt:lpstr>Eventos simplificam a programação assíncrona</vt:lpstr>
      <vt:lpstr>Eventos podem ser emitidos quando determinada tarefa está pronta </vt:lpstr>
      <vt:lpstr>Um listener é o responsável por ‘pegar’ esse evento quando ele ocorrer.</vt:lpstr>
      <vt:lpstr>Use Case - Paypal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Instalação</vt:lpstr>
      <vt:lpstr>PowerPoint Presentation</vt:lpstr>
      <vt:lpstr>PowerPoint Presentation</vt:lpstr>
      <vt:lpstr>Rodando o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dc:creator>jose alves</dc:creator>
  <cp:lastModifiedBy>jose alves</cp:lastModifiedBy>
  <cp:revision>3</cp:revision>
  <dcterms:modified xsi:type="dcterms:W3CDTF">2016-05-21T20:01:23Z</dcterms:modified>
</cp:coreProperties>
</file>